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League Spartan"/>
      <p:regular r:id="rId27"/>
      <p:bold r:id="rId28"/>
    </p:embeddedFont>
    <p:embeddedFont>
      <p:font typeface="Comforta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6F53B7-BC09-45D9-A5A1-8D37DD7C4E05}">
  <a:tblStyle styleId="{796F53B7-BC09-45D9-A5A1-8D37DD7C4E05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eagueSpartan-bold.fntdata"/><Relationship Id="rId27" Type="http://schemas.openxmlformats.org/officeDocument/2006/relationships/font" Target="fonts/LeagueSparta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mforta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Comforta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52f8720f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2f52f8720f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1041e5e30b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8" name="Google Shape;308;g31041e5e30b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1041e5e30b_2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3" name="Google Shape;333;g31041e5e30b_2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1041e5e30b_2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1" name="Google Shape;361;g31041e5e30b_2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1041e5e30b_2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9" name="Google Shape;379;g31041e5e30b_2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1041e5e30b_2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8" name="Google Shape;398;g31041e5e30b_2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1041e5e30b_2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7" name="Google Shape;417;g31041e5e30b_2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1041e5e30b_2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g31041e5e30b_2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035f579734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9" name="Google Shape;469;g3035f579734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e95a427b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3" name="Google Shape;163;g2fe95a427b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1276041d47_1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75" name="Google Shape;475;g31276041d47_1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029e6a946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g2029e6a946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e95a427b7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8" name="Google Shape;178;g2fe95a427b7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334fb7896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6" name="Google Shape;216;g2f334fb7896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1041e5e30b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2" name="Google Shape;242;g31041e5e30b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e95a427b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4" name="Google Shape;254;g2fe95a427b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e95a427b7_0_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fe95a427b7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4814e48a7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4814e48a7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34814e48a7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9" name="Google Shape;29;p2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1" name="Google Shape;31;p2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2" name="Google Shape;32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0" name="Google Shape;50;p5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51" name="Google Shape;51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" name="Google Shape;52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" name="Google Shape;53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54" name="Google Shape;54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5" name="Google Shape;55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57" name="Google Shape;57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58" name="Google Shape;58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59" name="Google Shape;59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support@regionalcte.org" TargetMode="External"/><Relationship Id="rId4" Type="http://schemas.openxmlformats.org/officeDocument/2006/relationships/hyperlink" Target="https://regionalcte.org/dashboard/train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rconsortium.com/crc-meetings/" TargetMode="External"/><Relationship Id="rId4" Type="http://schemas.openxmlformats.org/officeDocument/2006/relationships/hyperlink" Target="https://crconsortium.com/crc-meetings/agendas-minutes-for-2016-2020/" TargetMode="External"/><Relationship Id="rId5" Type="http://schemas.openxmlformats.org/officeDocument/2006/relationships/hyperlink" Target="https://crconsortium.com/crc-meetings/agendas-minutes-for-2016-2020/" TargetMode="External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oeccc.net/region/central-california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Rebecca.Murillo@kccd.edu" TargetMode="External"/><Relationship Id="rId4" Type="http://schemas.openxmlformats.org/officeDocument/2006/relationships/hyperlink" Target="https://coeccc.co1.qualtrics.com/jfe/form/SV_3TR5gHebdvMXWKy" TargetMode="External"/><Relationship Id="rId5" Type="http://schemas.openxmlformats.org/officeDocument/2006/relationships/hyperlink" Target="mailto:patricia.salinas@scccd.edu" TargetMode="External"/><Relationship Id="rId6" Type="http://schemas.openxmlformats.org/officeDocument/2006/relationships/hyperlink" Target="mailto:support@regionalcte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rconsortium.com/about/crc-officers-and-committees/" TargetMode="External"/><Relationship Id="rId4" Type="http://schemas.openxmlformats.org/officeDocument/2006/relationships/hyperlink" Target="https://www.cccco.edu/-/media/CCCCO-Website/docs/curriculum/program-course-approval-handbook-8th-edition.pdf" TargetMode="External"/><Relationship Id="rId5" Type="http://schemas.openxmlformats.org/officeDocument/2006/relationships/hyperlink" Target="https://crconsortium.com/program-recommendations-processes/" TargetMode="External"/><Relationship Id="rId6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cccco.edu/-/media/CCCCO-Website/docs/curriculum/program-course-approval-handbook-8th-edition.pdf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hyperlink" Target="https://www.cccco.edu/-/media/CCCCO-Website/docs/manuals-guides/ccc-curriculum-submission-approval-tech-manual.pdf?la=en&amp;hash=506591E304230481C8B96476FFE3986AC29F8819" TargetMode="External"/><Relationship Id="rId5" Type="http://schemas.openxmlformats.org/officeDocument/2006/relationships/hyperlink" Target="https://docs.google.com/document/d/1kUkn0Bi8-Fj0EcNY1pOlI2GqRnOZPe4ifLCOmt6fxqE/edit?usp=sharing" TargetMode="External"/><Relationship Id="rId6" Type="http://schemas.openxmlformats.org/officeDocument/2006/relationships/hyperlink" Target="https://crconsortium.com/program-recommendations-processes/" TargetMode="External"/><Relationship Id="rId7" Type="http://schemas.openxmlformats.org/officeDocument/2006/relationships/hyperlink" Target="https://crconsortium.com/program-recommendations-processe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oeccc.co1.qualtrics.com/jfe/form/SV_3TR5gHebdvMXWKy" TargetMode="External"/><Relationship Id="rId4" Type="http://schemas.openxmlformats.org/officeDocument/2006/relationships/hyperlink" Target="https://regionalcte.org/" TargetMode="External"/><Relationship Id="rId5" Type="http://schemas.openxmlformats.org/officeDocument/2006/relationships/hyperlink" Target="https://crconsortium.com/crc-meetings/" TargetMode="External"/><Relationship Id="rId6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48" name="Google Shape;148;p18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149" name="Google Shape;149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" name="Google Shape;150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1" name="Google Shape;151;p1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descr="News | Chicago Developer Bets Central Valley Farm Town Will Become  California's Next Logistics Hub" id="158" name="Google Shape;158;p18"/>
          <p:cNvPicPr preferRelativeResize="0"/>
          <p:nvPr/>
        </p:nvPicPr>
        <p:blipFill rotWithShape="1">
          <a:blip r:embed="rId3">
            <a:alphaModFix/>
          </a:blip>
          <a:srcRect b="0" l="13064" r="34867" t="839"/>
          <a:stretch/>
        </p:blipFill>
        <p:spPr>
          <a:xfrm>
            <a:off x="20" y="-1"/>
            <a:ext cx="5394940" cy="6858001"/>
          </a:xfrm>
          <a:custGeom>
            <a:rect b="b" l="l" r="r" t="t"/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9" name="Google Shape;159;p18"/>
          <p:cNvSpPr txBox="1"/>
          <p:nvPr>
            <p:ph type="title"/>
          </p:nvPr>
        </p:nvSpPr>
        <p:spPr>
          <a:xfrm>
            <a:off x="4902201" y="3048000"/>
            <a:ext cx="5604086" cy="21110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7"/>
              <a:buFont typeface="Trebuchet MS"/>
              <a:buNone/>
            </a:pPr>
            <a:br>
              <a:rPr b="1" lang="en-US" sz="3000"/>
            </a:br>
            <a:r>
              <a:rPr b="1" lang="en-US"/>
              <a:t>PROGRAM RECOMMENDATION</a:t>
            </a:r>
            <a:br>
              <a:rPr b="1" lang="en-US"/>
            </a:br>
            <a:r>
              <a:rPr b="1" lang="en-US"/>
              <a:t>PROCESS</a:t>
            </a:r>
            <a:endParaRPr/>
          </a:p>
        </p:txBody>
      </p:sp>
      <p:pic>
        <p:nvPicPr>
          <p:cNvPr descr="A logo with text and a silhouette of a person&#10;&#10;AI-generated content may be incorrect." id="160" name="Google Shape;16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996" y="613093"/>
            <a:ext cx="5213290" cy="1551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1" name="Google Shape;311;p2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2" name="Google Shape;312;p2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3" name="Google Shape;313;p2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21" name="Google Shape;321;p27"/>
          <p:cNvSpPr txBox="1"/>
          <p:nvPr/>
        </p:nvSpPr>
        <p:spPr>
          <a:xfrm>
            <a:off x="677334" y="609600"/>
            <a:ext cx="3147527" cy="5431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Registering for Regional CTE</a:t>
            </a:r>
            <a:endParaRPr b="1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2" name="Google Shape;3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9763" y="747837"/>
            <a:ext cx="1587398" cy="84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7"/>
          <p:cNvPicPr preferRelativeResize="0"/>
          <p:nvPr/>
        </p:nvPicPr>
        <p:blipFill rotWithShape="1">
          <a:blip r:embed="rId4">
            <a:alphaModFix/>
          </a:blip>
          <a:srcRect b="28759" l="0" r="138" t="0"/>
          <a:stretch/>
        </p:blipFill>
        <p:spPr>
          <a:xfrm>
            <a:off x="899810" y="1302357"/>
            <a:ext cx="8660824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for a regional&#10;&#10;AI-generated content may be incorrect." id="324" name="Google Shape;32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699" y="419618"/>
            <a:ext cx="1587398" cy="46431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7"/>
          <p:cNvSpPr txBox="1"/>
          <p:nvPr/>
        </p:nvSpPr>
        <p:spPr>
          <a:xfrm>
            <a:off x="4056462" y="2836002"/>
            <a:ext cx="5217539" cy="320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</a:pPr>
            <a:r>
              <a:rPr lang="en-US" sz="15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Must have an account and be logged in to submit an application </a:t>
            </a:r>
            <a:endParaRPr/>
          </a:p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</a:pPr>
            <a:r>
              <a:rPr lang="en-US" sz="15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Select the “Register” link to create an account</a:t>
            </a:r>
            <a:endParaRPr/>
          </a:p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</a:pPr>
            <a:r>
              <a:rPr lang="en-US" sz="15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Must utilize college email when registering</a:t>
            </a:r>
            <a:endParaRPr/>
          </a:p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</a:pPr>
            <a:r>
              <a:rPr lang="en-US" sz="15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Multiple Colleges</a:t>
            </a:r>
            <a:endParaRPr/>
          </a:p>
          <a:p>
            <a:pPr indent="-4000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</a:pPr>
            <a:r>
              <a:rPr b="0" i="0" lang="en-US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submit programs for multiple colleges, you should select the college you work with most when registering.</a:t>
            </a:r>
            <a:endParaRPr/>
          </a:p>
          <a:p>
            <a:pPr indent="-4000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</a:pPr>
            <a:r>
              <a:rPr b="0" i="0" lang="en-US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college will need to be updated during the application process whenever submitting a program for a different college.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/>
              <a:t>Helpful Program Submission Tips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2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6" name="Google Shape;336;p2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7" name="Google Shape;337;p2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8" name="Google Shape;338;p2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46" name="Google Shape;346;p29"/>
          <p:cNvSpPr txBox="1"/>
          <p:nvPr/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Submitting an Application: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Labor Market Information</a:t>
            </a:r>
            <a:endParaRPr b="1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close-up of a computer screen&#10;&#10;AI-generated content may be incorrect." id="347" name="Google Shape;3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3360" y="5010693"/>
            <a:ext cx="5421163" cy="1748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text on it&#10;&#10;AI-generated content may be incorrect." id="348" name="Google Shape;3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650" y="6248400"/>
            <a:ext cx="1747280" cy="511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29"/>
          <p:cNvGrpSpPr/>
          <p:nvPr/>
        </p:nvGrpSpPr>
        <p:grpSpPr>
          <a:xfrm>
            <a:off x="2044257" y="1984823"/>
            <a:ext cx="6055596" cy="2838409"/>
            <a:chOff x="1044" y="683839"/>
            <a:chExt cx="6055596" cy="2838409"/>
          </a:xfrm>
        </p:grpSpPr>
        <p:sp>
          <p:nvSpPr>
            <p:cNvPr id="350" name="Google Shape;350;p29"/>
            <p:cNvSpPr/>
            <p:nvPr/>
          </p:nvSpPr>
          <p:spPr>
            <a:xfrm>
              <a:off x="1044" y="761769"/>
              <a:ext cx="737542" cy="73754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1044" y="1604455"/>
              <a:ext cx="2107265" cy="1244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9"/>
            <p:cNvSpPr txBox="1"/>
            <p:nvPr/>
          </p:nvSpPr>
          <p:spPr>
            <a:xfrm>
              <a:off x="1044" y="1604455"/>
              <a:ext cx="2107265" cy="1244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rebuchet MS"/>
                <a:buNone/>
              </a:pPr>
              <a:r>
                <a:rPr b="1" lang="en-US" sz="14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 valid LMI report issued by the CVML Center of Excellence is required for any application submitted in Regional CTE. </a:t>
              </a: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1044" y="2897963"/>
              <a:ext cx="2107265" cy="308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3949375" y="683839"/>
              <a:ext cx="737542" cy="73754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3949375" y="1526525"/>
              <a:ext cx="2107265" cy="1244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9"/>
            <p:cNvSpPr txBox="1"/>
            <p:nvPr/>
          </p:nvSpPr>
          <p:spPr>
            <a:xfrm>
              <a:off x="3949375" y="1526525"/>
              <a:ext cx="2107265" cy="1244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rebuchet MS"/>
                <a:buNone/>
              </a:pPr>
              <a:r>
                <a:rPr b="1" lang="en-US" sz="14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Please do not proceed unless you have an LMI report issued by COE that is…</a:t>
              </a: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693703" y="2901537"/>
              <a:ext cx="5051853" cy="620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9"/>
            <p:cNvSpPr txBox="1"/>
            <p:nvPr/>
          </p:nvSpPr>
          <p:spPr>
            <a:xfrm>
              <a:off x="693703" y="2901537"/>
              <a:ext cx="5051853" cy="620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rebuchet MS"/>
                <a:buNone/>
              </a:pPr>
              <a:r>
                <a:rPr lang="en-US" sz="14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For the respective program/TOP Code, Issued for the CVML Region college, and dated within </a:t>
              </a:r>
              <a:r>
                <a:rPr lang="en-US" sz="1400">
                  <a:solidFill>
                    <a:schemeClr val="dk1"/>
                  </a:solidFill>
                  <a:highlight>
                    <a:srgbClr val="FFFF00"/>
                  </a:highlight>
                  <a:latin typeface="Trebuchet MS"/>
                  <a:ea typeface="Trebuchet MS"/>
                  <a:cs typeface="Trebuchet MS"/>
                  <a:sym typeface="Trebuchet MS"/>
                </a:rPr>
                <a:t>one (1) calendar year </a:t>
              </a:r>
              <a:r>
                <a:rPr lang="en-US" sz="14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of submission. 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64" name="Google Shape;364;p3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5" name="Google Shape;365;p3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6" name="Google Shape;366;p3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74" name="Google Shape;374;p30"/>
          <p:cNvSpPr txBox="1"/>
          <p:nvPr/>
        </p:nvSpPr>
        <p:spPr>
          <a:xfrm>
            <a:off x="206438" y="242251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Submitting an Application: Program Details</a:t>
            </a:r>
            <a:endParaRPr b="1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5" name="Google Shape;375;p30"/>
          <p:cNvSpPr txBox="1"/>
          <p:nvPr/>
        </p:nvSpPr>
        <p:spPr>
          <a:xfrm>
            <a:off x="2102847" y="1315337"/>
            <a:ext cx="6770111" cy="5184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b="1" lang="en-US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 Title</a:t>
            </a:r>
            <a:endParaRPr/>
          </a:p>
          <a:p>
            <a:pPr indent="-1016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en-US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program title </a:t>
            </a:r>
            <a:r>
              <a:rPr lang="en-US" sz="2000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must match exactly what is going to be submitted to COCI.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016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b="1" lang="en-US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Submission Type</a:t>
            </a:r>
            <a:endParaRPr/>
          </a:p>
          <a:p>
            <a:pPr indent="-1016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en-US" sz="2000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New Program</a:t>
            </a:r>
            <a:r>
              <a:rPr lang="en-US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/>
          </a:p>
          <a:p>
            <a:pPr indent="-3873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en-US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New, credit CTE programs</a:t>
            </a:r>
            <a:endParaRPr/>
          </a:p>
          <a:p>
            <a:pPr indent="-3873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en-US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Existing low-unit, local certificates for state chaptering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sz="20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016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en-US" sz="2000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 Modifications</a:t>
            </a:r>
            <a:r>
              <a:rPr lang="en-US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(formerly substantial changes):</a:t>
            </a:r>
            <a:endParaRPr/>
          </a:p>
          <a:p>
            <a:pPr indent="-3873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en-US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Modified programs requiring a new control number in COCI</a:t>
            </a:r>
            <a:endParaRPr/>
          </a:p>
        </p:txBody>
      </p:sp>
      <p:pic>
        <p:nvPicPr>
          <p:cNvPr descr="A logo with text on it&#10;&#10;AI-generated content may be incorrect." id="376" name="Google Shape;37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1317" y="186338"/>
            <a:ext cx="3546848" cy="1037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3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82" name="Google Shape;382;p3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3" name="Google Shape;383;p3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4" name="Google Shape;384;p3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92" name="Google Shape;392;p31"/>
          <p:cNvSpPr txBox="1"/>
          <p:nvPr/>
        </p:nvSpPr>
        <p:spPr>
          <a:xfrm>
            <a:off x="675065" y="609600"/>
            <a:ext cx="293051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Submitting an Application: Supporting Documents</a:t>
            </a:r>
            <a:endParaRPr b="1" i="0" sz="20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3" name="Google Shape;393;p31"/>
          <p:cNvSpPr txBox="1"/>
          <p:nvPr/>
        </p:nvSpPr>
        <p:spPr>
          <a:xfrm>
            <a:off x="591688" y="2402840"/>
            <a:ext cx="5252836" cy="45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t/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8128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b="1" lang="en-US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Upload Labor Market Information (LMI)</a:t>
            </a:r>
            <a:endParaRPr/>
          </a:p>
          <a:p>
            <a:pPr indent="-8128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en-US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respective LMI report must be uploaded in the Supporting Documents section. The LMI report must be: 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en-US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Issued by CVML COE,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en-US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For the respective program/TOP Code,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en-US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For the respective submitting college, and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en-US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Issued within one (1) calendar year of the application’s submission.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application will not be accepted if the LMI report is not included.</a:t>
            </a:r>
            <a:endParaRPr/>
          </a:p>
        </p:txBody>
      </p:sp>
      <p:pic>
        <p:nvPicPr>
          <p:cNvPr descr="A logo for a regional&#10;&#10;AI-generated content may be incorrect." id="394" name="Google Shape;39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4337" y="1117628"/>
            <a:ext cx="5421162" cy="158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7478" y="3522269"/>
            <a:ext cx="3589273" cy="174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3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1" name="Google Shape;401;p3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2" name="Google Shape;402;p3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3" name="Google Shape;403;p3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11" name="Google Shape;411;p32"/>
          <p:cNvSpPr txBox="1"/>
          <p:nvPr/>
        </p:nvSpPr>
        <p:spPr>
          <a:xfrm>
            <a:off x="4056462" y="609600"/>
            <a:ext cx="521754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Submitting an Application: CVML Regional Questions</a:t>
            </a:r>
            <a:endParaRPr b="1" i="0" sz="31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logo with text on it&#10;&#10;AI-generated content may be incorrect." id="412" name="Google Shape;4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583" y="489588"/>
            <a:ext cx="3150527" cy="92153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2"/>
          <p:cNvSpPr txBox="1"/>
          <p:nvPr/>
        </p:nvSpPr>
        <p:spPr>
          <a:xfrm>
            <a:off x="383407" y="1777999"/>
            <a:ext cx="6652393" cy="4258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604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Noto Sans Symbols"/>
              <a:buChar char="►"/>
            </a:pPr>
            <a:r>
              <a:rPr b="1" lang="en-US" sz="13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District &amp; College</a:t>
            </a:r>
            <a:endParaRPr/>
          </a:p>
          <a:p>
            <a:pPr indent="-6604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Noto Sans Symbols"/>
              <a:buChar char="►"/>
            </a:pPr>
            <a:r>
              <a:rPr lang="en-US" sz="13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Must be the district and college requesting recommendation of the program.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6604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Noto Sans Symbols"/>
              <a:buChar char="►"/>
            </a:pPr>
            <a:r>
              <a:rPr b="1" lang="en-US" sz="13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Reason for Program Recommendation Request</a:t>
            </a:r>
            <a:endParaRPr sz="13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Noto Sans Symbols"/>
              <a:buChar char="►"/>
            </a:pPr>
            <a:r>
              <a:rPr lang="en-US" sz="1300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New Program</a:t>
            </a:r>
            <a:r>
              <a:rPr lang="en-US" sz="13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 New credit CTE programs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Noto Sans Symbols"/>
              <a:buChar char="►"/>
            </a:pPr>
            <a:r>
              <a:rPr lang="en-US" sz="1300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 Modification</a:t>
            </a:r>
            <a:r>
              <a:rPr lang="en-US" sz="13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 Modified programs requiring a new control number in COCI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</a:pPr>
            <a:r>
              <a:rPr lang="en-US" sz="1200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Locally Approved</a:t>
            </a:r>
            <a:r>
              <a:rPr lang="en-US"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 Existing low-unit, local certificates for state chaptering</a:t>
            </a:r>
            <a:endParaRPr/>
          </a:p>
          <a:p>
            <a:pPr indent="-31496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Noto Sans Symbols"/>
              <a:buNone/>
            </a:pPr>
            <a:r>
              <a:t/>
            </a:r>
            <a:endParaRPr sz="13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If the application is for a program modification, a description of changes to the program must be included. A bulleted list of key changes is acceptable.</a:t>
            </a:r>
            <a:endParaRPr/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/>
          </a:p>
          <a:p>
            <a:pPr indent="0" lvl="0" marL="88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If the application is not for a program modification, “Not applicable” may be included in the space provided</a:t>
            </a:r>
            <a:endParaRPr sz="13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4" name="Google Shape;41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6567" y="2913821"/>
            <a:ext cx="3150527" cy="120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0" name="Google Shape;420;p3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1" name="Google Shape;421;p3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2" name="Google Shape;422;p3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30" name="Google Shape;430;p33"/>
          <p:cNvSpPr txBox="1"/>
          <p:nvPr/>
        </p:nvSpPr>
        <p:spPr>
          <a:xfrm>
            <a:off x="282144" y="435830"/>
            <a:ext cx="8254999" cy="654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Submitting an Application: </a:t>
            </a:r>
            <a:endParaRPr b="1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1" name="Google Shape;431;p33"/>
          <p:cNvSpPr txBox="1"/>
          <p:nvPr/>
        </p:nvSpPr>
        <p:spPr>
          <a:xfrm>
            <a:off x="282144" y="2141380"/>
            <a:ext cx="4410718" cy="3080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1" lang="en-US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Advisory Minutes</a:t>
            </a:r>
            <a:endParaRPr/>
          </a:p>
          <a:p>
            <a:pPr indent="-3683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Reference the Respective Program</a:t>
            </a:r>
            <a:endParaRPr/>
          </a:p>
          <a:p>
            <a:pPr indent="-3683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Dated Within Two (2) Calendar Years</a:t>
            </a:r>
            <a:endParaRPr/>
          </a:p>
          <a:p>
            <a:pPr indent="-3683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sz="1800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Preferred</a:t>
            </a:r>
            <a:r>
              <a:rPr lang="en-US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 Highlight the relevant sections of the minutes that note the discussion and approval of the respective program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2" name="Google Shape;43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7781" y="2435467"/>
            <a:ext cx="4763558" cy="3251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text on it&#10;&#10;AI-generated content may be incorrect." id="433" name="Google Shape;43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6683" y="5812045"/>
            <a:ext cx="2983618" cy="872709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3"/>
          <p:cNvSpPr txBox="1"/>
          <p:nvPr/>
        </p:nvSpPr>
        <p:spPr>
          <a:xfrm>
            <a:off x="5050422" y="1607234"/>
            <a:ext cx="43174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 of highlighted recommendation on advisory minutes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Regional CTE Website</a:t>
            </a:r>
            <a:endParaRPr/>
          </a:p>
        </p:txBody>
      </p:sp>
      <p:sp>
        <p:nvSpPr>
          <p:cNvPr id="440" name="Google Shape;440;p34"/>
          <p:cNvSpPr txBox="1"/>
          <p:nvPr>
            <p:ph idx="1" type="body"/>
          </p:nvPr>
        </p:nvSpPr>
        <p:spPr>
          <a:xfrm>
            <a:off x="738294" y="153066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en-US" sz="18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Technical</a:t>
            </a:r>
            <a:r>
              <a:rPr lang="en-US" sz="18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b="1" lang="en-US" sz="18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Issues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If you have any technical issues with submitting your application, please reach out to the Regional CTE web support team via the following email: </a:t>
            </a:r>
            <a:r>
              <a:rPr lang="en-US" sz="1800" u="sng">
                <a:solidFill>
                  <a:schemeClr val="hlink"/>
                </a:solidFill>
                <a:latin typeface="League Spartan"/>
                <a:ea typeface="League Spartan"/>
                <a:cs typeface="League Spartan"/>
                <a:sym typeface="League Spartan"/>
                <a:hlinkClick r:id="rId3"/>
              </a:rPr>
              <a:t>support@regionalcte.org</a:t>
            </a:r>
            <a:r>
              <a:rPr lang="en-US" sz="18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Please allow adequate time for troubleshooting.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en-US" sz="18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Website Training</a:t>
            </a:r>
            <a:endParaRPr b="1" sz="18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previously provided website training provided by the Regional CTE web support team may be accessed via the Regional CTE website: </a:t>
            </a:r>
            <a:r>
              <a:rPr lang="en-US" sz="1800" u="sng">
                <a:solidFill>
                  <a:schemeClr val="hlink"/>
                </a:solidFill>
                <a:latin typeface="League Spartan"/>
                <a:ea typeface="League Spartan"/>
                <a:cs typeface="League Spartan"/>
                <a:sym typeface="League Spartan"/>
                <a:hlinkClick r:id="rId4"/>
              </a:rPr>
              <a:t>https://regionalcte.org/dashboard/training</a:t>
            </a:r>
            <a:r>
              <a:rPr lang="en-US" sz="18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 (Only those logged into Regional CTE will have access to the resource.)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3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46" name="Google Shape;446;p35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447" name="Google Shape;447;p3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8" name="Google Shape;448;p3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9" name="Google Shape;449;p3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56" name="Google Shape;456;p35"/>
          <p:cNvSpPr txBox="1"/>
          <p:nvPr>
            <p:ph type="title"/>
          </p:nvPr>
        </p:nvSpPr>
        <p:spPr>
          <a:xfrm>
            <a:off x="2324292" y="4119880"/>
            <a:ext cx="6209540" cy="91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b="1" lang="en-US" sz="4800"/>
              <a:t>APPLICATION REVIEW</a:t>
            </a:r>
            <a:endParaRPr/>
          </a:p>
        </p:txBody>
      </p:sp>
      <p:cxnSp>
        <p:nvCxnSpPr>
          <p:cNvPr id="457" name="Google Shape;457;p35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8" name="Google Shape;458;p35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9" name="Google Shape;459;p35"/>
          <p:cNvSpPr/>
          <p:nvPr/>
        </p:nvSpPr>
        <p:spPr>
          <a:xfrm>
            <a:off x="9181476" y="-8467"/>
            <a:ext cx="3007349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0" name="Google Shape;460;p35"/>
          <p:cNvSpPr/>
          <p:nvPr/>
        </p:nvSpPr>
        <p:spPr>
          <a:xfrm>
            <a:off x="9603442" y="-8467"/>
            <a:ext cx="2588558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1" name="Google Shape;461;p35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2" name="Google Shape;462;p35"/>
          <p:cNvSpPr/>
          <p:nvPr/>
        </p:nvSpPr>
        <p:spPr>
          <a:xfrm>
            <a:off x="9334500" y="-8467"/>
            <a:ext cx="2854326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4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3" name="Google Shape;463;p35"/>
          <p:cNvSpPr/>
          <p:nvPr/>
        </p:nvSpPr>
        <p:spPr>
          <a:xfrm>
            <a:off x="10898730" y="-8467"/>
            <a:ext cx="1290094" cy="6866467"/>
          </a:xfrm>
          <a:custGeom>
            <a:rect b="b" l="l" r="r" t="t"/>
            <a:pathLst>
              <a:path extrusionOk="0" h="6858000" w="1290094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9EDFF5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4" name="Google Shape;464;p35"/>
          <p:cNvSpPr/>
          <p:nvPr/>
        </p:nvSpPr>
        <p:spPr>
          <a:xfrm>
            <a:off x="10938999" y="-8467"/>
            <a:ext cx="1249825" cy="6866467"/>
          </a:xfrm>
          <a:custGeom>
            <a:rect b="b" l="l" r="r" t="t"/>
            <a:pathLst>
              <a:path extrusionOk="0" h="6858000" w="1249825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5" name="Google Shape;465;p35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logo with text on it&#10;&#10;AI-generated content may be incorrect." id="466" name="Google Shape;46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4011" y="1324971"/>
            <a:ext cx="7740786" cy="226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6"/>
          <p:cNvSpPr txBox="1"/>
          <p:nvPr/>
        </p:nvSpPr>
        <p:spPr>
          <a:xfrm>
            <a:off x="929640" y="1408975"/>
            <a:ext cx="8041640" cy="43344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ague Spartan"/>
              <a:buNone/>
            </a:pPr>
            <a:r>
              <a:rPr b="1" lang="en-US" sz="22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CVML Program Recommendation Minutes</a:t>
            </a:r>
            <a:endParaRPr b="1" sz="22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eague Spartan"/>
              <a:buChar char="-"/>
            </a:pPr>
            <a:r>
              <a:rPr lang="en-US" sz="2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Once the final recommendations have been determined during the respective steering committee meeting, the CVML Meeting Minutes are created, reviewed, and approved minutes are emailed to the program submitter within 1-2 weeks after the meeting.</a:t>
            </a:r>
            <a:endParaRPr sz="2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eague Spartan"/>
              <a:buChar char="-"/>
            </a:pPr>
            <a:r>
              <a:rPr lang="en-US" sz="2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approved SC minutes are also </a:t>
            </a:r>
            <a:r>
              <a:rPr lang="en-US" sz="2100" u="sng">
                <a:solidFill>
                  <a:schemeClr val="hlink"/>
                </a:solidFill>
                <a:latin typeface="League Spartan"/>
                <a:ea typeface="League Spartan"/>
                <a:cs typeface="League Spartan"/>
                <a:sym typeface="League Spartan"/>
                <a:hlinkClick r:id="rId3"/>
              </a:rPr>
              <a:t>uploaded to the CVML website</a:t>
            </a:r>
            <a:r>
              <a:rPr lang="en-US" sz="2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The minutes may be accessed through the </a:t>
            </a:r>
            <a:r>
              <a:rPr lang="en-US" sz="2100" u="sng">
                <a:solidFill>
                  <a:schemeClr val="hlink"/>
                </a:solidFill>
                <a:latin typeface="League Spartan"/>
                <a:ea typeface="League Spartan"/>
                <a:cs typeface="League Spartan"/>
                <a:sym typeface="League Spartan"/>
                <a:hlinkClick r:id="rId4"/>
              </a:rPr>
              <a:t>Meeting Archives</a:t>
            </a:r>
            <a:r>
              <a:rPr lang="en-US" sz="21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2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 </a:t>
            </a:r>
            <a:endParaRPr/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eague Spartan"/>
              <a:buChar char="-"/>
            </a:pPr>
            <a:r>
              <a:rPr lang="en-US" sz="2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CVML Program Recommendation Minutes serve as the documentation of the career technical education regional consortium recommendation of the program, which is a required attachment with the application submitted to the Chancellor’s Office. </a:t>
            </a:r>
            <a:endParaRPr sz="2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descr="A logo for a regional&#10;&#10;AI-generated content may be incorrect." id="472" name="Google Shape;472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2436" y="137158"/>
            <a:ext cx="2951489" cy="863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/>
        </p:nvSpPr>
        <p:spPr>
          <a:xfrm>
            <a:off x="30095" y="2344442"/>
            <a:ext cx="118014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eague Spartan"/>
              <a:buChar char="-"/>
            </a:pPr>
            <a:r>
              <a:rPr b="1" lang="en-US" sz="2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Introduction to Program Recommendation</a:t>
            </a:r>
            <a:endParaRPr sz="2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eague Spartan"/>
              <a:buChar char="-"/>
            </a:pPr>
            <a:r>
              <a:rPr b="1" lang="en-US" sz="2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Overview of the CVML Program Recommendation Process </a:t>
            </a:r>
            <a:endParaRPr b="1" sz="2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eague Spartan"/>
              <a:buChar char="-"/>
            </a:pPr>
            <a:r>
              <a:rPr b="1" lang="en-US" sz="2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Requesting &amp; Utilizing a Labor Market Information (LMI) Report from </a:t>
            </a:r>
            <a:r>
              <a:rPr lang="en-US" sz="21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CVML COE</a:t>
            </a:r>
            <a:endParaRPr sz="2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eague Spartan"/>
              <a:buChar char="-"/>
            </a:pPr>
            <a:r>
              <a:rPr b="1" lang="en-US" sz="2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Submitting a Program for Recommendation</a:t>
            </a:r>
            <a:endParaRPr sz="2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descr="A picture containing text, outdoor, city, road&#10;&#10;Description automatically generated" id="166" name="Google Shape;166;p19"/>
          <p:cNvPicPr preferRelativeResize="0"/>
          <p:nvPr/>
        </p:nvPicPr>
        <p:blipFill rotWithShape="1">
          <a:blip r:embed="rId4">
            <a:alphaModFix/>
          </a:blip>
          <a:srcRect b="4056" l="0" r="0" t="90067"/>
          <a:stretch/>
        </p:blipFill>
        <p:spPr>
          <a:xfrm>
            <a:off x="0" y="6460097"/>
            <a:ext cx="12192000" cy="402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text and a silhouette of a person&#10;&#10;AI-generated content may be incorrect." id="167" name="Google Shape;16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1617" y="158893"/>
            <a:ext cx="5213290" cy="1551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78" name="Google Shape;478;p3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9" name="Google Shape;479;p3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80" name="Google Shape;480;p3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88" name="Google Shape;488;p37"/>
          <p:cNvSpPr txBox="1"/>
          <p:nvPr/>
        </p:nvSpPr>
        <p:spPr>
          <a:xfrm>
            <a:off x="677332" y="609600"/>
            <a:ext cx="521753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CVML Program Recommendation: Final Steps</a:t>
            </a:r>
            <a:endParaRPr b="1" i="0" sz="28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9" name="Google Shape;489;p37"/>
          <p:cNvSpPr/>
          <p:nvPr/>
        </p:nvSpPr>
        <p:spPr>
          <a:xfrm>
            <a:off x="0" y="4013201"/>
            <a:ext cx="476655" cy="2844800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0" name="Google Shape;490;p37"/>
          <p:cNvSpPr txBox="1"/>
          <p:nvPr/>
        </p:nvSpPr>
        <p:spPr>
          <a:xfrm>
            <a:off x="683263" y="2160590"/>
            <a:ext cx="5211607" cy="2565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77724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►"/>
            </a:pPr>
            <a:r>
              <a:rPr b="1" lang="en-US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Regional CTE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7724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►"/>
            </a:pPr>
            <a:r>
              <a:rPr lang="en-US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status of the Regional CTE application is updated according to the final LAWC recommendation: </a:t>
            </a:r>
            <a:endParaRPr/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►"/>
            </a:pPr>
            <a:r>
              <a:rPr lang="en-US" sz="1800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Recommended</a:t>
            </a:r>
            <a:r>
              <a:rPr lang="en-US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 New program application has been recommended</a:t>
            </a:r>
            <a:endParaRPr/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►"/>
            </a:pPr>
            <a:r>
              <a:rPr lang="en-US" sz="1800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Informational</a:t>
            </a:r>
            <a:r>
              <a:rPr lang="en-US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 Modified program has been recommended </a:t>
            </a:r>
            <a:endParaRPr/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►"/>
            </a:pPr>
            <a:r>
              <a:rPr lang="en-US" sz="1800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Not Recommended</a:t>
            </a:r>
            <a:r>
              <a:rPr lang="en-US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 Program has not been recommended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1" name="Google Shape;491;p37"/>
          <p:cNvPicPr preferRelativeResize="0"/>
          <p:nvPr/>
        </p:nvPicPr>
        <p:blipFill rotWithShape="1">
          <a:blip r:embed="rId3">
            <a:alphaModFix/>
          </a:blip>
          <a:srcRect b="-1" l="5454" r="10808" t="0"/>
          <a:stretch/>
        </p:blipFill>
        <p:spPr>
          <a:xfrm>
            <a:off x="6128465" y="609600"/>
            <a:ext cx="3145536" cy="165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7"/>
          <p:cNvPicPr preferRelativeResize="0"/>
          <p:nvPr/>
        </p:nvPicPr>
        <p:blipFill rotWithShape="1">
          <a:blip r:embed="rId4">
            <a:alphaModFix/>
          </a:blip>
          <a:srcRect b="0" l="5338" r="11509" t="0"/>
          <a:stretch/>
        </p:blipFill>
        <p:spPr>
          <a:xfrm>
            <a:off x="6128465" y="2496008"/>
            <a:ext cx="3145536" cy="165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7"/>
          <p:cNvPicPr preferRelativeResize="0"/>
          <p:nvPr/>
        </p:nvPicPr>
        <p:blipFill rotWithShape="1">
          <a:blip r:embed="rId5">
            <a:alphaModFix/>
          </a:blip>
          <a:srcRect b="0" l="0" r="18798" t="0"/>
          <a:stretch/>
        </p:blipFill>
        <p:spPr>
          <a:xfrm>
            <a:off x="6128465" y="4383555"/>
            <a:ext cx="3145536" cy="165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499" name="Google Shape;499;p38"/>
          <p:cNvSpPr txBox="1"/>
          <p:nvPr/>
        </p:nvSpPr>
        <p:spPr>
          <a:xfrm>
            <a:off x="416560" y="1452880"/>
            <a:ext cx="989076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CVML Program Recommendation Contact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 Director, SWP Rebecca Murillo, </a:t>
            </a:r>
            <a:r>
              <a:rPr lang="en-US" sz="24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Rebecca.Murillo@kccd.edu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Center of Excellence (LMI Reports/Data)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 LMI: </a:t>
            </a:r>
            <a:r>
              <a:rPr b="1" lang="en-US" sz="24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LMI request link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Interim Director,Patricia Salinas, </a:t>
            </a:r>
            <a:r>
              <a:rPr lang="en-US" sz="24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patricia.salinas@scccd.edu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Regional CTE Website Technical Support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24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support@regionalcte.org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/>
        </p:nvSpPr>
        <p:spPr>
          <a:xfrm>
            <a:off x="3881150" y="179125"/>
            <a:ext cx="8310900" cy="517200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Introduction to the Program Recommendation Process</a:t>
            </a:r>
            <a:endParaRPr b="1" i="0" sz="2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374100" y="1002250"/>
            <a:ext cx="11443800" cy="2723792"/>
          </a:xfrm>
          <a:prstGeom prst="rect">
            <a:avLst/>
          </a:prstGeom>
          <a:solidFill>
            <a:srgbClr val="BBE1F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Guiding Legislation</a:t>
            </a:r>
            <a:endParaRPr b="1" sz="2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Guiding Legislation</a:t>
            </a:r>
            <a:r>
              <a:rPr lang="en-US" sz="2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 California Ed Code and the California Code of Regulations (CCR), Title 5</a:t>
            </a:r>
            <a:endParaRPr sz="2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Requirement</a:t>
            </a:r>
            <a:r>
              <a:rPr lang="en-US" sz="2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 Career technical education programs submitted for chaptering to the California Community Colleges Chancellor’s Office (CCCCO) must include in the application the </a:t>
            </a:r>
            <a:r>
              <a:rPr b="1" lang="en-US" sz="2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recommendations of the career technical education regional consortium</a:t>
            </a:r>
            <a:r>
              <a:rPr lang="en-US" sz="2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(CVML for the Central Valley Mother Lode Region).</a:t>
            </a:r>
            <a:endParaRPr sz="2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CVML Recommending Body</a:t>
            </a:r>
            <a:r>
              <a:rPr lang="en-US" sz="2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 The </a:t>
            </a:r>
            <a:r>
              <a:rPr lang="en-US" sz="2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CVML Steering Committee </a:t>
            </a:r>
            <a:r>
              <a:rPr lang="en-US" sz="2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is made up of a voting and alternate voting member from each of the 15 community colleges, is responsible for recommending programs. </a:t>
            </a:r>
            <a:endParaRPr sz="2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374100" y="4138625"/>
            <a:ext cx="11443800" cy="220057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PCAH</a:t>
            </a:r>
            <a:endParaRPr b="1" sz="22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Submitted programs must align with the current iteration of the </a:t>
            </a:r>
            <a:r>
              <a:rPr b="1" lang="en-US" sz="2100" u="sng">
                <a:solidFill>
                  <a:schemeClr val="hlink"/>
                </a:solidFill>
                <a:latin typeface="League Spartan"/>
                <a:ea typeface="League Spartan"/>
                <a:cs typeface="League Spartan"/>
                <a:sym typeface="League Spartan"/>
                <a:hlinkClick r:id="rId4"/>
              </a:rPr>
              <a:t>Program and Course Approval Handbook (PCAH)</a:t>
            </a:r>
            <a:r>
              <a:rPr lang="en-US" sz="2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issued by the Chancellor’s Office (available on the </a:t>
            </a:r>
            <a:r>
              <a:rPr lang="en-US" sz="2100" u="sng">
                <a:solidFill>
                  <a:schemeClr val="hlink"/>
                </a:solidFill>
                <a:latin typeface="League Spartan"/>
                <a:ea typeface="League Spartan"/>
                <a:cs typeface="League Spartan"/>
                <a:sym typeface="League Spartan"/>
                <a:hlinkClick r:id="rId5"/>
              </a:rPr>
              <a:t>CVML Website)</a:t>
            </a:r>
            <a:endParaRPr sz="2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All submitted programs MUST align with requirements identified in the PCAH and the approved LARC program recommendation processes. </a:t>
            </a:r>
            <a:endParaRPr sz="2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descr="A blue and green logo&#10;&#10;AI-generated content may be incorrect." id="175" name="Google Shape;17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4095" y="69584"/>
            <a:ext cx="2505900" cy="8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1" name="Google Shape;181;p2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" name="Google Shape;182;p2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3" name="Google Shape;183;p2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91" name="Google Shape;191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logo with text on it&#10;&#10;AI-generated content may be incorrect." id="192" name="Google Shape;192;p21"/>
          <p:cNvPicPr preferRelativeResize="0"/>
          <p:nvPr/>
        </p:nvPicPr>
        <p:blipFill rotWithShape="1">
          <a:blip r:embed="rId3">
            <a:alphaModFix amt="25000"/>
          </a:blip>
          <a:srcRect b="-1" l="9006" r="38993" t="0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2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4" name="Google Shape;194;p2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" name="Google Shape;195;p2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6" name="Google Shape;196;p2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EDFF5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04" name="Google Shape;204;p21"/>
          <p:cNvSpPr txBox="1"/>
          <p:nvPr/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CVML’s Role in Program Recommendation</a:t>
            </a:r>
            <a:endParaRPr b="1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05" name="Google Shape;205;p21"/>
          <p:cNvGrpSpPr/>
          <p:nvPr/>
        </p:nvGrpSpPr>
        <p:grpSpPr>
          <a:xfrm>
            <a:off x="677334" y="2224025"/>
            <a:ext cx="8596668" cy="3753900"/>
            <a:chOff x="0" y="63436"/>
            <a:chExt cx="8596668" cy="3753900"/>
          </a:xfrm>
        </p:grpSpPr>
        <p:sp>
          <p:nvSpPr>
            <p:cNvPr id="206" name="Google Shape;206;p21"/>
            <p:cNvSpPr/>
            <p:nvPr/>
          </p:nvSpPr>
          <p:spPr>
            <a:xfrm>
              <a:off x="0" y="358636"/>
              <a:ext cx="8596668" cy="138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rgbClr val="2B8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1"/>
            <p:cNvSpPr txBox="1"/>
            <p:nvPr/>
          </p:nvSpPr>
          <p:spPr>
            <a:xfrm>
              <a:off x="0" y="358636"/>
              <a:ext cx="8596668" cy="13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667175" spcFirstLastPara="1" rIns="667175" wrap="square" tIns="4165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rebuchet MS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The CVML Steering Committee </a:t>
              </a:r>
              <a:r>
                <a:rPr b="0" i="0" lang="en-US" sz="2000" u="sng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reviews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and </a:t>
              </a:r>
              <a:r>
                <a:rPr b="0" i="0" lang="en-US" sz="2000" u="sng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recommends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programs at their monthly business meeting to the Chancellor’s Office for approval. </a:t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429833" y="63436"/>
              <a:ext cx="6017667" cy="5904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689C6"/>
                </a:gs>
                <a:gs pos="78000">
                  <a:srgbClr val="2676B1"/>
                </a:gs>
                <a:gs pos="100000">
                  <a:srgbClr val="2676B1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1"/>
            <p:cNvSpPr txBox="1"/>
            <p:nvPr/>
          </p:nvSpPr>
          <p:spPr>
            <a:xfrm>
              <a:off x="458654" y="92257"/>
              <a:ext cx="5960025" cy="532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27450" spcFirstLastPara="1" rIns="2274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rebuchet MS"/>
                <a:buNone/>
              </a:pPr>
              <a:r>
                <a:rPr b="1" lang="en-US"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What is CVML’s role in program approval? </a:t>
              </a:r>
              <a:endParaRPr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0" y="2147836"/>
              <a:ext cx="8596668" cy="16695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rgbClr val="3ED1A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 txBox="1"/>
            <p:nvPr/>
          </p:nvSpPr>
          <p:spPr>
            <a:xfrm>
              <a:off x="0" y="2147836"/>
              <a:ext cx="8596668" cy="16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667175" spcFirstLastPara="1" rIns="667175" wrap="square" tIns="4165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rebuchet MS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The CVML Steering Committee does not </a:t>
              </a:r>
              <a:r>
                <a:rPr b="0" i="0" lang="en-US" sz="2000" u="sng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approve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programs, but recommends them. The Chancellor’s Office is the sole approver of programs. 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rebuchet MS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Curriculum development and approval is a local process. </a:t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429833" y="1852636"/>
              <a:ext cx="6017667" cy="5904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1D3A5"/>
                </a:gs>
                <a:gs pos="78000">
                  <a:srgbClr val="34C394"/>
                </a:gs>
                <a:gs pos="100000">
                  <a:srgbClr val="34C394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1"/>
            <p:cNvSpPr txBox="1"/>
            <p:nvPr/>
          </p:nvSpPr>
          <p:spPr>
            <a:xfrm>
              <a:off x="458654" y="1881457"/>
              <a:ext cx="5960025" cy="532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27450" spcFirstLastPara="1" rIns="2274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rebuchet MS"/>
                <a:buNone/>
              </a:pPr>
              <a:r>
                <a:rPr b="1" lang="en-US"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What is NOT CVML’s role in program approval? </a:t>
              </a:r>
              <a:endParaRPr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9" name="Google Shape;219;p2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" name="Google Shape;220;p2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1" name="Google Shape;221;p2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29" name="Google Shape;229;p22"/>
          <p:cNvSpPr txBox="1"/>
          <p:nvPr/>
        </p:nvSpPr>
        <p:spPr>
          <a:xfrm>
            <a:off x="123620" y="-355747"/>
            <a:ext cx="8637475" cy="2213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60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WHEN IS PROGRAM RECOMMENDATION APPLICABLE PER THE PCAH? </a:t>
            </a:r>
            <a:endParaRPr b="1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blue and green logo&#10;&#10;AI-generated content may be incorrect." id="230" name="Google Shape;2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283" y="5390094"/>
            <a:ext cx="3056355" cy="10162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22"/>
          <p:cNvGrpSpPr/>
          <p:nvPr/>
        </p:nvGrpSpPr>
        <p:grpSpPr>
          <a:xfrm>
            <a:off x="1955799" y="1390846"/>
            <a:ext cx="6805296" cy="3833086"/>
            <a:chOff x="0" y="59726"/>
            <a:chExt cx="6805296" cy="3833086"/>
          </a:xfrm>
        </p:grpSpPr>
        <p:sp>
          <p:nvSpPr>
            <p:cNvPr id="232" name="Google Shape;232;p22"/>
            <p:cNvSpPr/>
            <p:nvPr/>
          </p:nvSpPr>
          <p:spPr>
            <a:xfrm>
              <a:off x="0" y="59726"/>
              <a:ext cx="6805296" cy="561599"/>
            </a:xfrm>
            <a:prstGeom prst="roundRect">
              <a:avLst>
                <a:gd fmla="val 16667" name="adj"/>
              </a:avLst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2"/>
            <p:cNvSpPr txBox="1"/>
            <p:nvPr/>
          </p:nvSpPr>
          <p:spPr>
            <a:xfrm>
              <a:off x="27415" y="87141"/>
              <a:ext cx="6750466" cy="506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rebuchet MS"/>
                <a:buNone/>
              </a:pPr>
              <a:r>
                <a:rPr b="1"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Programs Subject to This Process: </a:t>
              </a:r>
              <a:endPara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0" y="793879"/>
              <a:ext cx="6805296" cy="119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2"/>
            <p:cNvSpPr txBox="1"/>
            <p:nvPr/>
          </p:nvSpPr>
          <p:spPr>
            <a:xfrm>
              <a:off x="0" y="793879"/>
              <a:ext cx="6805296" cy="119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216050" spcFirstLastPara="1" rIns="1706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rebuchet MS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New, credit CTE programs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rebuchet MS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Existing low-unit, local certificates for state chaptering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rebuchet MS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Modified programs requiring a new control number in COCI</a:t>
              </a:r>
              <a:endParaRPr/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0" y="1986199"/>
              <a:ext cx="6805296" cy="561599"/>
            </a:xfrm>
            <a:prstGeom prst="roundRect">
              <a:avLst>
                <a:gd fmla="val 16667" name="adj"/>
              </a:avLst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2"/>
            <p:cNvSpPr txBox="1"/>
            <p:nvPr/>
          </p:nvSpPr>
          <p:spPr>
            <a:xfrm>
              <a:off x="27415" y="2013614"/>
              <a:ext cx="6750466" cy="506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rebuchet MS"/>
                <a:buNone/>
              </a:pPr>
              <a:r>
                <a:rPr b="1"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Programs NOT Subject to This Process: </a:t>
              </a:r>
              <a:endPara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0" y="2700492"/>
              <a:ext cx="6805296" cy="119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2"/>
            <p:cNvSpPr txBox="1"/>
            <p:nvPr/>
          </p:nvSpPr>
          <p:spPr>
            <a:xfrm>
              <a:off x="0" y="2700492"/>
              <a:ext cx="6805296" cy="119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216050" spcFirstLastPara="1" rIns="1706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rebuchet MS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Modified programs that do not require a new control number in COCI (may still submit if preferred by college)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rebuchet MS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Noncredit programs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rebuchet MS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Associate Degrees for Transfer 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/>
          <p:nvPr/>
        </p:nvSpPr>
        <p:spPr>
          <a:xfrm>
            <a:off x="160950" y="1106932"/>
            <a:ext cx="11870100" cy="61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ague Spartan"/>
              <a:buNone/>
            </a:pPr>
            <a:r>
              <a:rPr b="1" lang="en-US" sz="28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Existing Low-Unit, Local Certificates for State Chaptering </a:t>
            </a:r>
            <a:endParaRPr i="1" sz="26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235131" y="4649955"/>
            <a:ext cx="11795919" cy="1790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D32"/>
              </a:buClr>
              <a:buSzPts val="2400"/>
              <a:buFont typeface="League Spartan"/>
              <a:buNone/>
            </a:pPr>
            <a:r>
              <a:rPr b="1" lang="en-US" sz="2400">
                <a:solidFill>
                  <a:srgbClr val="212D3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PCAH Example</a:t>
            </a:r>
            <a:endParaRPr sz="2400">
              <a:solidFill>
                <a:srgbClr val="212D3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212D32"/>
              </a:buClr>
              <a:buSzPts val="2400"/>
              <a:buFont typeface="League Spartan"/>
              <a:buNone/>
            </a:pPr>
            <a:r>
              <a:rPr lang="en-US" sz="2400">
                <a:solidFill>
                  <a:srgbClr val="212D3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Program and Course Approval Handbook (PCAH) provides an example of low-unit, local certificates for state chaptering that are subject to the program recommendation process (see </a:t>
            </a:r>
            <a:r>
              <a:rPr lang="en-US" sz="2400" u="sng">
                <a:solidFill>
                  <a:srgbClr val="212D32"/>
                </a:solidFill>
                <a:latin typeface="League Spartan"/>
                <a:ea typeface="League Spartan"/>
                <a:cs typeface="League Spartan"/>
                <a:sym typeface="League Spart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PCAH</a:t>
            </a:r>
            <a:r>
              <a:rPr lang="en-US" sz="2400">
                <a:solidFill>
                  <a:srgbClr val="212D3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page 95). </a:t>
            </a:r>
            <a:endParaRPr i="1" sz="1800">
              <a:solidFill>
                <a:srgbClr val="212D3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descr="A logo for a regional&#10;&#10;AI-generated content may be incorrect." id="246" name="Google Shape;24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7085" y="118371"/>
            <a:ext cx="3174009" cy="928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23"/>
          <p:cNvGrpSpPr/>
          <p:nvPr/>
        </p:nvGrpSpPr>
        <p:grpSpPr>
          <a:xfrm>
            <a:off x="160950" y="2077894"/>
            <a:ext cx="11870100" cy="2451961"/>
            <a:chOff x="0" y="38819"/>
            <a:chExt cx="11870100" cy="2451961"/>
          </a:xfrm>
        </p:grpSpPr>
        <p:sp>
          <p:nvSpPr>
            <p:cNvPr id="248" name="Google Shape;248;p23"/>
            <p:cNvSpPr/>
            <p:nvPr/>
          </p:nvSpPr>
          <p:spPr>
            <a:xfrm>
              <a:off x="0" y="38819"/>
              <a:ext cx="11870100" cy="655200"/>
            </a:xfrm>
            <a:prstGeom prst="roundRect">
              <a:avLst>
                <a:gd fmla="val 16667" name="adj"/>
              </a:avLst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3"/>
            <p:cNvSpPr txBox="1"/>
            <p:nvPr/>
          </p:nvSpPr>
          <p:spPr>
            <a:xfrm>
              <a:off x="31984" y="70803"/>
              <a:ext cx="11806132" cy="591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rebuchet MS"/>
                <a:buNone/>
              </a:pPr>
              <a:r>
                <a:rPr b="1" lang="en-US" sz="2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Potential Existing Low-Unit, Local Certificates for State Chaptering</a:t>
              </a:r>
              <a:endParaRPr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0" y="694020"/>
              <a:ext cx="11870100" cy="1796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3"/>
            <p:cNvSpPr txBox="1"/>
            <p:nvPr/>
          </p:nvSpPr>
          <p:spPr>
            <a:xfrm>
              <a:off x="0" y="694020"/>
              <a:ext cx="11870100" cy="1796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550" lIns="376875" spcFirstLastPara="1" rIns="199125" wrap="square" tIns="355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rebuchet MS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Set/sequence of certificates that meet the following criteria:</a:t>
              </a:r>
              <a:endParaRPr/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44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rebuchet MS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Single 4-digit TOP Code</a:t>
              </a:r>
              <a:endParaRPr/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44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rebuchet MS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Lower-level certificate(s) required for higher level certificate(s)</a:t>
              </a:r>
              <a:endParaRPr/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44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rebuchet MS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Set or sequence combined that meets 16+ semester units (or 24+ quarter units)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4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rebuchet MS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Existing certificate that is being increased to 16+ semester units (or 24+ quarter units)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26292"/>
            </a:gs>
            <a:gs pos="44000">
              <a:srgbClr val="226292"/>
            </a:gs>
            <a:gs pos="83000">
              <a:srgbClr val="B5E7F7"/>
            </a:gs>
            <a:gs pos="100000">
              <a:srgbClr val="B5E7F7"/>
            </a:gs>
          </a:gsLst>
          <a:lin ang="5400000" scaled="0"/>
        </a:gra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text on it&#10;&#10;AI-generated content may be incorrect." id="256" name="Google Shape;2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494" y="129925"/>
            <a:ext cx="2750135" cy="8046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24"/>
          <p:cNvGrpSpPr/>
          <p:nvPr/>
        </p:nvGrpSpPr>
        <p:grpSpPr>
          <a:xfrm>
            <a:off x="123256" y="238573"/>
            <a:ext cx="11724275" cy="3201011"/>
            <a:chOff x="0" y="108648"/>
            <a:chExt cx="11724275" cy="3201011"/>
          </a:xfrm>
        </p:grpSpPr>
        <p:sp>
          <p:nvSpPr>
            <p:cNvPr id="258" name="Google Shape;258;p24"/>
            <p:cNvSpPr/>
            <p:nvPr/>
          </p:nvSpPr>
          <p:spPr>
            <a:xfrm>
              <a:off x="4183094" y="278600"/>
              <a:ext cx="6878100" cy="830700"/>
            </a:xfrm>
            <a:prstGeom prst="roundRect">
              <a:avLst>
                <a:gd fmla="val 16667" name="adj"/>
              </a:avLst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4"/>
            <p:cNvSpPr txBox="1"/>
            <p:nvPr/>
          </p:nvSpPr>
          <p:spPr>
            <a:xfrm>
              <a:off x="3820394" y="108648"/>
              <a:ext cx="7603500" cy="104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rebuchet MS"/>
                <a:buNone/>
              </a:pPr>
              <a:r>
                <a:rPr b="1" lang="en-US" sz="2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When is a new control number required in COCI? </a:t>
              </a:r>
              <a:endParaRPr sz="2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0" y="1322459"/>
              <a:ext cx="11684200" cy="198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4"/>
            <p:cNvSpPr txBox="1"/>
            <p:nvPr/>
          </p:nvSpPr>
          <p:spPr>
            <a:xfrm>
              <a:off x="40175" y="1054559"/>
              <a:ext cx="11684100" cy="198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370950" spcFirstLastPara="1" rIns="170675" wrap="square" tIns="30475">
              <a:noAutofit/>
            </a:bodyPr>
            <a:lstStyle/>
            <a:p>
              <a:pPr indent="-5080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rebuchet MS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16510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Please contact your campus curriculum specialist with any questions regarding whether a change requires a new control number in COCI. The college must determine if a new control number is required. </a:t>
              </a:r>
              <a:endParaRPr sz="1300"/>
            </a:p>
            <a:p>
              <a:pPr indent="-16510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Additional information regarding what changes may require a new control number in COCI may be found in the </a:t>
              </a:r>
              <a:r>
                <a:rPr b="1" i="0" lang="en-US" sz="18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California Community Colleges Curriculum Submission &amp; Approval Technical Manual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300"/>
            </a:p>
            <a:p>
              <a:pPr indent="-16510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 </a:t>
              </a:r>
              <a:r>
                <a:rPr b="0" i="0" lang="en-US" sz="18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instructional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with information from the manual is available on the </a:t>
              </a:r>
              <a:r>
                <a:rPr b="1" i="0" lang="en-US" sz="18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CVML Program Recommendation </a:t>
              </a:r>
              <a:r>
                <a:rPr b="0" i="0" lang="en-US" sz="18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page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62" name="Google Shape;262;p24"/>
          <p:cNvGraphicFramePr/>
          <p:nvPr/>
        </p:nvGraphicFramePr>
        <p:xfrm>
          <a:off x="2722023" y="3097578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D2EDF9"/>
                    </a:gs>
                    <a:gs pos="88000">
                      <a:srgbClr val="7BD1F1"/>
                    </a:gs>
                    <a:gs pos="100000">
                      <a:srgbClr val="7BD1F1"/>
                    </a:gs>
                  </a:gsLst>
                  <a:lin ang="5400000" scaled="0"/>
                </a:gradFill>
                <a:tableStyleId>{796F53B7-BC09-45D9-A5A1-8D37DD7C4E05}</a:tableStyleId>
              </a:tblPr>
              <a:tblGrid>
                <a:gridCol w="3795000"/>
                <a:gridCol w="4034400"/>
              </a:tblGrid>
              <a:tr h="493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</a:rPr>
                        <a:t>SUBSTANTIAL CHANGES 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sng" cap="none" strike="noStrike">
                          <a:solidFill>
                            <a:srgbClr val="000000"/>
                          </a:solidFill>
                        </a:rPr>
                        <a:t>REQUIRE</a:t>
                      </a: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</a:rPr>
                        <a:t> a New Control Number</a:t>
                      </a:r>
                      <a:endParaRPr sz="1800" u="none" cap="none" strike="noStrike"/>
                    </a:p>
                  </a:txBody>
                  <a:tcPr marT="88900" marB="88900" marR="88900" marL="88900">
                    <a:solidFill>
                      <a:srgbClr val="DEF4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</a:rPr>
                        <a:t>NON-SUBSTANTIAL CHANGES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sng" cap="none" strike="noStrike">
                          <a:solidFill>
                            <a:srgbClr val="000000"/>
                          </a:solidFill>
                        </a:rPr>
                        <a:t>Do NOT Require New Control Number</a:t>
                      </a:r>
                      <a:endParaRPr sz="1800" u="none" cap="none" strike="noStrike"/>
                    </a:p>
                  </a:txBody>
                  <a:tcPr marT="88900" marB="88900" marR="88900" marL="88900">
                    <a:solidFill>
                      <a:srgbClr val="DEF4FB"/>
                    </a:solidFill>
                  </a:tcPr>
                </a:tc>
              </a:tr>
              <a:tr h="2365400">
                <a:tc>
                  <a:txBody>
                    <a:bodyPr/>
                    <a:lstStyle/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Substantial change to qualitative content of a course (at the discretion of the college faculty in accordance with California Code of Regulations, title 5, section 55002 [Standards and Criteria for Courses])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 TOP Code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 Credit Status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Units of Credit - Maximum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Units of Credit - Minimum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 Basic Skills Status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 SAM Priority Code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 Prior to Transfer Level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Course-Program Applicable Code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League Spartan"/>
                        <a:ea typeface="League Spartan"/>
                        <a:cs typeface="League Spartan"/>
                        <a:sym typeface="League Spartan"/>
                      </a:endParaRPr>
                    </a:p>
                  </a:txBody>
                  <a:tcPr marT="88900" marB="88900" marR="88900" marL="88900">
                    <a:solidFill>
                      <a:srgbClr val="DEF4FB"/>
                    </a:solidFill>
                  </a:tcPr>
                </a:tc>
                <a:tc>
                  <a:txBody>
                    <a:bodyPr/>
                    <a:lstStyle/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 Department and Number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 Title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 Transfer Status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 Cooperative Work Experience Education Status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 Classification Status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Educational Assistance Class Instruction (Approved Special Class)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 Classification Status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Funding Agency Category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 Program Status</a:t>
                      </a:r>
                      <a:endParaRPr/>
                    </a:p>
                    <a:p>
                      <a:pPr indent="-825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b="0" lang="en-US" sz="1300" u="none" cap="none" strike="noStrike">
                          <a:solidFill>
                            <a:srgbClr val="000000"/>
                          </a:solidFill>
                        </a:rPr>
                        <a:t>Course Upper Division Status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League Spartan"/>
                        <a:ea typeface="League Spartan"/>
                        <a:cs typeface="League Spartan"/>
                        <a:sym typeface="League Spartan"/>
                      </a:endParaRPr>
                    </a:p>
                  </a:txBody>
                  <a:tcPr marT="88900" marB="88900" marR="88900" marL="88900">
                    <a:solidFill>
                      <a:srgbClr val="DEF4FB"/>
                    </a:solidFill>
                  </a:tcPr>
                </a:tc>
              </a:tr>
            </a:tbl>
          </a:graphicData>
        </a:graphic>
      </p:graphicFrame>
      <p:sp>
        <p:nvSpPr>
          <p:cNvPr id="263" name="Google Shape;263;p24"/>
          <p:cNvSpPr/>
          <p:nvPr/>
        </p:nvSpPr>
        <p:spPr>
          <a:xfrm>
            <a:off x="3550206" y="2472928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/>
          <p:nvPr>
            <p:ph type="title"/>
          </p:nvPr>
        </p:nvSpPr>
        <p:spPr>
          <a:xfrm>
            <a:off x="3539317" y="107647"/>
            <a:ext cx="6826060" cy="1511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4161"/>
              </a:buClr>
              <a:buSzPct val="100000"/>
              <a:buFont typeface="League Spartan"/>
              <a:buNone/>
            </a:pPr>
            <a:r>
              <a:rPr b="1" lang="en-US" sz="3600">
                <a:solidFill>
                  <a:srgbClr val="16416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 Recommendation Process Overview</a:t>
            </a:r>
            <a:br>
              <a:rPr b="1" lang="en-US" sz="3600">
                <a:latin typeface="League Spartan"/>
                <a:ea typeface="League Spartan"/>
                <a:cs typeface="League Spartan"/>
                <a:sym typeface="League Spartan"/>
              </a:rPr>
            </a:br>
            <a:endParaRPr/>
          </a:p>
        </p:txBody>
      </p:sp>
      <p:grpSp>
        <p:nvGrpSpPr>
          <p:cNvPr id="269" name="Google Shape;269;p25"/>
          <p:cNvGrpSpPr/>
          <p:nvPr/>
        </p:nvGrpSpPr>
        <p:grpSpPr>
          <a:xfrm>
            <a:off x="781680" y="1442215"/>
            <a:ext cx="10068107" cy="3263269"/>
            <a:chOff x="38549" y="1059763"/>
            <a:chExt cx="10068107" cy="3263269"/>
          </a:xfrm>
        </p:grpSpPr>
        <p:sp>
          <p:nvSpPr>
            <p:cNvPr id="270" name="Google Shape;270;p25"/>
            <p:cNvSpPr/>
            <p:nvPr/>
          </p:nvSpPr>
          <p:spPr>
            <a:xfrm>
              <a:off x="38549" y="1823995"/>
              <a:ext cx="1794218" cy="175835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5ECB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5"/>
            <p:cNvSpPr txBox="1"/>
            <p:nvPr/>
          </p:nvSpPr>
          <p:spPr>
            <a:xfrm>
              <a:off x="79014" y="1864460"/>
              <a:ext cx="1713288" cy="1300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19050" spcFirstLastPara="1" rIns="19050" wrap="square" tIns="19050">
              <a:noAutofit/>
            </a:bodyPr>
            <a:lstStyle/>
            <a:p>
              <a:pPr indent="0" lvl="1" marL="5715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rebuchet MS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1" marL="57150" marR="0" rtl="0" algn="ctr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rebuchet MS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1" marL="57150" marR="0" rtl="0" algn="ctr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rebuchet MS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114300" lvl="1" marL="114300" marR="0" rtl="0" algn="ctr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164161"/>
                </a:buClr>
                <a:buSzPts val="1200"/>
                <a:buFont typeface="League Spartan"/>
                <a:buChar char="•"/>
              </a:pPr>
              <a:r>
                <a:rPr b="0" i="0" lang="en-US" sz="1200" u="none" cap="none" strike="noStrike">
                  <a:solidFill>
                    <a:srgbClr val="16416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An LMI report is requested from CVML COE</a:t>
              </a:r>
              <a:endParaRPr b="0" i="0" sz="1000" u="none" cap="none" strike="noStrike">
                <a:solidFill>
                  <a:srgbClr val="16416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1143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164161"/>
                </a:buClr>
                <a:buSzPts val="1200"/>
                <a:buFont typeface="League Spartan"/>
                <a:buChar char="•"/>
              </a:pPr>
              <a:r>
                <a:rPr b="0" i="0" lang="en-US" sz="1200" u="sng" cap="none" strike="noStrike">
                  <a:solidFill>
                    <a:srgbClr val="164161"/>
                  </a:solidFill>
                  <a:latin typeface="League Spartan"/>
                  <a:ea typeface="League Spartan"/>
                  <a:cs typeface="League Spartan"/>
                  <a:sym typeface="League Spartan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via their form</a:t>
              </a:r>
              <a:r>
                <a:rPr b="0" i="0" lang="en-US" sz="1000" u="none" cap="none" strike="noStrike">
                  <a:solidFill>
                    <a:srgbClr val="16416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. </a:t>
              </a:r>
              <a:endParaRPr b="0" i="0" sz="1000" u="none" cap="none" strike="noStrike">
                <a:solidFill>
                  <a:srgbClr val="16416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74827" y="2038676"/>
              <a:ext cx="2247646" cy="2247646"/>
            </a:xfrm>
            <a:custGeom>
              <a:rect b="b" l="l" r="r" t="t"/>
              <a:pathLst>
                <a:path extrusionOk="0" h="120000" w="120000">
                  <a:moveTo>
                    <a:pt x="15757" y="98176"/>
                  </a:moveTo>
                  <a:lnTo>
                    <a:pt x="17531" y="96645"/>
                  </a:lnTo>
                  <a:cubicBezTo>
                    <a:pt x="30262" y="111400"/>
                    <a:pt x="49740" y="118489"/>
                    <a:pt x="68977" y="115370"/>
                  </a:cubicBezTo>
                  <a:cubicBezTo>
                    <a:pt x="88214" y="112252"/>
                    <a:pt x="104454" y="99372"/>
                    <a:pt x="111871" y="81350"/>
                  </a:cubicBezTo>
                  <a:lnTo>
                    <a:pt x="110391" y="80858"/>
                  </a:lnTo>
                  <a:lnTo>
                    <a:pt x="114339" y="78070"/>
                  </a:lnTo>
                  <a:lnTo>
                    <a:pt x="115581" y="82584"/>
                  </a:lnTo>
                  <a:lnTo>
                    <a:pt x="114100" y="82091"/>
                  </a:lnTo>
                  <a:lnTo>
                    <a:pt x="114100" y="82091"/>
                  </a:lnTo>
                  <a:cubicBezTo>
                    <a:pt x="106414" y="100914"/>
                    <a:pt x="89497" y="114389"/>
                    <a:pt x="69432" y="117671"/>
                  </a:cubicBezTo>
                  <a:cubicBezTo>
                    <a:pt x="49367" y="120952"/>
                    <a:pt x="29039" y="113569"/>
                    <a:pt x="15757" y="98176"/>
                  </a:cubicBezTo>
                  <a:close/>
                </a:path>
              </a:pathLst>
            </a:custGeom>
            <a:solidFill>
              <a:srgbClr val="B3E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292078" y="3394988"/>
              <a:ext cx="1183438" cy="470614"/>
            </a:xfrm>
            <a:prstGeom prst="roundRect">
              <a:avLst>
                <a:gd fmla="val 10000" name="adj"/>
              </a:avLst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 txBox="1"/>
            <p:nvPr/>
          </p:nvSpPr>
          <p:spPr>
            <a:xfrm>
              <a:off x="305862" y="3408772"/>
              <a:ext cx="1155870" cy="443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Trebuchet MS"/>
                <a:buNone/>
              </a:pPr>
              <a:r>
                <a:rPr lang="en-US" sz="11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LMI Request</a:t>
              </a:r>
              <a:endParaRPr/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2053824" y="1810648"/>
              <a:ext cx="1909128" cy="180413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5ECB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5"/>
            <p:cNvSpPr txBox="1"/>
            <p:nvPr/>
          </p:nvSpPr>
          <p:spPr>
            <a:xfrm>
              <a:off x="2095342" y="2238766"/>
              <a:ext cx="1826092" cy="1334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17125" spcFirstLastPara="1" rIns="17125" wrap="square" tIns="17125">
              <a:noAutofit/>
            </a:bodyPr>
            <a:lstStyle/>
            <a:p>
              <a:pPr indent="-571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4161"/>
                </a:buClr>
                <a:buSzPts val="900"/>
                <a:buFont typeface="Trebuchet MS"/>
                <a:buChar char="•"/>
              </a:pPr>
              <a:r>
                <a:rPr b="1" i="0" lang="en-US" sz="900" u="none" cap="none" strike="noStrike">
                  <a:solidFill>
                    <a:srgbClr val="16416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Checklist</a:t>
              </a:r>
              <a:endParaRPr b="0" i="0" sz="900" u="none" cap="none" strike="noStrike">
                <a:solidFill>
                  <a:srgbClr val="16416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164161"/>
                </a:buClr>
                <a:buSzPts val="900"/>
                <a:buFont typeface="Trebuchet MS"/>
                <a:buChar char="•"/>
              </a:pPr>
              <a:r>
                <a:rPr b="0" i="0" lang="en-US" sz="900" u="none" cap="none" strike="noStrike">
                  <a:solidFill>
                    <a:srgbClr val="16416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College ensures the following are complete/available:</a:t>
              </a:r>
              <a:endParaRPr b="0" i="0" sz="900" u="none" cap="none" strike="noStrike">
                <a:solidFill>
                  <a:srgbClr val="16416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57150" lvl="2" marL="114300" marR="0" rtl="0" algn="l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164161"/>
                </a:buClr>
                <a:buSzPts val="900"/>
                <a:buFont typeface="Trebuchet MS"/>
                <a:buChar char="•"/>
              </a:pPr>
              <a:r>
                <a:rPr b="0" i="0" lang="en-US" sz="900" u="none" cap="none" strike="noStrike">
                  <a:solidFill>
                    <a:srgbClr val="16416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COE LMI Report (dated within 1 year, for the program)</a:t>
              </a:r>
              <a:endParaRPr/>
            </a:p>
            <a:p>
              <a:pPr indent="-57150" lvl="2" marL="114300" marR="0" rtl="0" algn="l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164161"/>
                </a:buClr>
                <a:buSzPts val="900"/>
                <a:buFont typeface="Trebuchet MS"/>
                <a:buChar char="•"/>
              </a:pPr>
              <a:r>
                <a:rPr b="0" i="0" lang="en-US" sz="900" u="none" cap="none" strike="noStrike">
                  <a:solidFill>
                    <a:srgbClr val="16416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Advisory Minutes (dated within 2 calendar years, reference program)</a:t>
              </a:r>
              <a:endParaRPr/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2848346" y="1212232"/>
              <a:ext cx="2181718" cy="2181718"/>
            </a:xfrm>
            <a:custGeom>
              <a:rect b="b" l="l" r="r" t="t"/>
              <a:pathLst>
                <a:path extrusionOk="0" h="120000" w="120000">
                  <a:moveTo>
                    <a:pt x="13756" y="24351"/>
                  </a:moveTo>
                  <a:lnTo>
                    <a:pt x="13756" y="24351"/>
                  </a:lnTo>
                  <a:cubicBezTo>
                    <a:pt x="26146" y="8279"/>
                    <a:pt x="45992" y="-208"/>
                    <a:pt x="66172" y="1938"/>
                  </a:cubicBezTo>
                  <a:cubicBezTo>
                    <a:pt x="86352" y="4083"/>
                    <a:pt x="103971" y="16552"/>
                    <a:pt x="112705" y="34870"/>
                  </a:cubicBezTo>
                  <a:lnTo>
                    <a:pt x="114200" y="34280"/>
                  </a:lnTo>
                  <a:lnTo>
                    <a:pt x="113183" y="38991"/>
                  </a:lnTo>
                  <a:lnTo>
                    <a:pt x="108959" y="36350"/>
                  </a:lnTo>
                  <a:lnTo>
                    <a:pt x="110454" y="35760"/>
                  </a:lnTo>
                  <a:lnTo>
                    <a:pt x="110454" y="35760"/>
                  </a:lnTo>
                  <a:cubicBezTo>
                    <a:pt x="102042" y="18251"/>
                    <a:pt x="85154" y="6355"/>
                    <a:pt x="65835" y="4330"/>
                  </a:cubicBezTo>
                  <a:cubicBezTo>
                    <a:pt x="46515" y="2305"/>
                    <a:pt x="27528" y="10441"/>
                    <a:pt x="15668" y="25825"/>
                  </a:cubicBezTo>
                  <a:close/>
                </a:path>
              </a:pathLst>
            </a:custGeom>
            <a:solidFill>
              <a:srgbClr val="B3E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2521203" y="1666124"/>
              <a:ext cx="1183438" cy="470614"/>
            </a:xfrm>
            <a:prstGeom prst="roundRect">
              <a:avLst>
                <a:gd fmla="val 10000" name="adj"/>
              </a:avLst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2534987" y="1679908"/>
              <a:ext cx="1155870" cy="443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Trebuchet MS"/>
                <a:buNone/>
              </a:pPr>
              <a:r>
                <a:rPr lang="en-US" sz="11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Checklist</a:t>
              </a:r>
              <a:endParaRPr/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4124736" y="1796477"/>
              <a:ext cx="1850668" cy="18257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5ECB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 txBox="1"/>
            <p:nvPr/>
          </p:nvSpPr>
          <p:spPr>
            <a:xfrm>
              <a:off x="4166751" y="1838492"/>
              <a:ext cx="1766638" cy="1350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17125" spcFirstLastPara="1" rIns="17125" wrap="square" tIns="17125">
              <a:noAutofit/>
            </a:bodyPr>
            <a:lstStyle/>
            <a:p>
              <a:pPr indent="-6350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4161"/>
                </a:buClr>
                <a:buSzPts val="1000"/>
                <a:buFont typeface="Trebuchet MS"/>
                <a:buChar char="•"/>
              </a:pPr>
              <a:r>
                <a:rPr b="0" i="0" lang="en-US" sz="1000" u="none" cap="none" strike="noStrike">
                  <a:solidFill>
                    <a:srgbClr val="16416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College submits an application to the</a:t>
              </a:r>
              <a:endPara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164161"/>
                </a:buClr>
                <a:buSzPts val="1000"/>
                <a:buFont typeface="Trebuchet MS"/>
                <a:buChar char="•"/>
              </a:pPr>
              <a:r>
                <a:rPr b="0" i="0" lang="en-US" sz="1000" u="sng" cap="none" strike="noStrike">
                  <a:solidFill>
                    <a:srgbClr val="164161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Regional CTE</a:t>
              </a:r>
              <a:r>
                <a:rPr b="0" i="0" lang="en-US" sz="1000" u="none" cap="none" strike="noStrike">
                  <a:solidFill>
                    <a:srgbClr val="16416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website.</a:t>
              </a:r>
              <a:endParaRPr b="0" i="0" sz="1000" u="none" cap="none" strike="noStrike">
                <a:solidFill>
                  <a:srgbClr val="16416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164161"/>
                </a:buClr>
                <a:buSzPts val="1000"/>
                <a:buFont typeface="Trebuchet MS"/>
                <a:buChar char="•"/>
              </a:pPr>
              <a:r>
                <a:rPr b="0" i="0" lang="en-US" sz="1000" u="none" cap="none" strike="noStrike">
                  <a:solidFill>
                    <a:srgbClr val="16416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Application is reviewed for requirements.</a:t>
              </a:r>
              <a:endParaRPr/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164161"/>
                </a:buClr>
                <a:buSzPts val="1000"/>
                <a:buFont typeface="Trebuchet MS"/>
                <a:buChar char="•"/>
              </a:pPr>
              <a:r>
                <a:rPr b="0" i="0" lang="en-US" sz="1000" u="none" cap="none" strike="noStrike">
                  <a:solidFill>
                    <a:srgbClr val="16416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Applications are sent out to committee members to review or returned to submitter for required information  to resubmit for review. </a:t>
              </a: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4744901" y="2175161"/>
              <a:ext cx="2147871" cy="2147871"/>
            </a:xfrm>
            <a:custGeom>
              <a:rect b="b" l="l" r="r" t="t"/>
              <a:pathLst>
                <a:path extrusionOk="0" h="120000" w="120000">
                  <a:moveTo>
                    <a:pt x="18601" y="101140"/>
                  </a:moveTo>
                  <a:lnTo>
                    <a:pt x="20340" y="99411"/>
                  </a:lnTo>
                  <a:cubicBezTo>
                    <a:pt x="34009" y="113166"/>
                    <a:pt x="53828" y="118856"/>
                    <a:pt x="72711" y="114448"/>
                  </a:cubicBezTo>
                  <a:cubicBezTo>
                    <a:pt x="91594" y="110039"/>
                    <a:pt x="106845" y="96162"/>
                    <a:pt x="113010" y="77777"/>
                  </a:cubicBezTo>
                  <a:lnTo>
                    <a:pt x="111429" y="77372"/>
                  </a:lnTo>
                  <a:lnTo>
                    <a:pt x="115352" y="74175"/>
                  </a:lnTo>
                  <a:lnTo>
                    <a:pt x="116974" y="78792"/>
                  </a:lnTo>
                  <a:lnTo>
                    <a:pt x="115392" y="78387"/>
                  </a:lnTo>
                  <a:cubicBezTo>
                    <a:pt x="109005" y="97628"/>
                    <a:pt x="93091" y="112177"/>
                    <a:pt x="73356" y="116816"/>
                  </a:cubicBezTo>
                  <a:cubicBezTo>
                    <a:pt x="53620" y="121455"/>
                    <a:pt x="32891" y="115520"/>
                    <a:pt x="18601" y="101140"/>
                  </a:cubicBezTo>
                  <a:close/>
                </a:path>
              </a:pathLst>
            </a:custGeom>
            <a:solidFill>
              <a:srgbClr val="B3E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4499084" y="3501954"/>
              <a:ext cx="1183438" cy="470614"/>
            </a:xfrm>
            <a:prstGeom prst="roundRect">
              <a:avLst>
                <a:gd fmla="val 10000" name="adj"/>
              </a:avLst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5"/>
            <p:cNvSpPr txBox="1"/>
            <p:nvPr/>
          </p:nvSpPr>
          <p:spPr>
            <a:xfrm>
              <a:off x="4512868" y="3515738"/>
              <a:ext cx="1155870" cy="443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Trebuchet MS"/>
                <a:buNone/>
              </a:pPr>
              <a:r>
                <a:rPr lang="en-US" sz="11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Regional CTE </a:t>
              </a:r>
              <a:r>
                <a:rPr lang="en-US" sz="11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Application</a:t>
              </a:r>
              <a:endParaRPr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6173587" y="1844414"/>
              <a:ext cx="1856007" cy="17407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5ECB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5"/>
            <p:cNvSpPr txBox="1"/>
            <p:nvPr/>
          </p:nvSpPr>
          <p:spPr>
            <a:xfrm>
              <a:off x="6213646" y="2257482"/>
              <a:ext cx="1775889" cy="1287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19050" spcFirstLastPara="1" rIns="19050" wrap="square" tIns="19050">
              <a:noAutofit/>
            </a:bodyPr>
            <a:lstStyle/>
            <a:p>
              <a:pPr indent="-6350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League Spartan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CVML Steering Committee voting members will review, discuss and recommend or not recommend all submitted program applications</a:t>
              </a:r>
              <a:endPara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6768632" y="1059763"/>
              <a:ext cx="2362918" cy="2362918"/>
            </a:xfrm>
            <a:custGeom>
              <a:rect b="b" l="l" r="r" t="t"/>
              <a:pathLst>
                <a:path extrusionOk="0" h="120000" w="120000">
                  <a:moveTo>
                    <a:pt x="17019" y="20295"/>
                  </a:moveTo>
                  <a:lnTo>
                    <a:pt x="17019" y="20295"/>
                  </a:lnTo>
                  <a:cubicBezTo>
                    <a:pt x="30857" y="5316"/>
                    <a:pt x="51495" y="-1379"/>
                    <a:pt x="71491" y="2626"/>
                  </a:cubicBezTo>
                  <a:cubicBezTo>
                    <a:pt x="91487" y="6631"/>
                    <a:pt x="107955" y="20757"/>
                    <a:pt x="114956" y="39910"/>
                  </a:cubicBezTo>
                  <a:lnTo>
                    <a:pt x="116380" y="39490"/>
                  </a:lnTo>
                  <a:lnTo>
                    <a:pt x="115048" y="43743"/>
                  </a:lnTo>
                  <a:lnTo>
                    <a:pt x="111390" y="40964"/>
                  </a:lnTo>
                  <a:lnTo>
                    <a:pt x="112814" y="40543"/>
                  </a:lnTo>
                  <a:lnTo>
                    <a:pt x="112814" y="40543"/>
                  </a:lnTo>
                  <a:cubicBezTo>
                    <a:pt x="106041" y="22161"/>
                    <a:pt x="90198" y="8622"/>
                    <a:pt x="70984" y="4799"/>
                  </a:cubicBezTo>
                  <a:cubicBezTo>
                    <a:pt x="51770" y="975"/>
                    <a:pt x="31950" y="7418"/>
                    <a:pt x="18657" y="21808"/>
                  </a:cubicBezTo>
                  <a:close/>
                </a:path>
              </a:pathLst>
            </a:custGeom>
            <a:solidFill>
              <a:srgbClr val="B3E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6525470" y="1471807"/>
              <a:ext cx="1183438" cy="470614"/>
            </a:xfrm>
            <a:prstGeom prst="roundRect">
              <a:avLst>
                <a:gd fmla="val 10000" name="adj"/>
              </a:avLst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5"/>
            <p:cNvSpPr txBox="1"/>
            <p:nvPr/>
          </p:nvSpPr>
          <p:spPr>
            <a:xfrm>
              <a:off x="6539254" y="1485591"/>
              <a:ext cx="1155870" cy="443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Trebuchet MS"/>
                <a:buNone/>
              </a:pPr>
              <a:r>
                <a:rPr lang="en-US" sz="11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CVML Recommendation</a:t>
              </a: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8249531" y="1817291"/>
              <a:ext cx="1857125" cy="178408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rgbClr val="5ECB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5"/>
            <p:cNvSpPr txBox="1"/>
            <p:nvPr/>
          </p:nvSpPr>
          <p:spPr>
            <a:xfrm>
              <a:off x="8290588" y="1858348"/>
              <a:ext cx="1775011" cy="1319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19050" spcFirstLastPara="1" rIns="19050" wrap="square" tIns="19050">
              <a:noAutofit/>
            </a:bodyPr>
            <a:lstStyle/>
            <a:p>
              <a:pPr indent="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rebuchet MS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League Spartan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Program Recommendation Minutes are created, reviewed, and approved.  </a:t>
              </a:r>
              <a:endPara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rebuchet MS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League Spartan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Official meeting minutes are sent to the program submitter via email. The approved minutes are also uploaded to the </a:t>
              </a:r>
              <a:r>
                <a:rPr b="0" i="0" lang="en-US" sz="1000" u="sng" cap="none" strike="noStrik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CVML website</a:t>
              </a:r>
              <a:endPara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8583748" y="3386915"/>
              <a:ext cx="1251462" cy="489123"/>
            </a:xfrm>
            <a:prstGeom prst="roundRect">
              <a:avLst>
                <a:gd fmla="val 10000" name="adj"/>
              </a:avLst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5"/>
            <p:cNvSpPr txBox="1"/>
            <p:nvPr/>
          </p:nvSpPr>
          <p:spPr>
            <a:xfrm>
              <a:off x="8598074" y="3401241"/>
              <a:ext cx="1222810" cy="4604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League Spartan"/>
                <a:buNone/>
              </a:pPr>
              <a:r>
                <a:rPr b="0" lang="en-US" sz="1100">
                  <a:solidFill>
                    <a:schemeClr val="lt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Recommendation Documentation </a:t>
              </a:r>
              <a:endParaRPr b="0" i="0" sz="110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descr="A logo for a regional&#10;&#10;AI-generated content may be incorrect." id="294" name="Google Shape;29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6259" y="267544"/>
            <a:ext cx="3003982" cy="87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/>
          <p:cNvSpPr txBox="1"/>
          <p:nvPr>
            <p:ph type="title"/>
          </p:nvPr>
        </p:nvSpPr>
        <p:spPr>
          <a:xfrm>
            <a:off x="677335" y="2700867"/>
            <a:ext cx="8596800" cy="182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Advisory Agenda:</a:t>
            </a:r>
            <a:endParaRPr/>
          </a:p>
        </p:txBody>
      </p:sp>
      <p:pic>
        <p:nvPicPr>
          <p:cNvPr id="301" name="Google Shape;3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25" y="42699"/>
            <a:ext cx="10602314" cy="67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6"/>
          <p:cNvSpPr txBox="1"/>
          <p:nvPr>
            <p:ph idx="1" type="body"/>
          </p:nvPr>
        </p:nvSpPr>
        <p:spPr>
          <a:xfrm>
            <a:off x="5792149" y="3552650"/>
            <a:ext cx="4464300" cy="8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00">
                <a:highlight>
                  <a:srgbClr val="D9EAD3"/>
                </a:highlight>
              </a:rPr>
              <a:t>Sample Advisory Minutes</a:t>
            </a:r>
            <a:endParaRPr sz="2900">
              <a:highlight>
                <a:srgbClr val="D9EAD3"/>
              </a:highlight>
            </a:endParaRPr>
          </a:p>
        </p:txBody>
      </p:sp>
      <p:cxnSp>
        <p:nvCxnSpPr>
          <p:cNvPr id="303" name="Google Shape;303;p26"/>
          <p:cNvCxnSpPr/>
          <p:nvPr/>
        </p:nvCxnSpPr>
        <p:spPr>
          <a:xfrm rot="10800000">
            <a:off x="8214900" y="2003075"/>
            <a:ext cx="527700" cy="95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4" name="Google Shape;304;p26"/>
          <p:cNvSpPr txBox="1"/>
          <p:nvPr/>
        </p:nvSpPr>
        <p:spPr>
          <a:xfrm>
            <a:off x="7538450" y="2805900"/>
            <a:ext cx="3027600" cy="654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F3F3F"/>
                </a:solidFill>
                <a:highlight>
                  <a:schemeClr val="accent6"/>
                </a:highlight>
                <a:latin typeface="Trebuchet MS"/>
                <a:ea typeface="Trebuchet MS"/>
                <a:cs typeface="Trebuchet MS"/>
                <a:sym typeface="Trebuchet MS"/>
              </a:rPr>
              <a:t>Advisory must “recommend”, “approve” or “vote” for progra</a:t>
            </a:r>
            <a:r>
              <a:rPr lang="en-US">
                <a:solidFill>
                  <a:srgbClr val="3F3F3F"/>
                </a:solidFill>
                <a:highlight>
                  <a:schemeClr val="accent6"/>
                </a:highlight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endParaRPr>
              <a:solidFill>
                <a:srgbClr val="3F3F3F"/>
              </a:solidFill>
              <a:highlight>
                <a:schemeClr val="accent6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26"/>
          <p:cNvSpPr txBox="1"/>
          <p:nvPr/>
        </p:nvSpPr>
        <p:spPr>
          <a:xfrm>
            <a:off x="8501775" y="2530650"/>
            <a:ext cx="370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