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6" r:id="rId1"/>
    <p:sldMasterId id="2147483682" r:id="rId2"/>
    <p:sldMasterId id="2147483796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2" r:id="rId5"/>
    <p:sldId id="263" r:id="rId6"/>
    <p:sldId id="258" r:id="rId7"/>
    <p:sldId id="259" r:id="rId8"/>
    <p:sldId id="2780" r:id="rId9"/>
    <p:sldId id="2781" r:id="rId10"/>
    <p:sldId id="297" r:id="rId11"/>
    <p:sldId id="2779" r:id="rId12"/>
    <p:sldId id="260" r:id="rId13"/>
  </p:sldIdLst>
  <p:sldSz cx="12192000" cy="6858000"/>
  <p:notesSz cx="6858000" cy="9144000"/>
  <p:embeddedFontLs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3383A-8EB7-C36D-A556-8375A222E906}" name="Cazares, Javier" initials="" userId="S::jcazares@cccco.edu::9419ca10-ece7-4249-a1ea-153e2ff42333" providerId="AD"/>
  <p188:author id="{4ADB50B1-868A-073C-0C63-0687171AD113}" name="Ochoa, LaCandice" initials="OL" userId="S::lochoa@cccco.edu::f1eca9e2-9931-4267-af74-6c6a356401bf" providerId="AD"/>
  <p188:author id="{EA50F6C6-7D7F-138C-631E-79264132CA1B}" name="Maldonado, Lupe" initials="" userId="S::lmaldonado@cccco.edu::c971160f-a7c9-4cb7-85af-095c545515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F6D"/>
    <a:srgbClr val="53575A"/>
    <a:srgbClr val="E3E5E5"/>
    <a:srgbClr val="EAEAEA"/>
    <a:srgbClr val="F5F5F5"/>
    <a:srgbClr val="E7E7E7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C2AAE-F88A-403B-BFB8-411239CE165A}" v="2" dt="2024-10-29T23:51:29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2" autoAdjust="0"/>
  </p:normalViewPr>
  <p:slideViewPr>
    <p:cSldViewPr snapToGrid="0">
      <p:cViewPr varScale="1">
        <p:scale>
          <a:sx n="98" d="100"/>
          <a:sy n="98" d="100"/>
        </p:scale>
        <p:origin x="1026" y="90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, Dalbir" userId="1e0ab66b-c111-4e08-99ba-819e8a8b4668" providerId="ADAL" clId="{4B8C2AAE-F88A-403B-BFB8-411239CE165A}"/>
    <pc:docChg chg="modSld">
      <pc:chgData name="Singh, Dalbir" userId="1e0ab66b-c111-4e08-99ba-819e8a8b4668" providerId="ADAL" clId="{4B8C2AAE-F88A-403B-BFB8-411239CE165A}" dt="2024-10-29T23:55:54.854" v="144" actId="113"/>
      <pc:docMkLst>
        <pc:docMk/>
      </pc:docMkLst>
      <pc:sldChg chg="modSp mod">
        <pc:chgData name="Singh, Dalbir" userId="1e0ab66b-c111-4e08-99ba-819e8a8b4668" providerId="ADAL" clId="{4B8C2AAE-F88A-403B-BFB8-411239CE165A}" dt="2024-10-29T23:55:54.854" v="144" actId="113"/>
        <pc:sldMkLst>
          <pc:docMk/>
          <pc:sldMk cId="2138456155" sldId="2781"/>
        </pc:sldMkLst>
        <pc:spChg chg="mod">
          <ac:chgData name="Singh, Dalbir" userId="1e0ab66b-c111-4e08-99ba-819e8a8b4668" providerId="ADAL" clId="{4B8C2AAE-F88A-403B-BFB8-411239CE165A}" dt="2024-10-29T23:55:54.854" v="144" actId="113"/>
          <ac:spMkLst>
            <pc:docMk/>
            <pc:sldMk cId="2138456155" sldId="2781"/>
            <ac:spMk id="3" creationId="{EDD902AD-E190-93F2-B577-43AE1DAC8E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019FB-593D-4275-A3B5-1DB4D2B35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64C7F-BDC6-4D64-8395-004DA5AB16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6059-6C88-4AA4-A97C-579F1A0DEB0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ADE41-A083-4BA5-849F-E236975496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73AA-1E36-4444-B047-839691ABC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A9F6-6142-4242-851B-79E9B1DD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3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2C80-5EFD-481C-A353-80B44931313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968D-5969-4CC4-A63D-C90CD4C3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7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Check the Chancellor's Office Website for the latest memos and announcements.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Check the state relations page on the CO website for legislative updates and advocacy activities.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005AC-AACC-432D-B1F1-04545C674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3B3F2-D259-4B2D-B1A2-380B3115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0654F-0269-494C-98F0-3283A29A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24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D9922-A659-469D-B4D9-A7EA98553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03234-8F25-429B-82D9-DECDB35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CDCD-F128-49F2-8AEC-E85E67432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12D31-7980-43CE-B6C6-D027AE72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696196"/>
            <a:ext cx="5599154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748" y="1739900"/>
            <a:ext cx="6641949" cy="2573570"/>
          </a:xfrm>
        </p:spPr>
        <p:txBody>
          <a:bodyPr tIns="0"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749" y="4325765"/>
            <a:ext cx="6655352" cy="876808"/>
          </a:xfrm>
        </p:spPr>
        <p:txBody>
          <a:bodyPr lIns="457200" rIns="45720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939748" y="5202573"/>
            <a:ext cx="6642652" cy="460375"/>
          </a:xfrm>
        </p:spPr>
        <p:txBody>
          <a:bodyPr lIns="457200" rIns="4572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Date</a:t>
            </a:r>
          </a:p>
        </p:txBody>
      </p:sp>
      <p:grpSp>
        <p:nvGrpSpPr>
          <p:cNvPr id="10" name="Group 9" descr="&quot;&quot;"/>
          <p:cNvGrpSpPr/>
          <p:nvPr userDrawn="1"/>
        </p:nvGrpSpPr>
        <p:grpSpPr>
          <a:xfrm>
            <a:off x="0" y="0"/>
            <a:ext cx="4939748" cy="6927574"/>
            <a:chOff x="0" y="0"/>
            <a:chExt cx="4939748" cy="692757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4084983" cy="6927574"/>
            </a:xfrm>
            <a:prstGeom prst="rect">
              <a:avLst/>
            </a:prstGeom>
            <a:solidFill>
              <a:srgbClr val="002F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093304" y="1828800"/>
              <a:ext cx="3846444" cy="3846443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4681538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8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0" y="691117"/>
            <a:ext cx="4939748" cy="5092996"/>
          </a:xfrm>
          <a:prstGeom prst="rect">
            <a:avLst/>
          </a:prstGeom>
          <a:solidFill>
            <a:srgbClr val="00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4102"/>
            <a:ext cx="4939748" cy="1165963"/>
          </a:xfrm>
        </p:spPr>
        <p:txBody>
          <a:bodyPr lIns="457200" tIns="457200" rIns="457200"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849438"/>
            <a:ext cx="4940300" cy="3935412"/>
          </a:xfrm>
        </p:spPr>
        <p:txBody>
          <a:bodyPr lIns="457200" tIns="228600" rIns="228600" bIns="228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2825" y="0"/>
            <a:ext cx="60991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&quot;"/>
          <p:cNvSpPr/>
          <p:nvPr userDrawn="1"/>
        </p:nvSpPr>
        <p:spPr>
          <a:xfrm>
            <a:off x="0" y="0"/>
            <a:ext cx="12192000" cy="6927574"/>
          </a:xfrm>
          <a:prstGeom prst="rect">
            <a:avLst/>
          </a:prstGeom>
          <a:solidFill>
            <a:srgbClr val="002F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 descr="&quot;&quot;"/>
          <p:cNvSpPr/>
          <p:nvPr userDrawn="1"/>
        </p:nvSpPr>
        <p:spPr>
          <a:xfrm>
            <a:off x="1093304" y="1828800"/>
            <a:ext cx="3846444" cy="3846443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ction #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748" y="1739901"/>
            <a:ext cx="7252252" cy="1143000"/>
          </a:xfrm>
        </p:spPr>
        <p:txBody>
          <a:bodyPr tIns="228600" anchor="t">
            <a:normAutofit/>
          </a:bodyPr>
          <a:lstStyle>
            <a:lvl1pPr algn="l">
              <a:defRPr sz="6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Section #</a:t>
            </a:r>
          </a:p>
        </p:txBody>
      </p:sp>
      <p:sp>
        <p:nvSpPr>
          <p:cNvPr id="3" name="Section Title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748" y="2882901"/>
            <a:ext cx="7252252" cy="2108200"/>
          </a:xfrm>
        </p:spPr>
        <p:txBody>
          <a:bodyPr lIns="457200" rIns="45720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939748" y="4991100"/>
            <a:ext cx="7252252" cy="684143"/>
          </a:xfrm>
        </p:spPr>
        <p:txBody>
          <a:bodyPr lIns="457200" rIns="45720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4681538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8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n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12192000" cy="4070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986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Two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Left"/>
          <p:cNvSpPr>
            <a:spLocks noGrp="1"/>
          </p:cNvSpPr>
          <p:nvPr>
            <p:ph type="body" sz="quarter" idx="12"/>
          </p:nvPr>
        </p:nvSpPr>
        <p:spPr>
          <a:xfrm>
            <a:off x="0" y="1828800"/>
            <a:ext cx="6065838" cy="401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Right"/>
          <p:cNvSpPr>
            <a:spLocks noGrp="1"/>
          </p:cNvSpPr>
          <p:nvPr>
            <p:ph type="body" sz="quarter" idx="13"/>
          </p:nvPr>
        </p:nvSpPr>
        <p:spPr>
          <a:xfrm>
            <a:off x="6096000" y="1828800"/>
            <a:ext cx="6096000" cy="401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ne Over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Full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1006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Left"/>
          <p:cNvSpPr>
            <a:spLocks noGrp="1"/>
          </p:cNvSpPr>
          <p:nvPr>
            <p:ph type="body" sz="quarter" idx="13"/>
          </p:nvPr>
        </p:nvSpPr>
        <p:spPr>
          <a:xfrm>
            <a:off x="0" y="2378075"/>
            <a:ext cx="6065838" cy="3473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Right"/>
          <p:cNvSpPr>
            <a:spLocks noGrp="1"/>
          </p:cNvSpPr>
          <p:nvPr>
            <p:ph type="body" sz="quarter" idx="14"/>
          </p:nvPr>
        </p:nvSpPr>
        <p:spPr>
          <a:xfrm>
            <a:off x="6065838" y="2378075"/>
            <a:ext cx="6126162" cy="3473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896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09600" y="2269120"/>
            <a:ext cx="10972800" cy="3701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Small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832610"/>
            <a:ext cx="6035675" cy="401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035675" y="1828800"/>
            <a:ext cx="5486400" cy="402336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Photo, Graph,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arg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126480" cy="1825625"/>
          </a:xfrm>
        </p:spPr>
        <p:txBody>
          <a:bodyPr lIns="457200" tIns="457200" rIns="228600" bIns="22860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1825625"/>
            <a:ext cx="6126163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26163" y="495300"/>
            <a:ext cx="5486400" cy="54864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2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arg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0" y="-1"/>
            <a:ext cx="6126480" cy="1825625"/>
          </a:xfrm>
        </p:spPr>
        <p:txBody>
          <a:bodyPr lIns="457200" tIns="457200" rIns="228600" bIns="22860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65838" y="1825625"/>
            <a:ext cx="6126162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58800" y="495300"/>
            <a:ext cx="5486400" cy="54864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Full Leng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2825" cy="1825625"/>
          </a:xfrm>
        </p:spPr>
        <p:txBody>
          <a:bodyPr lIns="457200" tIns="457200" rIns="228600" bIns="228600"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825625"/>
            <a:ext cx="6092825" cy="405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2825" y="0"/>
            <a:ext cx="6099175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1006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0400" y="2377440"/>
            <a:ext cx="5394960" cy="3474720"/>
          </a:xfrm>
        </p:spPr>
        <p:txBody>
          <a:bodyPr lIns="0" rIns="6858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65520" y="2377440"/>
            <a:ext cx="5486400" cy="3474720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6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Left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828800"/>
            <a:ext cx="60350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Left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2663825"/>
            <a:ext cx="6035040" cy="3200400"/>
          </a:xfrm>
        </p:spPr>
        <p:txBody>
          <a:bodyPr rIns="6858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Photo, Graph or Chart</a:t>
            </a:r>
          </a:p>
          <a:p>
            <a:pPr lvl="0"/>
            <a:endParaRPr lang="en-US"/>
          </a:p>
        </p:txBody>
      </p:sp>
      <p:sp>
        <p:nvSpPr>
          <p:cNvPr id="5" name="Text Placeholder Right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5520" y="1828800"/>
            <a:ext cx="61264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Right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65520" y="2663825"/>
            <a:ext cx="6126480" cy="3200400"/>
          </a:xfrm>
        </p:spPr>
        <p:txBody>
          <a:bodyPr l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ymb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17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2F6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solidFill>
            <a:srgbClr val="002F6D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091596"/>
            <a:ext cx="6172200" cy="4432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Insert Photo, Graph or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2F6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solidFill>
            <a:srgbClr val="002F6D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400800" cy="5066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75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467139" y="1003852"/>
            <a:ext cx="5267739" cy="5257800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560388"/>
            <a:ext cx="5267325" cy="5278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96" y="1219752"/>
            <a:ext cx="3146086" cy="1188720"/>
          </a:xfrm>
          <a:prstGeom prst="rect">
            <a:avLst/>
          </a:prstGeom>
        </p:spPr>
      </p:pic>
      <p:sp>
        <p:nvSpPr>
          <p:cNvPr id="10" name="Thank You"/>
          <p:cNvSpPr txBox="1"/>
          <p:nvPr userDrawn="1"/>
        </p:nvSpPr>
        <p:spPr>
          <a:xfrm>
            <a:off x="5734878" y="2805043"/>
            <a:ext cx="645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35638" y="3956392"/>
            <a:ext cx="6456362" cy="14278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Web Address"/>
          <p:cNvSpPr txBox="1"/>
          <p:nvPr userDrawn="1"/>
        </p:nvSpPr>
        <p:spPr>
          <a:xfrm>
            <a:off x="5735638" y="5765800"/>
            <a:ext cx="6557962" cy="368300"/>
          </a:xfrm>
          <a:prstGeom prst="rect">
            <a:avLst/>
          </a:prstGeom>
          <a:noFill/>
        </p:spPr>
        <p:txBody>
          <a:bodyPr wrap="square" lIns="685800" rIns="68580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www.cccco.edu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6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379163"/>
            <a:ext cx="9696450" cy="1266825"/>
          </a:xfrm>
          <a:prstGeom prst="rect">
            <a:avLst/>
          </a:prstGeom>
        </p:spPr>
      </p:pic>
      <p:sp>
        <p:nvSpPr>
          <p:cNvPr id="10" name="Thank You"/>
          <p:cNvSpPr txBox="1"/>
          <p:nvPr userDrawn="1"/>
        </p:nvSpPr>
        <p:spPr>
          <a:xfrm>
            <a:off x="0" y="28050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0" y="3956392"/>
            <a:ext cx="12191999" cy="14278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Web Address"/>
          <p:cNvSpPr txBox="1"/>
          <p:nvPr userDrawn="1"/>
        </p:nvSpPr>
        <p:spPr>
          <a:xfrm>
            <a:off x="0" y="5765800"/>
            <a:ext cx="12191999" cy="368300"/>
          </a:xfrm>
          <a:prstGeom prst="rect">
            <a:avLst/>
          </a:prstGeom>
          <a:noFill/>
        </p:spPr>
        <p:txBody>
          <a:bodyPr wrap="square" lIns="685800" rIns="685800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www.cccco.edu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Symb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49438"/>
            <a:ext cx="4578350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8638" y="1849438"/>
            <a:ext cx="6583362" cy="330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8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36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435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75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&quot;&quot;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California Community Colleges logo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84A05-C9BB-4E27-8BD0-58F6EE13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F2C6A05-D8D1-44C9-878E-EDE3FC43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vert="horz" lIns="457200" tIns="457200" rIns="45720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5624"/>
            <a:ext cx="12192000" cy="4175725"/>
          </a:xfrm>
          <a:prstGeom prst="rect">
            <a:avLst/>
          </a:prstGeom>
        </p:spPr>
        <p:txBody>
          <a:bodyPr vert="horz" lIns="685800" tIns="45720" rIns="685800" bIns="2286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3575A"/>
                </a:solidFill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ccmisedit@cccco.edu" TargetMode="External"/><Relationship Id="rId2" Type="http://schemas.openxmlformats.org/officeDocument/2006/relationships/hyperlink" Target="mailto:Dsingh@cccco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ccco.edu/-/media/CCCCO-Website/docs/report/2024-25-compendium-of-allocations-and-resources-august-2024-a11y.pdf?la=en&amp;hash=89E3087F9B6B1028EA547966E11233C63396C959" TargetMode="External"/><Relationship Id="rId4" Type="http://schemas.openxmlformats.org/officeDocument/2006/relationships/hyperlink" Target="https://www.cccco.edu/About-Us/Chancellors-Office/Divisions/Workforce-and-Economic-Develop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About-Us/Vision-2030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About-Us/Chancellors-Office/Divisions/Workforce-and-Economic-Development/regional-monito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About-Us/Chancellors-Office/Divisions/Workforce-and-Economic-Development/Strong-Workforce-Progra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memo/eslei-24-48-additional-information-needed-for-fiscal-year-2024-25-perkins-a11y.pdf?la=en&amp;hash=F0E18F1D49027EFF1B8BA8E6AB017B3E0C6A340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memo/caep--2022-23-ab1491-co-guidance-memo-a11y.pdf?la=en&amp;hash=CD76F84C9471F401CBE67E7D7D9731AD0513651E&amp;hash=CD76F84C9471F401CBE67E7D7D9731AD0513651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ccco.edu/-/media/CCCCO-Website/docs/memo/eslei-24-59-notice-of-intent-to-award-caep-ell-healthcare-pathways-funding-round-2-2024-25-a11y.pdf?la=en&amp;hash=0D1450CAA5B8ADDD12529639C8C4631B4FDC83F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memo/eslei2458noticeofintenttoawardcaliforniaapprenticeshipinitiativenewandinnovativegrantprogram202425a1.pdf?la=en&amp;hash=6000E4C0C4F1FCF9F92D0A9C43DE7F9B8E60CD91&amp;hash=6000E4C0C4F1FCF9F92D0A9C43DE7F9B8E60CD91" TargetMode="External"/><Relationship Id="rId2" Type="http://schemas.openxmlformats.org/officeDocument/2006/relationships/hyperlink" Target="https://www.cccco.edu/-/media/CCCCO-Website/docs/memo/eslei-24-28-amended-notice-of-intent-to-award-cai-new-and-innovative-grant-program-fy-2023-24-a11y.pdf?la=en&amp;hash=2017CEDFB4696114A6364F9E398C2041181C5A3A&amp;hash=2017CEDFB4696114A6364F9E398C2041181C5A3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1905189"/>
          </a:xfrm>
        </p:spPr>
        <p:txBody>
          <a:bodyPr>
            <a:normAutofit/>
          </a:bodyPr>
          <a:lstStyle/>
          <a:p>
            <a:r>
              <a:rPr lang="en-US" dirty="0"/>
              <a:t>Chancellor’s Office Updates for </a:t>
            </a:r>
            <a:br>
              <a:rPr lang="en-US" dirty="0"/>
            </a:br>
            <a:r>
              <a:rPr lang="en-US" dirty="0"/>
              <a:t>Regional Consortium - CCCAOE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23,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7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76A0-1DDE-7069-F9C5-B899F5A1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540F-3457-DC92-FDB7-350DD90C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2671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pc="20" dirty="0">
                <a:solidFill>
                  <a:srgbClr val="555759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Monitor: Dalbir Singh </a:t>
            </a:r>
            <a:r>
              <a:rPr lang="en-US" spc="20" dirty="0">
                <a:solidFill>
                  <a:srgbClr val="555759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Dsingh@cccco.edu</a:t>
            </a:r>
            <a:endParaRPr lang="en-US" spc="20" dirty="0">
              <a:solidFill>
                <a:srgbClr val="555759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MIS Team: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3"/>
              </a:rPr>
              <a:t>cccmisedit@cccco.edu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r>
              <a:rPr lang="en-US" dirty="0">
                <a:hlinkClick r:id="rId4"/>
              </a:rPr>
              <a:t>WEDD Website</a:t>
            </a:r>
            <a:endParaRPr lang="en-US" dirty="0"/>
          </a:p>
          <a:p>
            <a:r>
              <a:rPr lang="en-US" dirty="0">
                <a:hlinkClick r:id="rId5"/>
              </a:rPr>
              <a:t>2024-25 California Community Colleges Compendium of Allocations and Resources</a:t>
            </a:r>
            <a:r>
              <a:rPr lang="en-US" dirty="0"/>
              <a:t> (October version)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16117-513F-BA7B-3084-4F3BD428D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4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 anchor="t">
            <a:normAutofit fontScale="90000"/>
          </a:bodyPr>
          <a:lstStyle/>
          <a:p>
            <a:r>
              <a:rPr lang="en-US" sz="3200">
                <a:latin typeface="Source Sans Pro"/>
                <a:ea typeface="Source Sans Pro"/>
              </a:rPr>
              <a:t>Vision 2030 Goals: Equitable Workforce and Economic Development</a:t>
            </a:r>
          </a:p>
          <a:p>
            <a:endParaRPr lang="en-US" sz="3100"/>
          </a:p>
        </p:txBody>
      </p:sp>
      <p:sp>
        <p:nvSpPr>
          <p:cNvPr id="4" name="Text Placeholder 3"/>
          <p:cNvSpPr>
            <a:spLocks noGrp="1"/>
          </p:cNvSpPr>
          <p:nvPr>
            <p:ph sz="quarter" idx="11"/>
          </p:nvPr>
        </p:nvSpPr>
        <p:spPr>
          <a:xfrm>
            <a:off x="609600" y="1372083"/>
            <a:ext cx="10972800" cy="4598505"/>
          </a:xfrm>
        </p:spPr>
        <p:txBody>
          <a:bodyPr vert="horz" lIns="685800" tIns="45720" rIns="685800" bIns="228600" rtlCol="0" anchor="t">
            <a:noAutofit/>
          </a:bodyPr>
          <a:lstStyle/>
          <a:p>
            <a:r>
              <a:rPr lang="en-US" sz="2000" dirty="0">
                <a:latin typeface="Source Sans Pro"/>
                <a:ea typeface="Source Sans Pro"/>
              </a:rPr>
              <a:t>Vision 2030 furthers the sector approach to workforce development through more partnerships between community colleges and industry to invest in hands-on training for career readiness.</a:t>
            </a:r>
            <a:endParaRPr lang="en-US" sz="2000" dirty="0"/>
          </a:p>
          <a:p>
            <a:r>
              <a:rPr lang="en-US" sz="2000" dirty="0">
                <a:latin typeface="Source Sans Pro"/>
                <a:ea typeface="Source Sans Pro"/>
              </a:rPr>
              <a:t>The priority sectors are health care, climate, STEM and technology, education and early education.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b="1" dirty="0">
                <a:latin typeface="Source Sans Pro"/>
                <a:ea typeface="Source Sans Pro"/>
              </a:rPr>
              <a:t>Health care</a:t>
            </a:r>
            <a:r>
              <a:rPr lang="en-US" sz="1800" dirty="0">
                <a:latin typeface="Source Sans Pro"/>
                <a:ea typeface="Source Sans Pro"/>
              </a:rPr>
              <a:t>: Expand access to health care pathway programs with particular attention to nursing, mental and behavioral health.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b="1" dirty="0">
                <a:latin typeface="Source Sans Pro"/>
                <a:ea typeface="Source Sans Pro"/>
              </a:rPr>
              <a:t>Climate action</a:t>
            </a:r>
            <a:r>
              <a:rPr lang="en-US" sz="1800" dirty="0">
                <a:latin typeface="Source Sans Pro"/>
                <a:ea typeface="Source Sans Pro"/>
              </a:rPr>
              <a:t>: Advance community college engagement with the four fields of climate practice — facilities, workforce and curriculum, community engagements and benefits, and resource development.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b="1" dirty="0">
                <a:latin typeface="Source Sans Pro"/>
                <a:ea typeface="Source Sans Pro"/>
              </a:rPr>
              <a:t>STEM</a:t>
            </a:r>
            <a:r>
              <a:rPr lang="en-US" sz="1800" dirty="0">
                <a:latin typeface="Source Sans Pro"/>
                <a:ea typeface="Source Sans Pro"/>
              </a:rPr>
              <a:t>: Expand success, access and support in science, technology, engineering and math disciplines for historically underrepresented students.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b="1" dirty="0">
                <a:latin typeface="Source Sans Pro"/>
                <a:ea typeface="Source Sans Pro"/>
              </a:rPr>
              <a:t>Education</a:t>
            </a:r>
            <a:r>
              <a:rPr lang="en-US" sz="1800" dirty="0">
                <a:latin typeface="Source Sans Pro"/>
                <a:ea typeface="Source Sans Pro"/>
              </a:rPr>
              <a:t>: Increase system capacity to decrease faculty shortages in key sectors including nursing, early childhood pathways and education.</a:t>
            </a:r>
          </a:p>
          <a:p>
            <a:r>
              <a:rPr lang="en-US" sz="1800" dirty="0">
                <a:latin typeface="Source Sans Pro"/>
                <a:ea typeface="Source Sans Pro"/>
              </a:rPr>
              <a:t>Resource:</a:t>
            </a:r>
            <a:r>
              <a:rPr lang="en-US" sz="1800" dirty="0">
                <a:latin typeface="Source Sans Pro"/>
                <a:ea typeface="Source Sans Pro"/>
                <a:hlinkClick r:id="rId2"/>
              </a:rPr>
              <a:t> Vision 2030 website</a:t>
            </a:r>
            <a:endParaRPr lang="en-US" sz="1800" dirty="0">
              <a:latin typeface="Source Sans Pro"/>
              <a:ea typeface="Source Sans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30940" y="6155346"/>
            <a:ext cx="36576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1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Strong Workforce Program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SWP Expenditure Timeframes</a:t>
            </a:r>
          </a:p>
          <a:p>
            <a:pPr lvl="1"/>
            <a:r>
              <a:rPr lang="en-US" dirty="0"/>
              <a:t>The 2024-2025 allocation has a 24-month expenditure timeframe. </a:t>
            </a:r>
          </a:p>
          <a:p>
            <a:pPr lvl="2"/>
            <a:r>
              <a:rPr lang="en-US" dirty="0"/>
              <a:t>Plans are due </a:t>
            </a:r>
            <a:r>
              <a:rPr lang="en-US" b="1" u="sng" dirty="0"/>
              <a:t>October 31, 2024</a:t>
            </a:r>
          </a:p>
          <a:p>
            <a:pPr lvl="1"/>
            <a:endParaRPr lang="en-US" dirty="0"/>
          </a:p>
          <a:p>
            <a:r>
              <a:rPr lang="en-US" b="1" dirty="0"/>
              <a:t>Local SWP Staff Changes</a:t>
            </a:r>
          </a:p>
          <a:p>
            <a:pPr lvl="1"/>
            <a:r>
              <a:rPr lang="en-US" sz="2400" b="0" i="0" u="none" strike="noStrike" dirty="0">
                <a:solidFill>
                  <a:srgbClr val="53575A"/>
                </a:solidFill>
                <a:effectLst/>
                <a:latin typeface="Source Sans Pro" panose="020B0503030403020204" pitchFamily="34" charset="0"/>
              </a:rPr>
              <a:t>If a college or district experiences SWP staffing changes, be sure to inform the </a:t>
            </a:r>
            <a:r>
              <a:rPr lang="en-US" sz="2400" b="0" i="0" u="sng" strike="noStrike" dirty="0">
                <a:solidFill>
                  <a:srgbClr val="53575A"/>
                </a:solidFill>
                <a:effectLst/>
                <a:latin typeface="Source Sans Pro" panose="020B0503030403020204" pitchFamily="34" charset="0"/>
                <a:hlinkClick r:id="rId2"/>
              </a:rPr>
              <a:t>Chancellor’s Office Regional Monitor</a:t>
            </a:r>
            <a:r>
              <a:rPr lang="en-US" sz="2400" b="0" i="0" u="none" strike="noStrike" dirty="0">
                <a:solidFill>
                  <a:srgbClr val="53575A"/>
                </a:solidFill>
                <a:effectLst/>
                <a:latin typeface="Source Sans Pro" panose="020B0503030403020204" pitchFamily="34" charset="0"/>
              </a:rPr>
              <a:t>. The Regional Monitor can assist in making the SWP responsible person updates in NOVA.</a:t>
            </a: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1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Strong Workforce Program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SWP Fiscal Reporting Reminders</a:t>
            </a:r>
          </a:p>
          <a:p>
            <a:pPr lvl="1"/>
            <a:r>
              <a:rPr lang="en-US" dirty="0"/>
              <a:t>FY 2022-23 (R7): Q4/Final Report due November 15, 2024</a:t>
            </a:r>
          </a:p>
          <a:p>
            <a:pPr lvl="1"/>
            <a:r>
              <a:rPr lang="en-US" dirty="0"/>
              <a:t>Same due dates for Local and Regional Plans</a:t>
            </a:r>
          </a:p>
          <a:p>
            <a:pPr lvl="1"/>
            <a:r>
              <a:rPr lang="en-US" b="0" i="0" u="none" strike="noStrike" dirty="0">
                <a:solidFill>
                  <a:srgbClr val="53575A"/>
                </a:solidFill>
                <a:effectLst/>
                <a:latin typeface="Source Sans Pro" panose="020B0503030403020204" pitchFamily="34" charset="0"/>
              </a:rPr>
              <a:t>All SWP reporting deadlines can be found on the program’s webpage under the ‘Planning and Reporting Dates’ section: </a:t>
            </a:r>
            <a:r>
              <a:rPr lang="en-US" b="0" i="0" u="sng" strike="noStrike" dirty="0">
                <a:solidFill>
                  <a:srgbClr val="53575A"/>
                </a:solidFill>
                <a:effectLst/>
                <a:latin typeface="Source Sans Pro" panose="020B0503030403020204" pitchFamily="34" charset="0"/>
                <a:hlinkClick r:id="rId2"/>
              </a:rPr>
              <a:t>https://www.cccco.edu/About-Us/Chancellors-Office/Divisions/Workforce-and-Economic-Development/Strong-Workforce-Program</a:t>
            </a:r>
            <a:r>
              <a:rPr lang="en-US" b="0" i="0" u="none" strike="noStrike" dirty="0">
                <a:solidFill>
                  <a:srgbClr val="53575A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5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063E-0387-AC3B-6672-092EE27B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Perkins 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FD7E-1F98-DB3B-CF9C-E3106F9E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Perkins Fiscal Reporting Reminders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FY 2024-25 Allocation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/>
              <a:t>Q1 report due 10/31</a:t>
            </a:r>
          </a:p>
          <a:p>
            <a:pPr lvl="3">
              <a:spcBef>
                <a:spcPts val="1000"/>
              </a:spcBef>
              <a:defRPr/>
            </a:pPr>
            <a:r>
              <a:rPr lang="en-US" dirty="0"/>
              <a:t>New questions for this fiscal year; Additional CLNA-related questions, per </a:t>
            </a:r>
            <a:r>
              <a:rPr lang="en-US" dirty="0">
                <a:hlinkClick r:id="rId3"/>
              </a:rPr>
              <a:t>WEDD Memo</a:t>
            </a:r>
            <a:endParaRPr lang="en-US" dirty="0"/>
          </a:p>
          <a:p>
            <a:pPr>
              <a:defRPr/>
            </a:pPr>
            <a:r>
              <a:rPr lang="en-US" b="1" dirty="0"/>
              <a:t>Upcoming Events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Perkins Professional Development Series: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/>
              <a:t>Part 1, November 7, 2024 - 9:30 to 11:30 a.m. 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/>
              <a:t>Part 2, November 13, 2024 - 12:00 to 1:30 p.m.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35084-C10F-AD8E-60B5-E175710FD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53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BB75-A3A2-4041-8E65-76441E76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876"/>
            <a:ext cx="10515600" cy="965378"/>
          </a:xfrm>
        </p:spPr>
        <p:txBody>
          <a:bodyPr/>
          <a:lstStyle/>
          <a:p>
            <a:pPr algn="ctr"/>
            <a:r>
              <a:rPr lang="en-US" dirty="0"/>
              <a:t>Adult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C010-F93C-4868-B4DB-9A76ED28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22" y="1171255"/>
            <a:ext cx="11825555" cy="45514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CAEP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Year 1 (FY 23-24) of AB 1491 carryover compliance tracking has completed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33</a:t>
            </a:r>
            <a:r>
              <a:rPr lang="en-US" sz="2200" dirty="0"/>
              <a:t> consortia have been flagged with exceeding the 20% carryover threshold.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Written Expenditure Plan flagged in NOVA for consortia to complete.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Due </a:t>
            </a:r>
            <a:r>
              <a:rPr lang="en-US" sz="2200" b="1" dirty="0"/>
              <a:t>November 14</a:t>
            </a:r>
            <a:r>
              <a:rPr lang="en-US" sz="2200" b="1" baseline="30000" dirty="0"/>
              <a:t>th</a:t>
            </a:r>
            <a:r>
              <a:rPr lang="en-US" sz="2200" b="1" dirty="0"/>
              <a:t> </a:t>
            </a:r>
            <a:r>
              <a:rPr lang="en-US" sz="2200" dirty="0"/>
              <a:t>and extensions are available.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Year 2 Member level carryover tracking has begun with FY 24-25. Members should be reviewing and addressing excess carryover. Refer to </a:t>
            </a:r>
            <a:r>
              <a:rPr lang="en-US" sz="2200" dirty="0">
                <a:hlinkClick r:id="rId3"/>
              </a:rPr>
              <a:t>Policy Guidance </a:t>
            </a:r>
            <a:r>
              <a:rPr lang="en-US" sz="2200" dirty="0"/>
              <a:t>to review AB1491 member impact.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ELL</a:t>
            </a:r>
            <a:r>
              <a:rPr lang="en-US" sz="2200" dirty="0"/>
              <a:t> </a:t>
            </a:r>
            <a:r>
              <a:rPr lang="en-US" sz="2200" b="1" dirty="0"/>
              <a:t>Healthcare Pathways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Round 2 Intent to Award Memo has been released. Memo is available on the Chancellor’s Office </a:t>
            </a:r>
            <a:r>
              <a:rPr lang="en-US" sz="2200" dirty="0">
                <a:hlinkClick r:id="rId4"/>
              </a:rPr>
              <a:t>website</a:t>
            </a:r>
            <a:r>
              <a:rPr lang="en-US" sz="22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Staff will begin processing grant agreements in the coming weeks and will be reaching out to the designated fiscal agent.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21597-A4FE-4AE5-8DB6-5A99A9951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1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F343-F43C-AE3C-5CEC-D2BBA807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02AD-E190-93F2-B577-43AE1DAC8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CAI grants: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FY 2023-24: </a:t>
            </a:r>
            <a:r>
              <a:rPr lang="en-US" b="1" dirty="0"/>
              <a:t>79 New </a:t>
            </a:r>
            <a:r>
              <a:rPr lang="en-US" dirty="0">
                <a:hlinkClick r:id="rId2"/>
              </a:rPr>
              <a:t>CAI Allocations </a:t>
            </a:r>
            <a:r>
              <a:rPr lang="en-US" dirty="0"/>
              <a:t>were funded with </a:t>
            </a:r>
            <a:r>
              <a:rPr lang="en-US" b="1" dirty="0"/>
              <a:t>$37 Million</a:t>
            </a:r>
            <a:r>
              <a:rPr lang="en-US" dirty="0"/>
              <a:t>.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FY 2024-25: </a:t>
            </a:r>
            <a:r>
              <a:rPr lang="en-US" b="1" dirty="0"/>
              <a:t>37 New </a:t>
            </a:r>
            <a:r>
              <a:rPr lang="en-US" dirty="0">
                <a:hlinkClick r:id="rId3"/>
              </a:rPr>
              <a:t>CAI Allocations </a:t>
            </a:r>
            <a:r>
              <a:rPr lang="en-US" dirty="0"/>
              <a:t>were funded with </a:t>
            </a:r>
            <a:r>
              <a:rPr lang="en-US" b="1" dirty="0"/>
              <a:t>$19 Million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b="1" dirty="0"/>
              <a:t>RSI – FY 2024-25 Allocation</a:t>
            </a:r>
          </a:p>
          <a:p>
            <a:pPr lvl="1"/>
            <a:r>
              <a:rPr lang="en-US" dirty="0">
                <a:latin typeface="Source Sans Pro"/>
                <a:ea typeface="Source Sans Pro"/>
              </a:rPr>
              <a:t>Total Allocation: $94,407,000</a:t>
            </a:r>
          </a:p>
          <a:p>
            <a:pPr lvl="2"/>
            <a:r>
              <a:rPr lang="en-US" sz="1800" dirty="0">
                <a:latin typeface="Source Sans Pro"/>
                <a:ea typeface="Source Sans Pro"/>
              </a:rPr>
              <a:t>CCD Allocation: $34,690,000</a:t>
            </a:r>
          </a:p>
          <a:p>
            <a:pPr lvl="2"/>
            <a:r>
              <a:rPr lang="en-US" sz="1800" dirty="0">
                <a:latin typeface="Source Sans Pro"/>
                <a:ea typeface="Source Sans Pro"/>
              </a:rPr>
              <a:t>LEA Allocation: $59,717,000</a:t>
            </a:r>
          </a:p>
          <a:p>
            <a:pPr>
              <a:defRPr/>
            </a:pPr>
            <a:r>
              <a:rPr lang="en-US" b="1" dirty="0"/>
              <a:t>Upcoming Due Date:</a:t>
            </a:r>
          </a:p>
          <a:p>
            <a:pPr lvl="1">
              <a:defRPr/>
            </a:pPr>
            <a:r>
              <a:rPr lang="en-US" dirty="0" err="1"/>
              <a:t>ReCal</a:t>
            </a:r>
            <a:r>
              <a:rPr lang="en-US" dirty="0"/>
              <a:t> for FY23-24 is due on 1</a:t>
            </a:r>
            <a:r>
              <a:rPr lang="en-US" baseline="30000" dirty="0"/>
              <a:t>st</a:t>
            </a:r>
            <a:r>
              <a:rPr lang="en-US" dirty="0"/>
              <a:t> November 2024.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4EB-9ADE-BF8F-9D87-B92F50CE7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5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4429-9DDD-142F-D198-3F2BDF16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D1B90-67B0-2FC8-7494-F0FC969A08B5}"/>
              </a:ext>
            </a:extLst>
          </p:cNvPr>
          <p:cNvSpPr txBox="1"/>
          <p:nvPr/>
        </p:nvSpPr>
        <p:spPr>
          <a:xfrm>
            <a:off x="952687" y="5354822"/>
            <a:ext cx="10286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https://www.cccco.edu/About-Us/Chancellors-Office/Divisions/Workforce-and-Economic-Development/WEDD-Memos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5147355-13FA-78C0-8C3E-3500C35A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6"/>
            <a:ext cx="10515600" cy="1325563"/>
          </a:xfrm>
        </p:spPr>
        <p:txBody>
          <a:bodyPr/>
          <a:lstStyle/>
          <a:p>
            <a:r>
              <a:rPr lang="en-US"/>
              <a:t>Policy Updates and Announcements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D6891-6675-EE71-5962-373217EA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96" y="1289753"/>
            <a:ext cx="7986808" cy="39540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0819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4429-9DDD-142F-D198-3F2BDF163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D1B90-67B0-2FC8-7494-F0FC969A08B5}"/>
              </a:ext>
            </a:extLst>
          </p:cNvPr>
          <p:cNvSpPr txBox="1"/>
          <p:nvPr/>
        </p:nvSpPr>
        <p:spPr>
          <a:xfrm>
            <a:off x="0" y="5354822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https://www.cccco.edu/About-Us/Chancellors-Office/Divisions/Governmental-Relations/policy-and-advocacy/State-Relations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5147355-13FA-78C0-8C3E-3500C35A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6"/>
            <a:ext cx="10515600" cy="1325563"/>
          </a:xfrm>
        </p:spPr>
        <p:txBody>
          <a:bodyPr/>
          <a:lstStyle/>
          <a:p>
            <a:r>
              <a:rPr lang="en-US"/>
              <a:t>State Relations and Legislative Updates</a:t>
            </a:r>
          </a:p>
        </p:txBody>
      </p:sp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7487F808-0910-79DA-7F5B-58128B8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84" y="1051891"/>
            <a:ext cx="6246031" cy="4379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4827668"/>
      </p:ext>
    </p:extLst>
  </p:cSld>
  <p:clrMapOvr>
    <a:masterClrMapping/>
  </p:clrMapOvr>
</p:sld>
</file>

<file path=ppt/theme/theme1.xml><?xml version="1.0" encoding="utf-8"?>
<a:theme xmlns:a="http://schemas.openxmlformats.org/drawingml/2006/main" name="California Community Colleges - Whit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-blue-and-white-20210802.potx" id="{88FD5793-3155-4B8D-83A4-492CB8D51892}" vid="{D0ABB940-4A4C-482A-96F5-53B593FABE5C}"/>
    </a:ext>
  </a:extLst>
</a:theme>
</file>

<file path=ppt/theme/theme2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-blue-and-white-20210802.potx" id="{88FD5793-3155-4B8D-83A4-492CB8D51892}" vid="{569D5BF4-F510-4451-AE42-2290C2DBF87A}"/>
    </a:ext>
  </a:extLst>
</a:theme>
</file>

<file path=ppt/theme/theme3.xml><?xml version="1.0" encoding="utf-8"?>
<a:theme xmlns:a="http://schemas.openxmlformats.org/drawingml/2006/main" name="California Community Colleges - Primary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C7E7BC9B-7136-41AC-AB98-AE0A884C6E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Blue and White Presentation</Template>
  <TotalTime>197</TotalTime>
  <Words>678</Words>
  <Application>Microsoft Office PowerPoint</Application>
  <PresentationFormat>Widescreen</PresentationFormat>
  <Paragraphs>77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Source Sans Pro</vt:lpstr>
      <vt:lpstr>Wingdings</vt:lpstr>
      <vt:lpstr>California Community Colleges - White</vt:lpstr>
      <vt:lpstr>California Community Colleges - Blue</vt:lpstr>
      <vt:lpstr>California Community Colleges - Primary</vt:lpstr>
      <vt:lpstr>Chancellor’s Office Updates for  Regional Consortium - CCCAOE</vt:lpstr>
      <vt:lpstr>Vision 2030 Goals: Equitable Workforce and Economic Development </vt:lpstr>
      <vt:lpstr>Strong Workforce Program Updates</vt:lpstr>
      <vt:lpstr>Strong Workforce Program Updates</vt:lpstr>
      <vt:lpstr>Perkins Program Updates</vt:lpstr>
      <vt:lpstr>Adult Education Program</vt:lpstr>
      <vt:lpstr>Apprenticeship</vt:lpstr>
      <vt:lpstr>Policy Updates and Announcements</vt:lpstr>
      <vt:lpstr>State Relations and Legislative Updates</vt:lpstr>
      <vt:lpstr>Contacts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Office Updates for  North Far North Regional Consortium</dc:title>
  <dc:creator>Ochoa, LaCandice</dc:creator>
  <cp:lastModifiedBy>Singh, Dalbir</cp:lastModifiedBy>
  <cp:revision>7</cp:revision>
  <dcterms:created xsi:type="dcterms:W3CDTF">2024-09-06T20:16:45Z</dcterms:created>
  <dcterms:modified xsi:type="dcterms:W3CDTF">2024-10-29T23:55:58Z</dcterms:modified>
</cp:coreProperties>
</file>