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6" r:id="rId1"/>
  </p:sldMasterIdLst>
  <p:handoutMasterIdLst>
    <p:handoutMasterId r:id="rId67"/>
  </p:handoutMasterIdLst>
  <p:sldIdLst>
    <p:sldId id="267" r:id="rId2"/>
    <p:sldId id="361" r:id="rId3"/>
    <p:sldId id="293" r:id="rId4"/>
    <p:sldId id="294" r:id="rId5"/>
    <p:sldId id="346" r:id="rId6"/>
    <p:sldId id="296" r:id="rId7"/>
    <p:sldId id="297" r:id="rId8"/>
    <p:sldId id="298" r:id="rId9"/>
    <p:sldId id="348" r:id="rId10"/>
    <p:sldId id="347" r:id="rId11"/>
    <p:sldId id="299" r:id="rId12"/>
    <p:sldId id="301" r:id="rId13"/>
    <p:sldId id="302" r:id="rId14"/>
    <p:sldId id="303" r:id="rId15"/>
    <p:sldId id="304" r:id="rId16"/>
    <p:sldId id="360" r:id="rId17"/>
    <p:sldId id="352" r:id="rId18"/>
    <p:sldId id="305" r:id="rId19"/>
    <p:sldId id="306" r:id="rId20"/>
    <p:sldId id="307" r:id="rId21"/>
    <p:sldId id="308" r:id="rId22"/>
    <p:sldId id="354" r:id="rId23"/>
    <p:sldId id="309" r:id="rId24"/>
    <p:sldId id="310" r:id="rId25"/>
    <p:sldId id="311" r:id="rId26"/>
    <p:sldId id="312" r:id="rId27"/>
    <p:sldId id="313" r:id="rId28"/>
    <p:sldId id="314" r:id="rId29"/>
    <p:sldId id="315" r:id="rId30"/>
    <p:sldId id="316" r:id="rId31"/>
    <p:sldId id="317" r:id="rId32"/>
    <p:sldId id="318" r:id="rId33"/>
    <p:sldId id="319" r:id="rId34"/>
    <p:sldId id="320" r:id="rId35"/>
    <p:sldId id="321" r:id="rId36"/>
    <p:sldId id="322" r:id="rId37"/>
    <p:sldId id="323" r:id="rId38"/>
    <p:sldId id="324" r:id="rId39"/>
    <p:sldId id="329" r:id="rId40"/>
    <p:sldId id="356" r:id="rId41"/>
    <p:sldId id="326" r:id="rId42"/>
    <p:sldId id="330" r:id="rId43"/>
    <p:sldId id="331" r:id="rId44"/>
    <p:sldId id="358" r:id="rId45"/>
    <p:sldId id="332" r:id="rId46"/>
    <p:sldId id="333" r:id="rId47"/>
    <p:sldId id="335" r:id="rId48"/>
    <p:sldId id="336" r:id="rId49"/>
    <p:sldId id="338" r:id="rId50"/>
    <p:sldId id="343" r:id="rId51"/>
    <p:sldId id="344" r:id="rId52"/>
    <p:sldId id="337" r:id="rId53"/>
    <p:sldId id="340" r:id="rId54"/>
    <p:sldId id="339" r:id="rId55"/>
    <p:sldId id="342" r:id="rId56"/>
    <p:sldId id="362" r:id="rId57"/>
    <p:sldId id="265" r:id="rId58"/>
    <p:sldId id="258" r:id="rId59"/>
    <p:sldId id="260" r:id="rId60"/>
    <p:sldId id="261" r:id="rId61"/>
    <p:sldId id="262" r:id="rId62"/>
    <p:sldId id="263" r:id="rId63"/>
    <p:sldId id="363" r:id="rId64"/>
    <p:sldId id="327" r:id="rId65"/>
    <p:sldId id="325" r:id="rId66"/>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BD39A6D-823B-494B-B99F-37655A821DA5}">
          <p14:sldIdLst>
            <p14:sldId id="267"/>
            <p14:sldId id="361"/>
            <p14:sldId id="293"/>
            <p14:sldId id="294"/>
            <p14:sldId id="346"/>
            <p14:sldId id="296"/>
            <p14:sldId id="297"/>
            <p14:sldId id="298"/>
            <p14:sldId id="348"/>
            <p14:sldId id="347"/>
            <p14:sldId id="299"/>
            <p14:sldId id="301"/>
            <p14:sldId id="302"/>
            <p14:sldId id="303"/>
            <p14:sldId id="304"/>
            <p14:sldId id="360"/>
            <p14:sldId id="352"/>
            <p14:sldId id="305"/>
            <p14:sldId id="306"/>
            <p14:sldId id="307"/>
            <p14:sldId id="308"/>
            <p14:sldId id="354"/>
            <p14:sldId id="309"/>
            <p14:sldId id="310"/>
            <p14:sldId id="311"/>
            <p14:sldId id="312"/>
            <p14:sldId id="313"/>
            <p14:sldId id="314"/>
            <p14:sldId id="315"/>
            <p14:sldId id="316"/>
            <p14:sldId id="317"/>
            <p14:sldId id="318"/>
            <p14:sldId id="319"/>
            <p14:sldId id="320"/>
            <p14:sldId id="321"/>
            <p14:sldId id="322"/>
            <p14:sldId id="323"/>
            <p14:sldId id="324"/>
            <p14:sldId id="329"/>
            <p14:sldId id="356"/>
            <p14:sldId id="326"/>
            <p14:sldId id="330"/>
            <p14:sldId id="331"/>
            <p14:sldId id="358"/>
            <p14:sldId id="332"/>
            <p14:sldId id="333"/>
            <p14:sldId id="335"/>
            <p14:sldId id="336"/>
            <p14:sldId id="338"/>
            <p14:sldId id="343"/>
            <p14:sldId id="344"/>
            <p14:sldId id="337"/>
            <p14:sldId id="340"/>
            <p14:sldId id="339"/>
            <p14:sldId id="342"/>
            <p14:sldId id="362"/>
            <p14:sldId id="265"/>
            <p14:sldId id="258"/>
            <p14:sldId id="260"/>
            <p14:sldId id="261"/>
            <p14:sldId id="262"/>
            <p14:sldId id="263"/>
            <p14:sldId id="363"/>
            <p14:sldId id="327"/>
            <p14:sldId id="325"/>
          </p14:sldIdLst>
        </p14:section>
        <p14:section name="Unused Slides" id="{6A0D2344-F43A-4A65-8FF2-6644A311781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324725-80C0-E424-B802-B01AE23496DC}" name="Hatcher, Ryan (Consultant)" initials="RH" userId="S::rhatcher@cccco.edu::3fc5b8aa-84c6-4303-afc9-ffd20c30ecd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284B"/>
    <a:srgbClr val="66ABBA"/>
    <a:srgbClr val="94BD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D7A4C0-F0A7-4807-B24E-0A606D21DE28}" v="3" dt="2024-05-07T20:28:04.7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26" autoAdjust="0"/>
    <p:restoredTop sz="94660"/>
  </p:normalViewPr>
  <p:slideViewPr>
    <p:cSldViewPr snapToGrid="0">
      <p:cViewPr>
        <p:scale>
          <a:sx n="100" d="100"/>
          <a:sy n="100" d="100"/>
        </p:scale>
        <p:origin x="948" y="3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560D7E49-7FA7-447E-98B5-47F2805C51E4}" type="datetimeFigureOut">
              <a:rPr lang="en-US" smtClean="0"/>
              <a:t>5/7/2024</a:t>
            </a:fld>
            <a:endParaRPr lang="en-US"/>
          </a:p>
        </p:txBody>
      </p:sp>
      <p:sp>
        <p:nvSpPr>
          <p:cNvPr id="4" name="Footer Placeholder 3"/>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B6AB9011-FDAA-4FDE-8CE4-7BA3167B4C06}" type="slidenum">
              <a:rPr lang="en-US" smtClean="0"/>
              <a:t>‹#›</a:t>
            </a:fld>
            <a:endParaRPr lang="en-US"/>
          </a:p>
        </p:txBody>
      </p:sp>
    </p:spTree>
    <p:extLst>
      <p:ext uri="{BB962C8B-B14F-4D97-AF65-F5344CB8AC3E}">
        <p14:creationId xmlns:p14="http://schemas.microsoft.com/office/powerpoint/2010/main" val="227120271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21748-BDBB-5CDF-53CA-6E301A5E0E49}"/>
              </a:ext>
            </a:extLst>
          </p:cNvPr>
          <p:cNvSpPr>
            <a:spLocks noGrp="1"/>
          </p:cNvSpPr>
          <p:nvPr>
            <p:ph type="ctrTitle"/>
          </p:nvPr>
        </p:nvSpPr>
        <p:spPr>
          <a:xfrm>
            <a:off x="1524000" y="1122363"/>
            <a:ext cx="9144000" cy="2387600"/>
          </a:xfrm>
        </p:spPr>
        <p:txBody>
          <a:bodyPr anchor="b"/>
          <a:lstStyle>
            <a:lvl1pPr algn="ctr">
              <a:defRPr sz="6000">
                <a:solidFill>
                  <a:schemeClr val="accent6">
                    <a:lumMod val="50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0A127E00-FF74-9DF2-0F12-D99447E9D0C5}"/>
              </a:ext>
            </a:extLst>
          </p:cNvPr>
          <p:cNvSpPr>
            <a:spLocks noGrp="1"/>
          </p:cNvSpPr>
          <p:nvPr>
            <p:ph type="subTitle" idx="1"/>
          </p:nvPr>
        </p:nvSpPr>
        <p:spPr>
          <a:xfrm>
            <a:off x="1524000" y="3602038"/>
            <a:ext cx="9144000" cy="1655762"/>
          </a:xfrm>
        </p:spPr>
        <p:txBody>
          <a:bodyPr/>
          <a:lstStyle>
            <a:lvl1pPr marL="0" indent="0" algn="ctr">
              <a:buNone/>
              <a:defRPr sz="24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ABA99FD-C4CB-E819-9B22-C2D40B610C2D}"/>
              </a:ext>
            </a:extLst>
          </p:cNvPr>
          <p:cNvSpPr>
            <a:spLocks noGrp="1"/>
          </p:cNvSpPr>
          <p:nvPr>
            <p:ph type="dt" sz="half" idx="10"/>
          </p:nvPr>
        </p:nvSpPr>
        <p:spPr>
          <a:xfrm>
            <a:off x="838200" y="6356350"/>
            <a:ext cx="2743200" cy="365125"/>
          </a:xfrm>
          <a:prstGeom prst="rect">
            <a:avLst/>
          </a:prstGeom>
        </p:spPr>
        <p:txBody>
          <a:bodyPr/>
          <a:lstStyle/>
          <a:p>
            <a:fld id="{335B9FB5-442D-4A31-8BAE-2659B13ED39F}" type="datetimeFigureOut">
              <a:rPr lang="en-US" smtClean="0"/>
              <a:t>5/7/2024</a:t>
            </a:fld>
            <a:endParaRPr lang="en-US"/>
          </a:p>
        </p:txBody>
      </p:sp>
      <p:sp>
        <p:nvSpPr>
          <p:cNvPr id="5" name="Footer Placeholder 4">
            <a:extLst>
              <a:ext uri="{FF2B5EF4-FFF2-40B4-BE49-F238E27FC236}">
                <a16:creationId xmlns:a16="http://schemas.microsoft.com/office/drawing/2014/main" id="{8F215ACE-112F-73E9-815B-9A629E5B5BDA}"/>
              </a:ext>
            </a:extLst>
          </p:cNvPr>
          <p:cNvSpPr>
            <a:spLocks noGrp="1"/>
          </p:cNvSpPr>
          <p:nvPr>
            <p:ph type="ftr" sz="quarter" idx="11"/>
          </p:nvPr>
        </p:nvSpPr>
        <p:spPr>
          <a:xfrm>
            <a:off x="4038600" y="650679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9221928-D3F1-3033-FBD6-D8310A6B1074}"/>
              </a:ext>
            </a:extLst>
          </p:cNvPr>
          <p:cNvSpPr>
            <a:spLocks noGrp="1"/>
          </p:cNvSpPr>
          <p:nvPr>
            <p:ph type="sldNum" sz="quarter" idx="12"/>
          </p:nvPr>
        </p:nvSpPr>
        <p:spPr/>
        <p:txBody>
          <a:bodyPr/>
          <a:lstStyle/>
          <a:p>
            <a:fld id="{07006DD4-616F-48B9-A4E6-4A3DE3B9BABF}" type="slidenum">
              <a:rPr lang="en-US" smtClean="0"/>
              <a:t>‹#›</a:t>
            </a:fld>
            <a:endParaRPr lang="en-US"/>
          </a:p>
        </p:txBody>
      </p:sp>
    </p:spTree>
    <p:extLst>
      <p:ext uri="{BB962C8B-B14F-4D97-AF65-F5344CB8AC3E}">
        <p14:creationId xmlns:p14="http://schemas.microsoft.com/office/powerpoint/2010/main" val="3115605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A6C57-837B-16A4-9A20-E7715B1EB8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E843CD-10C3-075E-2907-AEB81AC0EE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CEE535-39D9-883D-4D88-EACFF94E1889}"/>
              </a:ext>
            </a:extLst>
          </p:cNvPr>
          <p:cNvSpPr>
            <a:spLocks noGrp="1"/>
          </p:cNvSpPr>
          <p:nvPr>
            <p:ph type="dt" sz="half" idx="10"/>
          </p:nvPr>
        </p:nvSpPr>
        <p:spPr>
          <a:xfrm>
            <a:off x="838200" y="6356350"/>
            <a:ext cx="2743200" cy="365125"/>
          </a:xfrm>
          <a:prstGeom prst="rect">
            <a:avLst/>
          </a:prstGeom>
        </p:spPr>
        <p:txBody>
          <a:bodyPr/>
          <a:lstStyle/>
          <a:p>
            <a:fld id="{335B9FB5-442D-4A31-8BAE-2659B13ED39F}" type="datetimeFigureOut">
              <a:rPr lang="en-US" smtClean="0"/>
              <a:t>5/7/2024</a:t>
            </a:fld>
            <a:endParaRPr lang="en-US"/>
          </a:p>
        </p:txBody>
      </p:sp>
      <p:sp>
        <p:nvSpPr>
          <p:cNvPr id="5" name="Footer Placeholder 4">
            <a:extLst>
              <a:ext uri="{FF2B5EF4-FFF2-40B4-BE49-F238E27FC236}">
                <a16:creationId xmlns:a16="http://schemas.microsoft.com/office/drawing/2014/main" id="{66FD27D3-D080-38B7-E841-473EB632CF91}"/>
              </a:ext>
            </a:extLst>
          </p:cNvPr>
          <p:cNvSpPr>
            <a:spLocks noGrp="1"/>
          </p:cNvSpPr>
          <p:nvPr>
            <p:ph type="ftr" sz="quarter" idx="11"/>
          </p:nvPr>
        </p:nvSpPr>
        <p:spPr>
          <a:xfrm>
            <a:off x="4038600" y="650679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5D39606-AAD7-A855-A46D-B600884E8B14}"/>
              </a:ext>
            </a:extLst>
          </p:cNvPr>
          <p:cNvSpPr>
            <a:spLocks noGrp="1"/>
          </p:cNvSpPr>
          <p:nvPr>
            <p:ph type="sldNum" sz="quarter" idx="12"/>
          </p:nvPr>
        </p:nvSpPr>
        <p:spPr/>
        <p:txBody>
          <a:bodyPr/>
          <a:lstStyle/>
          <a:p>
            <a:fld id="{07006DD4-616F-48B9-A4E6-4A3DE3B9BABF}" type="slidenum">
              <a:rPr lang="en-US" smtClean="0"/>
              <a:t>‹#›</a:t>
            </a:fld>
            <a:endParaRPr lang="en-US"/>
          </a:p>
        </p:txBody>
      </p:sp>
    </p:spTree>
    <p:extLst>
      <p:ext uri="{BB962C8B-B14F-4D97-AF65-F5344CB8AC3E}">
        <p14:creationId xmlns:p14="http://schemas.microsoft.com/office/powerpoint/2010/main" val="3705834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C6E3F6-F5BF-C353-67C3-FB30553600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73399DD-2EE1-4C6A-8182-5A8B4C4902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658994-D9B9-D36A-64F3-F1CE1A47F8D3}"/>
              </a:ext>
            </a:extLst>
          </p:cNvPr>
          <p:cNvSpPr>
            <a:spLocks noGrp="1"/>
          </p:cNvSpPr>
          <p:nvPr>
            <p:ph type="dt" sz="half" idx="10"/>
          </p:nvPr>
        </p:nvSpPr>
        <p:spPr>
          <a:xfrm>
            <a:off x="838200" y="6356350"/>
            <a:ext cx="2743200" cy="365125"/>
          </a:xfrm>
          <a:prstGeom prst="rect">
            <a:avLst/>
          </a:prstGeom>
        </p:spPr>
        <p:txBody>
          <a:bodyPr/>
          <a:lstStyle/>
          <a:p>
            <a:fld id="{335B9FB5-442D-4A31-8BAE-2659B13ED39F}" type="datetimeFigureOut">
              <a:rPr lang="en-US" smtClean="0"/>
              <a:t>5/7/2024</a:t>
            </a:fld>
            <a:endParaRPr lang="en-US"/>
          </a:p>
        </p:txBody>
      </p:sp>
      <p:sp>
        <p:nvSpPr>
          <p:cNvPr id="5" name="Footer Placeholder 4">
            <a:extLst>
              <a:ext uri="{FF2B5EF4-FFF2-40B4-BE49-F238E27FC236}">
                <a16:creationId xmlns:a16="http://schemas.microsoft.com/office/drawing/2014/main" id="{55B6F72D-217B-53B8-6B88-EE3954ABF801}"/>
              </a:ext>
            </a:extLst>
          </p:cNvPr>
          <p:cNvSpPr>
            <a:spLocks noGrp="1"/>
          </p:cNvSpPr>
          <p:nvPr>
            <p:ph type="ftr" sz="quarter" idx="11"/>
          </p:nvPr>
        </p:nvSpPr>
        <p:spPr>
          <a:xfrm>
            <a:off x="4038600" y="650679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FCE9EB-E31C-6628-06AC-92A4E03F0B46}"/>
              </a:ext>
            </a:extLst>
          </p:cNvPr>
          <p:cNvSpPr>
            <a:spLocks noGrp="1"/>
          </p:cNvSpPr>
          <p:nvPr>
            <p:ph type="sldNum" sz="quarter" idx="12"/>
          </p:nvPr>
        </p:nvSpPr>
        <p:spPr/>
        <p:txBody>
          <a:bodyPr/>
          <a:lstStyle/>
          <a:p>
            <a:fld id="{07006DD4-616F-48B9-A4E6-4A3DE3B9BABF}" type="slidenum">
              <a:rPr lang="en-US" smtClean="0"/>
              <a:t>‹#›</a:t>
            </a:fld>
            <a:endParaRPr lang="en-US"/>
          </a:p>
        </p:txBody>
      </p:sp>
    </p:spTree>
    <p:extLst>
      <p:ext uri="{BB962C8B-B14F-4D97-AF65-F5344CB8AC3E}">
        <p14:creationId xmlns:p14="http://schemas.microsoft.com/office/powerpoint/2010/main" val="2269687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1E46F-C989-B74D-BD7E-2EFD025517D4}"/>
              </a:ext>
            </a:extLst>
          </p:cNvPr>
          <p:cNvSpPr>
            <a:spLocks noGrp="1"/>
          </p:cNvSpPr>
          <p:nvPr>
            <p:ph type="title"/>
          </p:nvPr>
        </p:nvSpPr>
        <p:spPr/>
        <p:txBody>
          <a:bodyPr/>
          <a:lstStyle>
            <a:lvl1pPr>
              <a:defRPr>
                <a:solidFill>
                  <a:schemeClr val="accent6">
                    <a:lumMod val="50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F5F6EAF-037D-B8C1-E979-BBA12B9413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DF7EC-5714-D842-861C-AD39850D7B66}"/>
              </a:ext>
            </a:extLst>
          </p:cNvPr>
          <p:cNvSpPr>
            <a:spLocks noGrp="1"/>
          </p:cNvSpPr>
          <p:nvPr>
            <p:ph type="dt" sz="half" idx="10"/>
          </p:nvPr>
        </p:nvSpPr>
        <p:spPr>
          <a:xfrm>
            <a:off x="838200" y="6356350"/>
            <a:ext cx="2743200" cy="365125"/>
          </a:xfrm>
          <a:prstGeom prst="rect">
            <a:avLst/>
          </a:prstGeom>
        </p:spPr>
        <p:txBody>
          <a:bodyPr/>
          <a:lstStyle/>
          <a:p>
            <a:fld id="{335B9FB5-442D-4A31-8BAE-2659B13ED39F}" type="datetimeFigureOut">
              <a:rPr lang="en-US" smtClean="0"/>
              <a:t>5/7/2024</a:t>
            </a:fld>
            <a:endParaRPr lang="en-US"/>
          </a:p>
        </p:txBody>
      </p:sp>
      <p:sp>
        <p:nvSpPr>
          <p:cNvPr id="5" name="Footer Placeholder 4">
            <a:extLst>
              <a:ext uri="{FF2B5EF4-FFF2-40B4-BE49-F238E27FC236}">
                <a16:creationId xmlns:a16="http://schemas.microsoft.com/office/drawing/2014/main" id="{64F65EF4-DD6B-8ABC-D405-47770BCE6DBC}"/>
              </a:ext>
            </a:extLst>
          </p:cNvPr>
          <p:cNvSpPr>
            <a:spLocks noGrp="1"/>
          </p:cNvSpPr>
          <p:nvPr>
            <p:ph type="ftr" sz="quarter" idx="11"/>
          </p:nvPr>
        </p:nvSpPr>
        <p:spPr>
          <a:xfrm>
            <a:off x="4038600" y="650679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FE880E7-04B9-DB20-D75C-A77AC0CAE7FA}"/>
              </a:ext>
            </a:extLst>
          </p:cNvPr>
          <p:cNvSpPr>
            <a:spLocks noGrp="1"/>
          </p:cNvSpPr>
          <p:nvPr>
            <p:ph type="sldNum" sz="quarter" idx="12"/>
          </p:nvPr>
        </p:nvSpPr>
        <p:spPr/>
        <p:txBody>
          <a:bodyPr/>
          <a:lstStyle/>
          <a:p>
            <a:fld id="{07006DD4-616F-48B9-A4E6-4A3DE3B9BABF}" type="slidenum">
              <a:rPr lang="en-US" smtClean="0"/>
              <a:t>‹#›</a:t>
            </a:fld>
            <a:endParaRPr lang="en-US"/>
          </a:p>
        </p:txBody>
      </p:sp>
    </p:spTree>
    <p:extLst>
      <p:ext uri="{BB962C8B-B14F-4D97-AF65-F5344CB8AC3E}">
        <p14:creationId xmlns:p14="http://schemas.microsoft.com/office/powerpoint/2010/main" val="2806982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E87FE-45B8-B71D-044B-F2571486980C}"/>
              </a:ext>
            </a:extLst>
          </p:cNvPr>
          <p:cNvSpPr>
            <a:spLocks noGrp="1"/>
          </p:cNvSpPr>
          <p:nvPr>
            <p:ph type="title"/>
          </p:nvPr>
        </p:nvSpPr>
        <p:spPr>
          <a:xfrm>
            <a:off x="831850" y="1709738"/>
            <a:ext cx="10515600" cy="2852737"/>
          </a:xfrm>
        </p:spPr>
        <p:txBody>
          <a:bodyPr anchor="b"/>
          <a:lstStyle>
            <a:lvl1pPr>
              <a:defRPr sz="6000">
                <a:solidFill>
                  <a:schemeClr val="accent6">
                    <a:lumMod val="50000"/>
                  </a:schemeClr>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01D09E7-7045-2B75-6AAC-71FC9FDCEF20}"/>
              </a:ext>
            </a:extLst>
          </p:cNvPr>
          <p:cNvSpPr>
            <a:spLocks noGrp="1"/>
          </p:cNvSpPr>
          <p:nvPr>
            <p:ph type="body" idx="1"/>
          </p:nvPr>
        </p:nvSpPr>
        <p:spPr>
          <a:xfrm>
            <a:off x="831850" y="4589463"/>
            <a:ext cx="10515600" cy="1500187"/>
          </a:xfrm>
        </p:spPr>
        <p:txBody>
          <a:bodyPr/>
          <a:lstStyle>
            <a:lvl1pPr marL="0" indent="0">
              <a:buNone/>
              <a:defRPr sz="2400">
                <a:solidFill>
                  <a:schemeClr val="tx1">
                    <a:lumMod val="75000"/>
                    <a:lumOff val="25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C6345B3-A9E3-0F7C-4590-E5C7EA295A95}"/>
              </a:ext>
            </a:extLst>
          </p:cNvPr>
          <p:cNvSpPr>
            <a:spLocks noGrp="1"/>
          </p:cNvSpPr>
          <p:nvPr>
            <p:ph type="dt" sz="half" idx="10"/>
          </p:nvPr>
        </p:nvSpPr>
        <p:spPr>
          <a:xfrm>
            <a:off x="838200" y="6356350"/>
            <a:ext cx="2743200" cy="365125"/>
          </a:xfrm>
          <a:prstGeom prst="rect">
            <a:avLst/>
          </a:prstGeom>
        </p:spPr>
        <p:txBody>
          <a:bodyPr/>
          <a:lstStyle/>
          <a:p>
            <a:fld id="{335B9FB5-442D-4A31-8BAE-2659B13ED39F}" type="datetimeFigureOut">
              <a:rPr lang="en-US" smtClean="0"/>
              <a:t>5/7/2024</a:t>
            </a:fld>
            <a:endParaRPr lang="en-US"/>
          </a:p>
        </p:txBody>
      </p:sp>
      <p:sp>
        <p:nvSpPr>
          <p:cNvPr id="5" name="Footer Placeholder 4">
            <a:extLst>
              <a:ext uri="{FF2B5EF4-FFF2-40B4-BE49-F238E27FC236}">
                <a16:creationId xmlns:a16="http://schemas.microsoft.com/office/drawing/2014/main" id="{A28B3418-984A-A2C2-9C25-93FFFF5A091C}"/>
              </a:ext>
            </a:extLst>
          </p:cNvPr>
          <p:cNvSpPr>
            <a:spLocks noGrp="1"/>
          </p:cNvSpPr>
          <p:nvPr>
            <p:ph type="ftr" sz="quarter" idx="11"/>
          </p:nvPr>
        </p:nvSpPr>
        <p:spPr>
          <a:xfrm>
            <a:off x="4038600" y="650679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75D59B1-FAB2-8CFC-E009-A8C8D6654F9B}"/>
              </a:ext>
            </a:extLst>
          </p:cNvPr>
          <p:cNvSpPr>
            <a:spLocks noGrp="1"/>
          </p:cNvSpPr>
          <p:nvPr>
            <p:ph type="sldNum" sz="quarter" idx="12"/>
          </p:nvPr>
        </p:nvSpPr>
        <p:spPr/>
        <p:txBody>
          <a:bodyPr/>
          <a:lstStyle/>
          <a:p>
            <a:fld id="{07006DD4-616F-48B9-A4E6-4A3DE3B9BABF}" type="slidenum">
              <a:rPr lang="en-US" smtClean="0"/>
              <a:t>‹#›</a:t>
            </a:fld>
            <a:endParaRPr lang="en-US"/>
          </a:p>
        </p:txBody>
      </p:sp>
    </p:spTree>
    <p:extLst>
      <p:ext uri="{BB962C8B-B14F-4D97-AF65-F5344CB8AC3E}">
        <p14:creationId xmlns:p14="http://schemas.microsoft.com/office/powerpoint/2010/main" val="14457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A830B-D24F-F6EF-F7AF-74C20D02AD01}"/>
              </a:ext>
            </a:extLst>
          </p:cNvPr>
          <p:cNvSpPr>
            <a:spLocks noGrp="1"/>
          </p:cNvSpPr>
          <p:nvPr>
            <p:ph type="title"/>
          </p:nvPr>
        </p:nvSpPr>
        <p:spPr/>
        <p:txBody>
          <a:bodyPr/>
          <a:lstStyle>
            <a:lvl1pPr>
              <a:defRPr>
                <a:solidFill>
                  <a:schemeClr val="accent6">
                    <a:lumMod val="50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67D2978-E5ED-8938-F1C7-371062B763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775D03-00BE-92A9-B23B-462316FD69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9A7B66-FEEF-6CC7-F9D9-8B0BD4A97F1A}"/>
              </a:ext>
            </a:extLst>
          </p:cNvPr>
          <p:cNvSpPr>
            <a:spLocks noGrp="1"/>
          </p:cNvSpPr>
          <p:nvPr>
            <p:ph type="dt" sz="half" idx="10"/>
          </p:nvPr>
        </p:nvSpPr>
        <p:spPr>
          <a:xfrm>
            <a:off x="838200" y="6356350"/>
            <a:ext cx="2743200" cy="365125"/>
          </a:xfrm>
          <a:prstGeom prst="rect">
            <a:avLst/>
          </a:prstGeom>
        </p:spPr>
        <p:txBody>
          <a:bodyPr/>
          <a:lstStyle/>
          <a:p>
            <a:fld id="{335B9FB5-442D-4A31-8BAE-2659B13ED39F}" type="datetimeFigureOut">
              <a:rPr lang="en-US" smtClean="0"/>
              <a:t>5/7/2024</a:t>
            </a:fld>
            <a:endParaRPr lang="en-US"/>
          </a:p>
        </p:txBody>
      </p:sp>
      <p:sp>
        <p:nvSpPr>
          <p:cNvPr id="6" name="Footer Placeholder 5">
            <a:extLst>
              <a:ext uri="{FF2B5EF4-FFF2-40B4-BE49-F238E27FC236}">
                <a16:creationId xmlns:a16="http://schemas.microsoft.com/office/drawing/2014/main" id="{B62967BC-0D86-1182-5ACE-21AA51CE31B7}"/>
              </a:ext>
            </a:extLst>
          </p:cNvPr>
          <p:cNvSpPr>
            <a:spLocks noGrp="1"/>
          </p:cNvSpPr>
          <p:nvPr>
            <p:ph type="ftr" sz="quarter" idx="11"/>
          </p:nvPr>
        </p:nvSpPr>
        <p:spPr>
          <a:xfrm>
            <a:off x="4038600" y="650679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66F8119-BCE7-F548-4AA8-FEEF6B1E820C}"/>
              </a:ext>
            </a:extLst>
          </p:cNvPr>
          <p:cNvSpPr>
            <a:spLocks noGrp="1"/>
          </p:cNvSpPr>
          <p:nvPr>
            <p:ph type="sldNum" sz="quarter" idx="12"/>
          </p:nvPr>
        </p:nvSpPr>
        <p:spPr/>
        <p:txBody>
          <a:bodyPr/>
          <a:lstStyle/>
          <a:p>
            <a:fld id="{07006DD4-616F-48B9-A4E6-4A3DE3B9BABF}" type="slidenum">
              <a:rPr lang="en-US" smtClean="0"/>
              <a:t>‹#›</a:t>
            </a:fld>
            <a:endParaRPr lang="en-US"/>
          </a:p>
        </p:txBody>
      </p:sp>
    </p:spTree>
    <p:extLst>
      <p:ext uri="{BB962C8B-B14F-4D97-AF65-F5344CB8AC3E}">
        <p14:creationId xmlns:p14="http://schemas.microsoft.com/office/powerpoint/2010/main" val="3751745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75B41-F817-1B38-22E0-4066283CE34E}"/>
              </a:ext>
            </a:extLst>
          </p:cNvPr>
          <p:cNvSpPr>
            <a:spLocks noGrp="1"/>
          </p:cNvSpPr>
          <p:nvPr>
            <p:ph type="title"/>
          </p:nvPr>
        </p:nvSpPr>
        <p:spPr>
          <a:xfrm>
            <a:off x="839788" y="365125"/>
            <a:ext cx="10515600" cy="1325563"/>
          </a:xfrm>
        </p:spPr>
        <p:txBody>
          <a:bodyPr/>
          <a:lstStyle>
            <a:lvl1pPr>
              <a:defRPr>
                <a:solidFill>
                  <a:schemeClr val="accent6">
                    <a:lumMod val="50000"/>
                  </a:schemeClr>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AF7DA247-1E72-DDA0-AE82-6FFF5B9B24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FF93A7-7528-0113-9659-C8DEDE2FF5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DD6F1A-86C0-CAF3-2AF8-910CE425D3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825AAD-F7E7-ABE4-6085-59F96D543F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CE784D-6F74-E8B8-9DAF-3C1D4B6E8391}"/>
              </a:ext>
            </a:extLst>
          </p:cNvPr>
          <p:cNvSpPr>
            <a:spLocks noGrp="1"/>
          </p:cNvSpPr>
          <p:nvPr>
            <p:ph type="dt" sz="half" idx="10"/>
          </p:nvPr>
        </p:nvSpPr>
        <p:spPr>
          <a:xfrm>
            <a:off x="838200" y="6356350"/>
            <a:ext cx="2743200" cy="365125"/>
          </a:xfrm>
          <a:prstGeom prst="rect">
            <a:avLst/>
          </a:prstGeom>
        </p:spPr>
        <p:txBody>
          <a:bodyPr/>
          <a:lstStyle/>
          <a:p>
            <a:fld id="{335B9FB5-442D-4A31-8BAE-2659B13ED39F}" type="datetimeFigureOut">
              <a:rPr lang="en-US" smtClean="0"/>
              <a:t>5/7/2024</a:t>
            </a:fld>
            <a:endParaRPr lang="en-US"/>
          </a:p>
        </p:txBody>
      </p:sp>
      <p:sp>
        <p:nvSpPr>
          <p:cNvPr id="8" name="Footer Placeholder 7">
            <a:extLst>
              <a:ext uri="{FF2B5EF4-FFF2-40B4-BE49-F238E27FC236}">
                <a16:creationId xmlns:a16="http://schemas.microsoft.com/office/drawing/2014/main" id="{AF23F58A-5AE7-9534-9CEC-E59624B6F074}"/>
              </a:ext>
            </a:extLst>
          </p:cNvPr>
          <p:cNvSpPr>
            <a:spLocks noGrp="1"/>
          </p:cNvSpPr>
          <p:nvPr>
            <p:ph type="ftr" sz="quarter" idx="11"/>
          </p:nvPr>
        </p:nvSpPr>
        <p:spPr>
          <a:xfrm>
            <a:off x="4038600" y="650679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7D3E232-85E3-4E6A-DFD0-511D800DA6D4}"/>
              </a:ext>
            </a:extLst>
          </p:cNvPr>
          <p:cNvSpPr>
            <a:spLocks noGrp="1"/>
          </p:cNvSpPr>
          <p:nvPr>
            <p:ph type="sldNum" sz="quarter" idx="12"/>
          </p:nvPr>
        </p:nvSpPr>
        <p:spPr/>
        <p:txBody>
          <a:bodyPr/>
          <a:lstStyle/>
          <a:p>
            <a:fld id="{07006DD4-616F-48B9-A4E6-4A3DE3B9BABF}" type="slidenum">
              <a:rPr lang="en-US" smtClean="0"/>
              <a:t>‹#›</a:t>
            </a:fld>
            <a:endParaRPr lang="en-US"/>
          </a:p>
        </p:txBody>
      </p:sp>
    </p:spTree>
    <p:extLst>
      <p:ext uri="{BB962C8B-B14F-4D97-AF65-F5344CB8AC3E}">
        <p14:creationId xmlns:p14="http://schemas.microsoft.com/office/powerpoint/2010/main" val="3966637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DAF0E-2BE8-8B96-0953-4C3DDD4654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1901E0-584E-0FA3-51B1-FC5730A56B4D}"/>
              </a:ext>
            </a:extLst>
          </p:cNvPr>
          <p:cNvSpPr>
            <a:spLocks noGrp="1"/>
          </p:cNvSpPr>
          <p:nvPr>
            <p:ph type="dt" sz="half" idx="10"/>
          </p:nvPr>
        </p:nvSpPr>
        <p:spPr>
          <a:xfrm>
            <a:off x="838200" y="6356350"/>
            <a:ext cx="2743200" cy="365125"/>
          </a:xfrm>
          <a:prstGeom prst="rect">
            <a:avLst/>
          </a:prstGeom>
        </p:spPr>
        <p:txBody>
          <a:bodyPr/>
          <a:lstStyle/>
          <a:p>
            <a:fld id="{335B9FB5-442D-4A31-8BAE-2659B13ED39F}" type="datetimeFigureOut">
              <a:rPr lang="en-US" smtClean="0"/>
              <a:t>5/7/2024</a:t>
            </a:fld>
            <a:endParaRPr lang="en-US"/>
          </a:p>
        </p:txBody>
      </p:sp>
      <p:sp>
        <p:nvSpPr>
          <p:cNvPr id="4" name="Footer Placeholder 3">
            <a:extLst>
              <a:ext uri="{FF2B5EF4-FFF2-40B4-BE49-F238E27FC236}">
                <a16:creationId xmlns:a16="http://schemas.microsoft.com/office/drawing/2014/main" id="{DB5D324F-C475-FD9F-C7FA-EE0190E27A30}"/>
              </a:ext>
            </a:extLst>
          </p:cNvPr>
          <p:cNvSpPr>
            <a:spLocks noGrp="1"/>
          </p:cNvSpPr>
          <p:nvPr>
            <p:ph type="ftr" sz="quarter" idx="11"/>
          </p:nvPr>
        </p:nvSpPr>
        <p:spPr>
          <a:xfrm>
            <a:off x="4038600" y="650679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AE0FB7-8B02-D3B5-2246-F57DD21C1403}"/>
              </a:ext>
            </a:extLst>
          </p:cNvPr>
          <p:cNvSpPr>
            <a:spLocks noGrp="1"/>
          </p:cNvSpPr>
          <p:nvPr>
            <p:ph type="sldNum" sz="quarter" idx="12"/>
          </p:nvPr>
        </p:nvSpPr>
        <p:spPr/>
        <p:txBody>
          <a:bodyPr/>
          <a:lstStyle/>
          <a:p>
            <a:fld id="{07006DD4-616F-48B9-A4E6-4A3DE3B9BABF}" type="slidenum">
              <a:rPr lang="en-US" smtClean="0"/>
              <a:t>‹#›</a:t>
            </a:fld>
            <a:endParaRPr lang="en-US"/>
          </a:p>
        </p:txBody>
      </p:sp>
    </p:spTree>
    <p:extLst>
      <p:ext uri="{BB962C8B-B14F-4D97-AF65-F5344CB8AC3E}">
        <p14:creationId xmlns:p14="http://schemas.microsoft.com/office/powerpoint/2010/main" val="2208706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3C6785-0FB8-F64E-C946-B120883A23ED}"/>
              </a:ext>
            </a:extLst>
          </p:cNvPr>
          <p:cNvSpPr>
            <a:spLocks noGrp="1"/>
          </p:cNvSpPr>
          <p:nvPr>
            <p:ph type="dt" sz="half" idx="10"/>
          </p:nvPr>
        </p:nvSpPr>
        <p:spPr>
          <a:xfrm>
            <a:off x="838200" y="6356350"/>
            <a:ext cx="2743200" cy="365125"/>
          </a:xfrm>
          <a:prstGeom prst="rect">
            <a:avLst/>
          </a:prstGeom>
        </p:spPr>
        <p:txBody>
          <a:bodyPr/>
          <a:lstStyle/>
          <a:p>
            <a:fld id="{335B9FB5-442D-4A31-8BAE-2659B13ED39F}" type="datetimeFigureOut">
              <a:rPr lang="en-US" smtClean="0"/>
              <a:t>5/7/2024</a:t>
            </a:fld>
            <a:endParaRPr lang="en-US"/>
          </a:p>
        </p:txBody>
      </p:sp>
      <p:sp>
        <p:nvSpPr>
          <p:cNvPr id="3" name="Footer Placeholder 2">
            <a:extLst>
              <a:ext uri="{FF2B5EF4-FFF2-40B4-BE49-F238E27FC236}">
                <a16:creationId xmlns:a16="http://schemas.microsoft.com/office/drawing/2014/main" id="{6AAF2210-36BA-9446-DD1C-43361230B38F}"/>
              </a:ext>
            </a:extLst>
          </p:cNvPr>
          <p:cNvSpPr>
            <a:spLocks noGrp="1"/>
          </p:cNvSpPr>
          <p:nvPr>
            <p:ph type="ftr" sz="quarter" idx="11"/>
          </p:nvPr>
        </p:nvSpPr>
        <p:spPr>
          <a:xfrm>
            <a:off x="4038600" y="650679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837A049-3ACC-F094-B46D-20CFAA37A8F3}"/>
              </a:ext>
            </a:extLst>
          </p:cNvPr>
          <p:cNvSpPr>
            <a:spLocks noGrp="1"/>
          </p:cNvSpPr>
          <p:nvPr>
            <p:ph type="sldNum" sz="quarter" idx="12"/>
          </p:nvPr>
        </p:nvSpPr>
        <p:spPr/>
        <p:txBody>
          <a:bodyPr/>
          <a:lstStyle/>
          <a:p>
            <a:fld id="{07006DD4-616F-48B9-A4E6-4A3DE3B9BABF}" type="slidenum">
              <a:rPr lang="en-US" smtClean="0"/>
              <a:t>‹#›</a:t>
            </a:fld>
            <a:endParaRPr lang="en-US"/>
          </a:p>
        </p:txBody>
      </p:sp>
    </p:spTree>
    <p:extLst>
      <p:ext uri="{BB962C8B-B14F-4D97-AF65-F5344CB8AC3E}">
        <p14:creationId xmlns:p14="http://schemas.microsoft.com/office/powerpoint/2010/main" val="902426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F805C-27DB-866C-49AB-E28CFDAA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D2BDE1-6ED4-98F0-D5F7-E0F6AC9CA3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5F17AF-2726-E952-6CD4-077DE982D0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C45558-A28E-001E-FCE1-38B2235A46B0}"/>
              </a:ext>
            </a:extLst>
          </p:cNvPr>
          <p:cNvSpPr>
            <a:spLocks noGrp="1"/>
          </p:cNvSpPr>
          <p:nvPr>
            <p:ph type="dt" sz="half" idx="10"/>
          </p:nvPr>
        </p:nvSpPr>
        <p:spPr>
          <a:xfrm>
            <a:off x="838200" y="6356350"/>
            <a:ext cx="2743200" cy="365125"/>
          </a:xfrm>
          <a:prstGeom prst="rect">
            <a:avLst/>
          </a:prstGeom>
        </p:spPr>
        <p:txBody>
          <a:bodyPr/>
          <a:lstStyle/>
          <a:p>
            <a:fld id="{335B9FB5-442D-4A31-8BAE-2659B13ED39F}" type="datetimeFigureOut">
              <a:rPr lang="en-US" smtClean="0"/>
              <a:t>5/7/2024</a:t>
            </a:fld>
            <a:endParaRPr lang="en-US"/>
          </a:p>
        </p:txBody>
      </p:sp>
      <p:sp>
        <p:nvSpPr>
          <p:cNvPr id="6" name="Footer Placeholder 5">
            <a:extLst>
              <a:ext uri="{FF2B5EF4-FFF2-40B4-BE49-F238E27FC236}">
                <a16:creationId xmlns:a16="http://schemas.microsoft.com/office/drawing/2014/main" id="{7F2BB2E6-00B2-6414-E69A-54887024A2D1}"/>
              </a:ext>
            </a:extLst>
          </p:cNvPr>
          <p:cNvSpPr>
            <a:spLocks noGrp="1"/>
          </p:cNvSpPr>
          <p:nvPr>
            <p:ph type="ftr" sz="quarter" idx="11"/>
          </p:nvPr>
        </p:nvSpPr>
        <p:spPr>
          <a:xfrm>
            <a:off x="4038600" y="650679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230C66C-53BB-05FC-9339-E67B7C023FA4}"/>
              </a:ext>
            </a:extLst>
          </p:cNvPr>
          <p:cNvSpPr>
            <a:spLocks noGrp="1"/>
          </p:cNvSpPr>
          <p:nvPr>
            <p:ph type="sldNum" sz="quarter" idx="12"/>
          </p:nvPr>
        </p:nvSpPr>
        <p:spPr/>
        <p:txBody>
          <a:bodyPr/>
          <a:lstStyle/>
          <a:p>
            <a:fld id="{07006DD4-616F-48B9-A4E6-4A3DE3B9BABF}" type="slidenum">
              <a:rPr lang="en-US" smtClean="0"/>
              <a:t>‹#›</a:t>
            </a:fld>
            <a:endParaRPr lang="en-US"/>
          </a:p>
        </p:txBody>
      </p:sp>
    </p:spTree>
    <p:extLst>
      <p:ext uri="{BB962C8B-B14F-4D97-AF65-F5344CB8AC3E}">
        <p14:creationId xmlns:p14="http://schemas.microsoft.com/office/powerpoint/2010/main" val="1986618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C7AEE-B547-27A4-C51A-C8D641AF36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53D7524-C13D-00C4-7C54-15A02820CF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DD56A1-B6EC-08B4-73F7-5CE1F5515C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4707F6-C371-66CC-7BDA-5E450E0573D4}"/>
              </a:ext>
            </a:extLst>
          </p:cNvPr>
          <p:cNvSpPr>
            <a:spLocks noGrp="1"/>
          </p:cNvSpPr>
          <p:nvPr>
            <p:ph type="dt" sz="half" idx="10"/>
          </p:nvPr>
        </p:nvSpPr>
        <p:spPr>
          <a:xfrm>
            <a:off x="838200" y="6356350"/>
            <a:ext cx="2743200" cy="365125"/>
          </a:xfrm>
          <a:prstGeom prst="rect">
            <a:avLst/>
          </a:prstGeom>
        </p:spPr>
        <p:txBody>
          <a:bodyPr/>
          <a:lstStyle/>
          <a:p>
            <a:fld id="{335B9FB5-442D-4A31-8BAE-2659B13ED39F}" type="datetimeFigureOut">
              <a:rPr lang="en-US" smtClean="0"/>
              <a:t>5/7/2024</a:t>
            </a:fld>
            <a:endParaRPr lang="en-US"/>
          </a:p>
        </p:txBody>
      </p:sp>
      <p:sp>
        <p:nvSpPr>
          <p:cNvPr id="6" name="Footer Placeholder 5">
            <a:extLst>
              <a:ext uri="{FF2B5EF4-FFF2-40B4-BE49-F238E27FC236}">
                <a16:creationId xmlns:a16="http://schemas.microsoft.com/office/drawing/2014/main" id="{17F41E9B-A4F2-65DC-4F0D-C4D7DA2152C5}"/>
              </a:ext>
            </a:extLst>
          </p:cNvPr>
          <p:cNvSpPr>
            <a:spLocks noGrp="1"/>
          </p:cNvSpPr>
          <p:nvPr>
            <p:ph type="ftr" sz="quarter" idx="11"/>
          </p:nvPr>
        </p:nvSpPr>
        <p:spPr>
          <a:xfrm>
            <a:off x="4038600" y="650679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8EEEE07-3602-E7AD-52AA-B3E470949F47}"/>
              </a:ext>
            </a:extLst>
          </p:cNvPr>
          <p:cNvSpPr>
            <a:spLocks noGrp="1"/>
          </p:cNvSpPr>
          <p:nvPr>
            <p:ph type="sldNum" sz="quarter" idx="12"/>
          </p:nvPr>
        </p:nvSpPr>
        <p:spPr/>
        <p:txBody>
          <a:bodyPr/>
          <a:lstStyle/>
          <a:p>
            <a:fld id="{07006DD4-616F-48B9-A4E6-4A3DE3B9BABF}" type="slidenum">
              <a:rPr lang="en-US" smtClean="0"/>
              <a:t>‹#›</a:t>
            </a:fld>
            <a:endParaRPr lang="en-US"/>
          </a:p>
        </p:txBody>
      </p:sp>
    </p:spTree>
    <p:extLst>
      <p:ext uri="{BB962C8B-B14F-4D97-AF65-F5344CB8AC3E}">
        <p14:creationId xmlns:p14="http://schemas.microsoft.com/office/powerpoint/2010/main" val="4085541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6ABBA">
            <a:alpha val="24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4946F8-6D8F-58C2-0FFE-9F65C7E9B3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AED5D65-1010-7579-6B50-045558BD60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F2F84957-3405-35E9-67EF-DEBE480E554C}"/>
              </a:ext>
            </a:extLst>
          </p:cNvPr>
          <p:cNvSpPr>
            <a:spLocks noGrp="1"/>
          </p:cNvSpPr>
          <p:nvPr>
            <p:ph type="sldNum" sz="quarter" idx="4"/>
          </p:nvPr>
        </p:nvSpPr>
        <p:spPr>
          <a:xfrm>
            <a:off x="8610600" y="6537324"/>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7006DD4-616F-48B9-A4E6-4A3DE3B9BABF}" type="slidenum">
              <a:rPr lang="en-US" smtClean="0"/>
              <a:t>‹#›</a:t>
            </a:fld>
            <a:endParaRPr lang="en-US"/>
          </a:p>
        </p:txBody>
      </p:sp>
      <p:sp>
        <p:nvSpPr>
          <p:cNvPr id="7" name="Rectangle 6">
            <a:extLst>
              <a:ext uri="{FF2B5EF4-FFF2-40B4-BE49-F238E27FC236}">
                <a16:creationId xmlns:a16="http://schemas.microsoft.com/office/drawing/2014/main" id="{A40C2D0D-4D15-4A69-3C04-EFF33EE4024E}"/>
              </a:ext>
            </a:extLst>
          </p:cNvPr>
          <p:cNvSpPr/>
          <p:nvPr userDrawn="1"/>
        </p:nvSpPr>
        <p:spPr>
          <a:xfrm>
            <a:off x="0" y="6581775"/>
            <a:ext cx="12192000" cy="276225"/>
          </a:xfrm>
          <a:prstGeom prst="rect">
            <a:avLst/>
          </a:prstGeom>
          <a:solidFill>
            <a:srgbClr val="94BD57">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0663452"/>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l" defTabSz="914400" rtl="0" eaLnBrk="1" latinLnBrk="0" hangingPunct="1">
        <a:lnSpc>
          <a:spcPct val="90000"/>
        </a:lnSpc>
        <a:spcBef>
          <a:spcPct val="0"/>
        </a:spcBef>
        <a:buNone/>
        <a:defRPr sz="4400" kern="1200">
          <a:solidFill>
            <a:schemeClr val="accent6">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hyperlink" Target="https://casetext.com/regulation/california-code-of-regulations/title-5-education"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www.kccd.edu/board-trustees/board-policy.html"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kccd.edu/board-trustees/_documents/board-policy/chapter-7/AP_7120.pdf"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hyperlink" Target="https://ccleague.org/sites/default/files/images/introtofiscal2023_single_pages.pdf"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6ABBA">
            <a:alpha val="24000"/>
          </a:srgb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ormAutofit fontScale="90000"/>
          </a:bodyPr>
          <a:lstStyle/>
          <a:p>
            <a:br>
              <a:rPr lang="en-US" dirty="0"/>
            </a:br>
            <a:r>
              <a:rPr lang="en-US" dirty="0"/>
              <a:t>CVML New Dean Retreat</a:t>
            </a:r>
            <a:br>
              <a:rPr lang="en-US" dirty="0"/>
            </a:br>
            <a:r>
              <a:rPr lang="en-US" dirty="0"/>
              <a:t>June 10, 2024</a:t>
            </a:r>
          </a:p>
        </p:txBody>
      </p:sp>
      <p:pic>
        <p:nvPicPr>
          <p:cNvPr id="4" name="Picture 3" descr="A logo with text and a map&#10;&#10;Description automatically generated">
            <a:extLst>
              <a:ext uri="{FF2B5EF4-FFF2-40B4-BE49-F238E27FC236}">
                <a16:creationId xmlns:a16="http://schemas.microsoft.com/office/drawing/2014/main" id="{BA80DF6B-D9B3-1BA5-190F-C829F828BE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47896" y="4554582"/>
            <a:ext cx="4696208" cy="1562683"/>
          </a:xfrm>
          <a:prstGeom prst="rect">
            <a:avLst/>
          </a:prstGeom>
        </p:spPr>
      </p:pic>
      <p:sp>
        <p:nvSpPr>
          <p:cNvPr id="7" name="Rectangle 6">
            <a:extLst>
              <a:ext uri="{FF2B5EF4-FFF2-40B4-BE49-F238E27FC236}">
                <a16:creationId xmlns:a16="http://schemas.microsoft.com/office/drawing/2014/main" id="{73DB4E9F-281A-1C2B-EA61-5DB059762D7F}"/>
              </a:ext>
            </a:extLst>
          </p:cNvPr>
          <p:cNvSpPr/>
          <p:nvPr/>
        </p:nvSpPr>
        <p:spPr>
          <a:xfrm>
            <a:off x="0" y="6581775"/>
            <a:ext cx="12192000" cy="276225"/>
          </a:xfrm>
          <a:prstGeom prst="rect">
            <a:avLst/>
          </a:prstGeom>
          <a:solidFill>
            <a:srgbClr val="94BD57">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290758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6ABBA">
            <a:alpha val="24000"/>
          </a:srgb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73579" y="537799"/>
            <a:ext cx="10244842" cy="2424475"/>
          </a:xfrm>
        </p:spPr>
        <p:txBody>
          <a:bodyPr>
            <a:normAutofit/>
          </a:bodyPr>
          <a:lstStyle/>
          <a:p>
            <a:pPr algn="ctr">
              <a:lnSpc>
                <a:spcPct val="100000"/>
              </a:lnSpc>
            </a:pPr>
            <a:r>
              <a:rPr lang="en-US" sz="9600" b="1" dirty="0"/>
              <a:t>Who is Ed Code?</a:t>
            </a:r>
            <a:endParaRPr lang="en-US" sz="4000" b="1" dirty="0">
              <a:latin typeface="+mn-lt"/>
            </a:endParaRPr>
          </a:p>
        </p:txBody>
      </p:sp>
      <p:pic>
        <p:nvPicPr>
          <p:cNvPr id="3" name="Picture 2" descr="A white person holding a question mark&#10;&#10;Description automatically generated">
            <a:extLst>
              <a:ext uri="{FF2B5EF4-FFF2-40B4-BE49-F238E27FC236}">
                <a16:creationId xmlns:a16="http://schemas.microsoft.com/office/drawing/2014/main" id="{7AB103D4-50FA-5CAE-3941-DB0C3678D0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0625" y="2832529"/>
            <a:ext cx="3577796" cy="3577796"/>
          </a:xfrm>
          <a:prstGeom prst="rect">
            <a:avLst/>
          </a:prstGeom>
        </p:spPr>
      </p:pic>
    </p:spTree>
    <p:extLst>
      <p:ext uri="{BB962C8B-B14F-4D97-AF65-F5344CB8AC3E}">
        <p14:creationId xmlns:p14="http://schemas.microsoft.com/office/powerpoint/2010/main" val="355334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66ABBA">
            <a:alpha val="24000"/>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DB4E9F-281A-1C2B-EA61-5DB059762D7F}"/>
              </a:ext>
            </a:extLst>
          </p:cNvPr>
          <p:cNvSpPr/>
          <p:nvPr/>
        </p:nvSpPr>
        <p:spPr>
          <a:xfrm>
            <a:off x="0" y="6581775"/>
            <a:ext cx="12192000" cy="276225"/>
          </a:xfrm>
          <a:prstGeom prst="rect">
            <a:avLst/>
          </a:prstGeom>
          <a:solidFill>
            <a:srgbClr val="94BD57">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gavel and books on a table&#10;&#10;Description automatically generated">
            <a:extLst>
              <a:ext uri="{FF2B5EF4-FFF2-40B4-BE49-F238E27FC236}">
                <a16:creationId xmlns:a16="http://schemas.microsoft.com/office/drawing/2014/main" id="{F3E53788-A330-34B3-6FA1-55F4EB52AF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7592" y="565073"/>
            <a:ext cx="3433415" cy="2579289"/>
          </a:xfrm>
          <a:prstGeom prst="rect">
            <a:avLst/>
          </a:prstGeom>
        </p:spPr>
      </p:pic>
      <p:pic>
        <p:nvPicPr>
          <p:cNvPr id="9" name="Picture 8" descr="A white person with a question mark&#10;&#10;Description automatically generated">
            <a:extLst>
              <a:ext uri="{FF2B5EF4-FFF2-40B4-BE49-F238E27FC236}">
                <a16:creationId xmlns:a16="http://schemas.microsoft.com/office/drawing/2014/main" id="{81A5A62D-F7A6-F780-4CE8-7976F092F4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3501" y="3787202"/>
            <a:ext cx="1228781" cy="1875508"/>
          </a:xfrm>
          <a:prstGeom prst="rect">
            <a:avLst/>
          </a:prstGeom>
        </p:spPr>
      </p:pic>
      <p:sp>
        <p:nvSpPr>
          <p:cNvPr id="5" name="Title 4">
            <a:extLst>
              <a:ext uri="{FF2B5EF4-FFF2-40B4-BE49-F238E27FC236}">
                <a16:creationId xmlns:a16="http://schemas.microsoft.com/office/drawing/2014/main" id="{FECFCB9B-9D95-1D3C-5DD2-3025CDC32682}"/>
              </a:ext>
            </a:extLst>
          </p:cNvPr>
          <p:cNvSpPr>
            <a:spLocks noGrp="1"/>
          </p:cNvSpPr>
          <p:nvPr>
            <p:ph type="title"/>
          </p:nvPr>
        </p:nvSpPr>
        <p:spPr>
          <a:xfrm>
            <a:off x="838200" y="365125"/>
            <a:ext cx="10515600" cy="1325563"/>
          </a:xfrm>
        </p:spPr>
        <p:txBody>
          <a:bodyPr/>
          <a:lstStyle/>
          <a:p>
            <a:r>
              <a:rPr lang="en-US" dirty="0"/>
              <a:t>CA Ed Code and CCRs</a:t>
            </a:r>
          </a:p>
        </p:txBody>
      </p:sp>
      <p:sp>
        <p:nvSpPr>
          <p:cNvPr id="8" name="Content Placeholder 7">
            <a:extLst>
              <a:ext uri="{FF2B5EF4-FFF2-40B4-BE49-F238E27FC236}">
                <a16:creationId xmlns:a16="http://schemas.microsoft.com/office/drawing/2014/main" id="{14439A9E-793A-0FCA-889A-AC738B215A40}"/>
              </a:ext>
            </a:extLst>
          </p:cNvPr>
          <p:cNvSpPr>
            <a:spLocks noGrp="1"/>
          </p:cNvSpPr>
          <p:nvPr>
            <p:ph idx="1"/>
          </p:nvPr>
        </p:nvSpPr>
        <p:spPr>
          <a:xfrm>
            <a:off x="838200" y="1825625"/>
            <a:ext cx="7419392" cy="4351338"/>
          </a:xfrm>
        </p:spPr>
        <p:txBody>
          <a:bodyPr>
            <a:normAutofit fontScale="85000" lnSpcReduction="20000"/>
          </a:bodyPr>
          <a:lstStyle/>
          <a:p>
            <a:r>
              <a:rPr lang="en-US" dirty="0"/>
              <a:t>California Education Code</a:t>
            </a:r>
          </a:p>
          <a:p>
            <a:pPr lvl="1"/>
            <a:r>
              <a:rPr lang="en-US" noProof="0" dirty="0"/>
              <a:t>A collection of all laws directly related to California K-12 public schools</a:t>
            </a:r>
          </a:p>
          <a:p>
            <a:pPr lvl="1"/>
            <a:r>
              <a:rPr lang="en-US" noProof="0" dirty="0"/>
              <a:t>Resulting from legislation</a:t>
            </a:r>
          </a:p>
          <a:p>
            <a:pPr lvl="1"/>
            <a:r>
              <a:rPr lang="en-US" noProof="0" dirty="0"/>
              <a:t>May also be changed by budget action</a:t>
            </a:r>
          </a:p>
          <a:p>
            <a:r>
              <a:rPr lang="en-US" dirty="0"/>
              <a:t>California Code of Regulations</a:t>
            </a:r>
          </a:p>
          <a:p>
            <a:pPr lvl="1"/>
            <a:r>
              <a:rPr lang="en-US" dirty="0"/>
              <a:t>An official compilation of regulations adopted, amended or repealed by state agencies – the CCCCO is a state agency</a:t>
            </a:r>
          </a:p>
          <a:p>
            <a:pPr lvl="1"/>
            <a:r>
              <a:rPr lang="en-US" dirty="0"/>
              <a:t>Regulations are filed with the Secretary of State and have the force of law</a:t>
            </a:r>
          </a:p>
          <a:p>
            <a:pPr lvl="1"/>
            <a:r>
              <a:rPr lang="en-US" dirty="0"/>
              <a:t>CCR is organized in “Titles”</a:t>
            </a:r>
          </a:p>
          <a:p>
            <a:pPr lvl="2"/>
            <a:r>
              <a:rPr lang="en-US" dirty="0"/>
              <a:t>Title 5 - Education</a:t>
            </a:r>
          </a:p>
          <a:p>
            <a:pPr lvl="2"/>
            <a:r>
              <a:rPr lang="en-US" dirty="0"/>
              <a:t>Title 5, Division 6 – CCC is derived and approved by the Board of Governors </a:t>
            </a:r>
          </a:p>
          <a:p>
            <a:pPr lvl="2"/>
            <a:r>
              <a:rPr lang="en-US" dirty="0">
                <a:hlinkClick r:id="rId4"/>
              </a:rPr>
              <a:t>https://casetext.com/regulation/california-code-of-regulations/title-5-education</a:t>
            </a:r>
            <a:r>
              <a:rPr lang="en-US" dirty="0"/>
              <a:t> </a:t>
            </a:r>
          </a:p>
          <a:p>
            <a:pPr lvl="1"/>
            <a:endParaRPr lang="en-US" noProof="0" dirty="0"/>
          </a:p>
          <a:p>
            <a:endParaRPr lang="en-US" dirty="0"/>
          </a:p>
        </p:txBody>
      </p:sp>
    </p:spTree>
    <p:extLst>
      <p:ext uri="{BB962C8B-B14F-4D97-AF65-F5344CB8AC3E}">
        <p14:creationId xmlns:p14="http://schemas.microsoft.com/office/powerpoint/2010/main" val="3598316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66ABBA">
            <a:alpha val="24000"/>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DB4E9F-281A-1C2B-EA61-5DB059762D7F}"/>
              </a:ext>
            </a:extLst>
          </p:cNvPr>
          <p:cNvSpPr/>
          <p:nvPr/>
        </p:nvSpPr>
        <p:spPr>
          <a:xfrm>
            <a:off x="0" y="6581775"/>
            <a:ext cx="12192000" cy="276225"/>
          </a:xfrm>
          <a:prstGeom prst="rect">
            <a:avLst/>
          </a:prstGeom>
          <a:solidFill>
            <a:srgbClr val="94BD57">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5A913A-8E09-5321-87B4-26C55D15D385}"/>
              </a:ext>
            </a:extLst>
          </p:cNvPr>
          <p:cNvSpPr>
            <a:spLocks noGrp="1"/>
          </p:cNvSpPr>
          <p:nvPr>
            <p:ph type="title"/>
          </p:nvPr>
        </p:nvSpPr>
        <p:spPr>
          <a:xfrm>
            <a:off x="838200" y="365125"/>
            <a:ext cx="10515600" cy="1325563"/>
          </a:xfrm>
        </p:spPr>
        <p:txBody>
          <a:bodyPr>
            <a:normAutofit/>
          </a:bodyPr>
          <a:lstStyle/>
          <a:p>
            <a:r>
              <a:rPr lang="en-US" dirty="0"/>
              <a:t>Key Sections of Title 5</a:t>
            </a:r>
          </a:p>
        </p:txBody>
      </p:sp>
      <p:sp>
        <p:nvSpPr>
          <p:cNvPr id="8" name="Content Placeholder 7">
            <a:extLst>
              <a:ext uri="{FF2B5EF4-FFF2-40B4-BE49-F238E27FC236}">
                <a16:creationId xmlns:a16="http://schemas.microsoft.com/office/drawing/2014/main" id="{4CA4213B-3195-0B77-996C-790049F65C4E}"/>
              </a:ext>
            </a:extLst>
          </p:cNvPr>
          <p:cNvSpPr>
            <a:spLocks noGrp="1"/>
          </p:cNvSpPr>
          <p:nvPr>
            <p:ph idx="1"/>
          </p:nvPr>
        </p:nvSpPr>
        <p:spPr>
          <a:xfrm>
            <a:off x="838200" y="1825625"/>
            <a:ext cx="10515600" cy="4351338"/>
          </a:xfrm>
        </p:spPr>
        <p:txBody>
          <a:bodyPr>
            <a:normAutofit fontScale="85000" lnSpcReduction="20000"/>
          </a:bodyPr>
          <a:lstStyle/>
          <a:p>
            <a:r>
              <a:rPr lang="en-US" b="1" dirty="0"/>
              <a:t>Section 53200 (b)</a:t>
            </a:r>
          </a:p>
          <a:p>
            <a:pPr lvl="1"/>
            <a:r>
              <a:rPr lang="en-US" dirty="0"/>
              <a:t>Defines Academic Senates</a:t>
            </a:r>
          </a:p>
          <a:p>
            <a:r>
              <a:rPr lang="en-US" b="1" dirty="0"/>
              <a:t>Section 53200 (c)</a:t>
            </a:r>
          </a:p>
          <a:p>
            <a:pPr lvl="1"/>
            <a:r>
              <a:rPr lang="en-US" dirty="0"/>
              <a:t>Lists 10 + 1</a:t>
            </a:r>
          </a:p>
          <a:p>
            <a:r>
              <a:rPr lang="en-US" b="1" dirty="0"/>
              <a:t>Section 53200 (d)</a:t>
            </a:r>
          </a:p>
          <a:p>
            <a:pPr lvl="1"/>
            <a:r>
              <a:rPr lang="en-US" dirty="0"/>
              <a:t>Defines “consult collegially”</a:t>
            </a:r>
          </a:p>
          <a:p>
            <a:r>
              <a:rPr lang="en-US" b="1" dirty="0"/>
              <a:t>Section 55002</a:t>
            </a:r>
          </a:p>
          <a:p>
            <a:pPr lvl="1"/>
            <a:r>
              <a:rPr lang="en-US" dirty="0"/>
              <a:t>Defines Curriculum Committee: how formed, role</a:t>
            </a:r>
          </a:p>
          <a:p>
            <a:pPr lvl="1"/>
            <a:r>
              <a:rPr lang="en-US" dirty="0"/>
              <a:t>Standards for Credit/Noncredit/ Community Ed</a:t>
            </a:r>
          </a:p>
          <a:p>
            <a:r>
              <a:rPr lang="en-US" b="1" dirty="0"/>
              <a:t>Section 53203</a:t>
            </a:r>
          </a:p>
          <a:p>
            <a:pPr lvl="1"/>
            <a:r>
              <a:rPr lang="en-US" dirty="0"/>
              <a:t>Defines Academic Senate Powers</a:t>
            </a:r>
          </a:p>
          <a:p>
            <a:r>
              <a:rPr lang="en-US" b="1" dirty="0"/>
              <a:t>Section 53021</a:t>
            </a:r>
          </a:p>
          <a:p>
            <a:pPr lvl="1"/>
            <a:r>
              <a:rPr lang="en-US" dirty="0"/>
              <a:t>Requirements for recruitment for all positions</a:t>
            </a:r>
          </a:p>
          <a:p>
            <a:endParaRPr lang="en-US" dirty="0"/>
          </a:p>
        </p:txBody>
      </p:sp>
      <p:pic>
        <p:nvPicPr>
          <p:cNvPr id="6" name="Picture 5" descr="A logo for a government&#10;&#10;Description automatically generated">
            <a:extLst>
              <a:ext uri="{FF2B5EF4-FFF2-40B4-BE49-F238E27FC236}">
                <a16:creationId xmlns:a16="http://schemas.microsoft.com/office/drawing/2014/main" id="{75CD44D3-F064-DAD0-3326-F9C3229E4DA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396" t="14686" r="11085" b="25959"/>
          <a:stretch/>
        </p:blipFill>
        <p:spPr>
          <a:xfrm>
            <a:off x="7252911" y="886581"/>
            <a:ext cx="3965510" cy="1147666"/>
          </a:xfrm>
          <a:prstGeom prst="rect">
            <a:avLst/>
          </a:prstGeom>
        </p:spPr>
      </p:pic>
      <p:pic>
        <p:nvPicPr>
          <p:cNvPr id="9" name="Picture 8" descr="A group of people putting their hands together&#10;&#10;Description automatically generated">
            <a:extLst>
              <a:ext uri="{FF2B5EF4-FFF2-40B4-BE49-F238E27FC236}">
                <a16:creationId xmlns:a16="http://schemas.microsoft.com/office/drawing/2014/main" id="{87D6B7F9-D26D-F7BA-855E-E3BDC37BCDA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992" t="22721" r="14388" b="16103"/>
          <a:stretch/>
        </p:blipFill>
        <p:spPr>
          <a:xfrm>
            <a:off x="7783529" y="2188607"/>
            <a:ext cx="2904274" cy="1722787"/>
          </a:xfrm>
          <a:prstGeom prst="rect">
            <a:avLst/>
          </a:prstGeom>
        </p:spPr>
      </p:pic>
      <p:pic>
        <p:nvPicPr>
          <p:cNvPr id="11" name="Picture 10" descr="A person in a white coat teaching a group of people&#10;&#10;Description automatically generated">
            <a:extLst>
              <a:ext uri="{FF2B5EF4-FFF2-40B4-BE49-F238E27FC236}">
                <a16:creationId xmlns:a16="http://schemas.microsoft.com/office/drawing/2014/main" id="{2EB331E7-B06E-4A8D-663A-44931E8FF6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5066" y="4065754"/>
            <a:ext cx="1981200" cy="1981200"/>
          </a:xfrm>
          <a:prstGeom prst="rect">
            <a:avLst/>
          </a:prstGeom>
        </p:spPr>
      </p:pic>
    </p:spTree>
    <p:extLst>
      <p:ext uri="{BB962C8B-B14F-4D97-AF65-F5344CB8AC3E}">
        <p14:creationId xmlns:p14="http://schemas.microsoft.com/office/powerpoint/2010/main" val="6459484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66ABBA">
            <a:alpha val="24000"/>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DB4E9F-281A-1C2B-EA61-5DB059762D7F}"/>
              </a:ext>
            </a:extLst>
          </p:cNvPr>
          <p:cNvSpPr/>
          <p:nvPr/>
        </p:nvSpPr>
        <p:spPr>
          <a:xfrm>
            <a:off x="0" y="6581775"/>
            <a:ext cx="12192000" cy="276225"/>
          </a:xfrm>
          <a:prstGeom prst="rect">
            <a:avLst/>
          </a:prstGeom>
          <a:solidFill>
            <a:srgbClr val="94BD57">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5A913A-8E09-5321-87B4-26C55D15D385}"/>
              </a:ext>
            </a:extLst>
          </p:cNvPr>
          <p:cNvSpPr>
            <a:spLocks noGrp="1"/>
          </p:cNvSpPr>
          <p:nvPr>
            <p:ph type="title"/>
          </p:nvPr>
        </p:nvSpPr>
        <p:spPr>
          <a:xfrm>
            <a:off x="838200" y="365125"/>
            <a:ext cx="10515600" cy="1325563"/>
          </a:xfrm>
        </p:spPr>
        <p:txBody>
          <a:bodyPr>
            <a:normAutofit/>
          </a:bodyPr>
          <a:lstStyle/>
          <a:p>
            <a:r>
              <a:rPr lang="en-US" dirty="0"/>
              <a:t>Participatory Governance</a:t>
            </a:r>
          </a:p>
        </p:txBody>
      </p:sp>
      <p:sp>
        <p:nvSpPr>
          <p:cNvPr id="8" name="Content Placeholder 7">
            <a:extLst>
              <a:ext uri="{FF2B5EF4-FFF2-40B4-BE49-F238E27FC236}">
                <a16:creationId xmlns:a16="http://schemas.microsoft.com/office/drawing/2014/main" id="{C84E619B-3FCF-70C1-BD37-77232F02CA78}"/>
              </a:ext>
            </a:extLst>
          </p:cNvPr>
          <p:cNvSpPr>
            <a:spLocks noGrp="1"/>
          </p:cNvSpPr>
          <p:nvPr>
            <p:ph idx="1"/>
          </p:nvPr>
        </p:nvSpPr>
        <p:spPr>
          <a:xfrm>
            <a:off x="838200" y="1825625"/>
            <a:ext cx="5990617" cy="4351338"/>
          </a:xfrm>
        </p:spPr>
        <p:txBody>
          <a:bodyPr/>
          <a:lstStyle/>
          <a:p>
            <a:r>
              <a:rPr lang="en-US" dirty="0"/>
              <a:t>California AB 1725 - 1988</a:t>
            </a:r>
          </a:p>
          <a:p>
            <a:pPr lvl="1"/>
            <a:r>
              <a:rPr lang="en-US" sz="2000" dirty="0"/>
              <a:t>Collegial model of governance where faculty is involved in decision-making in faculty-related areas (10+1)</a:t>
            </a:r>
          </a:p>
          <a:p>
            <a:pPr lvl="1"/>
            <a:r>
              <a:rPr lang="en-US" sz="2000" dirty="0"/>
              <a:t>Philosophical separation from K-12</a:t>
            </a:r>
          </a:p>
          <a:p>
            <a:pPr lvl="1"/>
            <a:r>
              <a:rPr lang="en-US" sz="2000" dirty="0"/>
              <a:t>Encourages inclusion of diverse viewpoints</a:t>
            </a:r>
          </a:p>
          <a:p>
            <a:pPr lvl="1"/>
            <a:r>
              <a:rPr lang="en-US" sz="2000" dirty="0"/>
              <a:t>Promotes trust and cooperation</a:t>
            </a:r>
          </a:p>
          <a:p>
            <a:r>
              <a:rPr lang="en-US" dirty="0"/>
              <a:t>Academic Senate</a:t>
            </a:r>
          </a:p>
          <a:p>
            <a:r>
              <a:rPr lang="en-US" dirty="0"/>
              <a:t>Curriculum Committee</a:t>
            </a:r>
          </a:p>
          <a:p>
            <a:endParaRPr lang="en-US" dirty="0"/>
          </a:p>
        </p:txBody>
      </p:sp>
      <p:pic>
        <p:nvPicPr>
          <p:cNvPr id="5" name="Picture 4" descr="A person standing in front of a large room with a projector screen&#10;&#10;Description automatically generated">
            <a:extLst>
              <a:ext uri="{FF2B5EF4-FFF2-40B4-BE49-F238E27FC236}">
                <a16:creationId xmlns:a16="http://schemas.microsoft.com/office/drawing/2014/main" id="{B7407454-C339-8661-CC7C-381D7209F6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2034" y="1530738"/>
            <a:ext cx="4548596" cy="3032397"/>
          </a:xfrm>
          <a:prstGeom prst="rect">
            <a:avLst/>
          </a:prstGeom>
        </p:spPr>
      </p:pic>
    </p:spTree>
    <p:extLst>
      <p:ext uri="{BB962C8B-B14F-4D97-AF65-F5344CB8AC3E}">
        <p14:creationId xmlns:p14="http://schemas.microsoft.com/office/powerpoint/2010/main" val="2963183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66ABBA">
            <a:alpha val="24000"/>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DB4E9F-281A-1C2B-EA61-5DB059762D7F}"/>
              </a:ext>
            </a:extLst>
          </p:cNvPr>
          <p:cNvSpPr/>
          <p:nvPr/>
        </p:nvSpPr>
        <p:spPr>
          <a:xfrm>
            <a:off x="0" y="6581775"/>
            <a:ext cx="12192000" cy="276225"/>
          </a:xfrm>
          <a:prstGeom prst="rect">
            <a:avLst/>
          </a:prstGeom>
          <a:solidFill>
            <a:srgbClr val="94BD57">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5A913A-8E09-5321-87B4-26C55D15D385}"/>
              </a:ext>
            </a:extLst>
          </p:cNvPr>
          <p:cNvSpPr>
            <a:spLocks noGrp="1"/>
          </p:cNvSpPr>
          <p:nvPr>
            <p:ph type="title"/>
          </p:nvPr>
        </p:nvSpPr>
        <p:spPr>
          <a:xfrm>
            <a:off x="838200" y="365125"/>
            <a:ext cx="10515600" cy="1325563"/>
          </a:xfrm>
        </p:spPr>
        <p:txBody>
          <a:bodyPr>
            <a:normAutofit/>
          </a:bodyPr>
          <a:lstStyle/>
          <a:p>
            <a:r>
              <a:rPr lang="fr-FR" dirty="0"/>
              <a:t>Section 53200 (c) 10 + 1</a:t>
            </a:r>
            <a:endParaRPr lang="en-US" dirty="0"/>
          </a:p>
        </p:txBody>
      </p:sp>
      <p:sp>
        <p:nvSpPr>
          <p:cNvPr id="8" name="Content Placeholder 7">
            <a:extLst>
              <a:ext uri="{FF2B5EF4-FFF2-40B4-BE49-F238E27FC236}">
                <a16:creationId xmlns:a16="http://schemas.microsoft.com/office/drawing/2014/main" id="{3391ADFC-EFD7-798F-9F38-8AA205A504FA}"/>
              </a:ext>
            </a:extLst>
          </p:cNvPr>
          <p:cNvSpPr>
            <a:spLocks noGrp="1"/>
          </p:cNvSpPr>
          <p:nvPr>
            <p:ph idx="1"/>
          </p:nvPr>
        </p:nvSpPr>
        <p:spPr>
          <a:xfrm>
            <a:off x="838200" y="1825625"/>
            <a:ext cx="8519809" cy="4351338"/>
          </a:xfrm>
        </p:spPr>
        <p:txBody>
          <a:bodyPr>
            <a:normAutofit fontScale="62500" lnSpcReduction="20000"/>
          </a:bodyPr>
          <a:lstStyle/>
          <a:p>
            <a:pPr marL="514350" indent="-514350">
              <a:buFont typeface="+mj-lt"/>
              <a:buAutoNum type="arabicParenR"/>
            </a:pPr>
            <a:r>
              <a:rPr lang="en-US" dirty="0"/>
              <a:t>curriculum, including establishing prerequisites and placing courses within disciplines;</a:t>
            </a:r>
          </a:p>
          <a:p>
            <a:pPr marL="514350" indent="-514350">
              <a:buFont typeface="+mj-lt"/>
              <a:buAutoNum type="arabicParenR"/>
            </a:pPr>
            <a:r>
              <a:rPr lang="en-US" dirty="0"/>
              <a:t>degree and certificate requirements;</a:t>
            </a:r>
          </a:p>
          <a:p>
            <a:pPr marL="514350" indent="-514350">
              <a:buFont typeface="+mj-lt"/>
              <a:buAutoNum type="arabicParenR"/>
            </a:pPr>
            <a:r>
              <a:rPr lang="en-US" dirty="0"/>
              <a:t>grading policies;</a:t>
            </a:r>
          </a:p>
          <a:p>
            <a:pPr marL="514350" indent="-514350">
              <a:buFont typeface="+mj-lt"/>
              <a:buAutoNum type="arabicParenR"/>
            </a:pPr>
            <a:r>
              <a:rPr lang="en-US" dirty="0"/>
              <a:t>educational program development;</a:t>
            </a:r>
          </a:p>
          <a:p>
            <a:pPr marL="514350" indent="-514350">
              <a:buFont typeface="+mj-lt"/>
              <a:buAutoNum type="arabicParenR"/>
            </a:pPr>
            <a:r>
              <a:rPr lang="en-US" dirty="0"/>
              <a:t>standards or policies regarding student preparation and success;</a:t>
            </a:r>
          </a:p>
          <a:p>
            <a:pPr marL="514350" indent="-514350">
              <a:buFont typeface="+mj-lt"/>
              <a:buAutoNum type="arabicParenR"/>
            </a:pPr>
            <a:r>
              <a:rPr lang="en-US" dirty="0"/>
              <a:t>district and college governance structures, as related to faculty roles;</a:t>
            </a:r>
          </a:p>
          <a:p>
            <a:pPr marL="514350" indent="-514350">
              <a:buFont typeface="+mj-lt"/>
              <a:buAutoNum type="arabicParenR"/>
            </a:pPr>
            <a:r>
              <a:rPr lang="en-US" dirty="0"/>
              <a:t>faculty roles and involvement in accreditation processes, including self-study and annual reports;</a:t>
            </a:r>
          </a:p>
          <a:p>
            <a:pPr marL="514350" indent="-514350">
              <a:buFont typeface="+mj-lt"/>
              <a:buAutoNum type="arabicParenR"/>
            </a:pPr>
            <a:r>
              <a:rPr lang="en-US" dirty="0"/>
              <a:t>policies for faculty professional development activities;</a:t>
            </a:r>
          </a:p>
          <a:p>
            <a:pPr marL="514350" indent="-514350">
              <a:buFont typeface="+mj-lt"/>
              <a:buAutoNum type="arabicParenR"/>
            </a:pPr>
            <a:r>
              <a:rPr lang="en-US" dirty="0"/>
              <a:t>processes for program review;</a:t>
            </a:r>
          </a:p>
          <a:p>
            <a:pPr marL="514350" indent="-514350">
              <a:buFont typeface="+mj-lt"/>
              <a:buAutoNum type="arabicParenR"/>
            </a:pPr>
            <a:r>
              <a:rPr lang="en-US" dirty="0"/>
              <a:t>processes for institutional planning and budget development; and</a:t>
            </a:r>
          </a:p>
          <a:p>
            <a:pPr marL="514350" indent="-514350">
              <a:buFont typeface="+mj-lt"/>
              <a:buAutoNum type="arabicParenR"/>
            </a:pPr>
            <a:r>
              <a:rPr lang="en-US" dirty="0"/>
              <a:t>other academic and professional matters as are mutually agreed upon between the governing board and the academic senate.</a:t>
            </a:r>
          </a:p>
        </p:txBody>
      </p:sp>
      <p:pic>
        <p:nvPicPr>
          <p:cNvPr id="5" name="Picture 4" descr="A person standing in front of a group of people&#10;&#10;Description automatically generated">
            <a:extLst>
              <a:ext uri="{FF2B5EF4-FFF2-40B4-BE49-F238E27FC236}">
                <a16:creationId xmlns:a16="http://schemas.microsoft.com/office/drawing/2014/main" id="{24DDF795-5F0F-CB23-0DA5-02D775012F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1910" y="2259731"/>
            <a:ext cx="2338537" cy="2338537"/>
          </a:xfrm>
          <a:prstGeom prst="rect">
            <a:avLst/>
          </a:prstGeom>
        </p:spPr>
      </p:pic>
    </p:spTree>
    <p:extLst>
      <p:ext uri="{BB962C8B-B14F-4D97-AF65-F5344CB8AC3E}">
        <p14:creationId xmlns:p14="http://schemas.microsoft.com/office/powerpoint/2010/main" val="35281231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66ABBA">
            <a:alpha val="24000"/>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DB4E9F-281A-1C2B-EA61-5DB059762D7F}"/>
              </a:ext>
            </a:extLst>
          </p:cNvPr>
          <p:cNvSpPr/>
          <p:nvPr/>
        </p:nvSpPr>
        <p:spPr>
          <a:xfrm>
            <a:off x="0" y="6581775"/>
            <a:ext cx="12192000" cy="276225"/>
          </a:xfrm>
          <a:prstGeom prst="rect">
            <a:avLst/>
          </a:prstGeom>
          <a:solidFill>
            <a:srgbClr val="94BD57">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5A913A-8E09-5321-87B4-26C55D15D385}"/>
              </a:ext>
            </a:extLst>
          </p:cNvPr>
          <p:cNvSpPr>
            <a:spLocks noGrp="1"/>
          </p:cNvSpPr>
          <p:nvPr>
            <p:ph type="title"/>
          </p:nvPr>
        </p:nvSpPr>
        <p:spPr>
          <a:xfrm>
            <a:off x="838200" y="365125"/>
            <a:ext cx="10515600" cy="1325563"/>
          </a:xfrm>
        </p:spPr>
        <p:txBody>
          <a:bodyPr>
            <a:normAutofit/>
          </a:bodyPr>
          <a:lstStyle/>
          <a:p>
            <a:r>
              <a:rPr lang="fr-FR" dirty="0"/>
              <a:t>Board </a:t>
            </a:r>
            <a:r>
              <a:rPr lang="fr-FR" dirty="0" err="1"/>
              <a:t>Policies</a:t>
            </a:r>
            <a:r>
              <a:rPr lang="fr-FR" dirty="0"/>
              <a:t> &amp; Administrative </a:t>
            </a:r>
            <a:r>
              <a:rPr lang="fr-FR" dirty="0" err="1"/>
              <a:t>Procedures</a:t>
            </a:r>
            <a:endParaRPr lang="en-US" dirty="0"/>
          </a:p>
        </p:txBody>
      </p:sp>
      <p:sp>
        <p:nvSpPr>
          <p:cNvPr id="3" name="Content Placeholder 2">
            <a:extLst>
              <a:ext uri="{FF2B5EF4-FFF2-40B4-BE49-F238E27FC236}">
                <a16:creationId xmlns:a16="http://schemas.microsoft.com/office/drawing/2014/main" id="{1CCB66D6-A72E-1380-D96F-96819DF47962}"/>
              </a:ext>
            </a:extLst>
          </p:cNvPr>
          <p:cNvSpPr>
            <a:spLocks noGrp="1"/>
          </p:cNvSpPr>
          <p:nvPr>
            <p:ph idx="1"/>
          </p:nvPr>
        </p:nvSpPr>
        <p:spPr>
          <a:xfrm>
            <a:off x="838200" y="1690688"/>
            <a:ext cx="10515600" cy="4486275"/>
          </a:xfrm>
        </p:spPr>
        <p:txBody>
          <a:bodyPr>
            <a:normAutofit fontScale="70000" lnSpcReduction="20000"/>
          </a:bodyPr>
          <a:lstStyle/>
          <a:p>
            <a:r>
              <a:rPr lang="en-US" dirty="0"/>
              <a:t>The Board of Trustees adopt policies which serve as the voice of the Board</a:t>
            </a:r>
          </a:p>
          <a:p>
            <a:pPr lvl="1"/>
            <a:r>
              <a:rPr lang="en-US" dirty="0"/>
              <a:t>The Board delegates authority to the Superintendent/President through policy</a:t>
            </a:r>
          </a:p>
          <a:p>
            <a:r>
              <a:rPr lang="en-US" dirty="0"/>
              <a:t>Board Policies </a:t>
            </a:r>
          </a:p>
          <a:p>
            <a:pPr lvl="1"/>
            <a:r>
              <a:rPr lang="en-US" dirty="0"/>
              <a:t>Implement and interpret federal and state statutes and regulations.</a:t>
            </a:r>
          </a:p>
          <a:p>
            <a:pPr lvl="2"/>
            <a:r>
              <a:rPr lang="en-US" dirty="0"/>
              <a:t>Do not cover all laws and requirements that apply to the District</a:t>
            </a:r>
          </a:p>
          <a:p>
            <a:pPr lvl="1"/>
            <a:r>
              <a:rPr lang="en-US" dirty="0"/>
              <a:t>Not intended to and cannot conflict with or override the law</a:t>
            </a:r>
          </a:p>
          <a:p>
            <a:pPr lvl="1"/>
            <a:r>
              <a:rPr lang="en-US" dirty="0"/>
              <a:t>Approved by Board of Trustees </a:t>
            </a:r>
          </a:p>
          <a:p>
            <a:r>
              <a:rPr lang="en-US" dirty="0"/>
              <a:t>Administrative Procedures</a:t>
            </a:r>
          </a:p>
          <a:p>
            <a:pPr lvl="1"/>
            <a:r>
              <a:rPr lang="en-US" dirty="0"/>
              <a:t>Developed to provide for implementation of the policies adopted by the Board of Trustees</a:t>
            </a:r>
          </a:p>
          <a:p>
            <a:pPr lvl="1"/>
            <a:r>
              <a:rPr lang="en-US" dirty="0"/>
              <a:t>Specific and include details of policy implementation, responsibility, accountability and standards of practice</a:t>
            </a:r>
          </a:p>
          <a:p>
            <a:pPr lvl="1"/>
            <a:r>
              <a:rPr lang="en-US" dirty="0"/>
              <a:t>Reviewed by Board of Trustees</a:t>
            </a:r>
          </a:p>
          <a:p>
            <a:r>
              <a:rPr lang="en-US" b="1" dirty="0"/>
              <a:t>Not all Board Policies have a corresponding Administrative Procedure, and not all Administrative Procedures have an associated Board Policy</a:t>
            </a:r>
          </a:p>
          <a:p>
            <a:r>
              <a:rPr lang="en-US" dirty="0"/>
              <a:t>Example:</a:t>
            </a:r>
          </a:p>
          <a:p>
            <a:pPr lvl="1"/>
            <a:r>
              <a:rPr lang="en-US" dirty="0"/>
              <a:t>Kern CCD Board Policies &amp; Procedures: </a:t>
            </a:r>
            <a:r>
              <a:rPr lang="en-US" dirty="0">
                <a:hlinkClick r:id="rId2"/>
              </a:rPr>
              <a:t>https://www.kccd.edu/board-trustees/board-policy.html</a:t>
            </a:r>
            <a:r>
              <a:rPr lang="en-US" dirty="0"/>
              <a:t> </a:t>
            </a:r>
          </a:p>
          <a:p>
            <a:endParaRPr lang="en-US" dirty="0"/>
          </a:p>
          <a:p>
            <a:pPr lvl="1"/>
            <a:endParaRPr lang="en-US" dirty="0"/>
          </a:p>
          <a:p>
            <a:endParaRPr lang="en-US" dirty="0"/>
          </a:p>
        </p:txBody>
      </p:sp>
    </p:spTree>
    <p:extLst>
      <p:ext uri="{BB962C8B-B14F-4D97-AF65-F5344CB8AC3E}">
        <p14:creationId xmlns:p14="http://schemas.microsoft.com/office/powerpoint/2010/main" val="3849270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66ABBA">
            <a:alpha val="24000"/>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DB4E9F-281A-1C2B-EA61-5DB059762D7F}"/>
              </a:ext>
            </a:extLst>
          </p:cNvPr>
          <p:cNvSpPr/>
          <p:nvPr/>
        </p:nvSpPr>
        <p:spPr>
          <a:xfrm>
            <a:off x="0" y="6581775"/>
            <a:ext cx="12192000" cy="276225"/>
          </a:xfrm>
          <a:prstGeom prst="rect">
            <a:avLst/>
          </a:prstGeom>
          <a:solidFill>
            <a:srgbClr val="94BD57">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5A913A-8E09-5321-87B4-26C55D15D385}"/>
              </a:ext>
            </a:extLst>
          </p:cNvPr>
          <p:cNvSpPr>
            <a:spLocks noGrp="1"/>
          </p:cNvSpPr>
          <p:nvPr>
            <p:ph type="title"/>
          </p:nvPr>
        </p:nvSpPr>
        <p:spPr>
          <a:xfrm>
            <a:off x="838200" y="365125"/>
            <a:ext cx="10515600" cy="1325563"/>
          </a:xfrm>
        </p:spPr>
        <p:txBody>
          <a:bodyPr>
            <a:normAutofit/>
          </a:bodyPr>
          <a:lstStyle/>
          <a:p>
            <a:r>
              <a:rPr lang="en-US" dirty="0"/>
              <a:t>Family Educational Rights and Privacy Act (FERPA)</a:t>
            </a:r>
          </a:p>
        </p:txBody>
      </p:sp>
      <p:sp>
        <p:nvSpPr>
          <p:cNvPr id="3" name="Content Placeholder 2">
            <a:extLst>
              <a:ext uri="{FF2B5EF4-FFF2-40B4-BE49-F238E27FC236}">
                <a16:creationId xmlns:a16="http://schemas.microsoft.com/office/drawing/2014/main" id="{1CCB66D6-A72E-1380-D96F-96819DF47962}"/>
              </a:ext>
            </a:extLst>
          </p:cNvPr>
          <p:cNvSpPr>
            <a:spLocks noGrp="1"/>
          </p:cNvSpPr>
          <p:nvPr>
            <p:ph idx="1"/>
          </p:nvPr>
        </p:nvSpPr>
        <p:spPr>
          <a:xfrm>
            <a:off x="838200" y="1825625"/>
            <a:ext cx="10515600" cy="4351338"/>
          </a:xfrm>
        </p:spPr>
        <p:txBody>
          <a:bodyPr>
            <a:normAutofit/>
          </a:bodyPr>
          <a:lstStyle/>
          <a:p>
            <a:pPr lvl="1"/>
            <a:r>
              <a:rPr lang="en-US" dirty="0"/>
              <a:t>FERPA statute is found at 20 U.S.C. § 1232g and the FERPA regulations are found at 34 CFR Part 99 </a:t>
            </a:r>
          </a:p>
          <a:p>
            <a:pPr lvl="1"/>
            <a:r>
              <a:rPr lang="en-US" dirty="0"/>
              <a:t>Federal law that affords parents the right to have access to their children's education records, the right to seek to have the records amended, and the right to have some control over the disclosure of personally identifiable information from the education records</a:t>
            </a:r>
          </a:p>
          <a:p>
            <a:pPr lvl="1"/>
            <a:r>
              <a:rPr lang="en-US" dirty="0"/>
              <a:t>When a student turns 18 years old, or enters a postsecondary institution at any age, the rights under FERPA transfer from the parents to the student ("eligible student")</a:t>
            </a:r>
          </a:p>
        </p:txBody>
      </p:sp>
      <p:pic>
        <p:nvPicPr>
          <p:cNvPr id="1026" name="Picture 2" descr="Harrison Central High - Family Educational Rights and Privacy Act (FERPA)">
            <a:extLst>
              <a:ext uri="{FF2B5EF4-FFF2-40B4-BE49-F238E27FC236}">
                <a16:creationId xmlns:a16="http://schemas.microsoft.com/office/drawing/2014/main" id="{115A6A00-3CEA-5D36-A74D-2375B91DA1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4046" y="5202453"/>
            <a:ext cx="4503907" cy="1379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9673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66ABBA">
            <a:alpha val="24000"/>
          </a:srgb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59796" y="1122363"/>
            <a:ext cx="4477966" cy="2387600"/>
          </a:xfrm>
        </p:spPr>
        <p:txBody>
          <a:bodyPr>
            <a:normAutofit/>
          </a:bodyPr>
          <a:lstStyle/>
          <a:p>
            <a:r>
              <a:rPr lang="en-US"/>
              <a:t>The Dean</a:t>
            </a:r>
            <a:endParaRPr lang="en-US" dirty="0"/>
          </a:p>
        </p:txBody>
      </p:sp>
      <p:sp>
        <p:nvSpPr>
          <p:cNvPr id="7" name="Rectangle 6">
            <a:extLst>
              <a:ext uri="{FF2B5EF4-FFF2-40B4-BE49-F238E27FC236}">
                <a16:creationId xmlns:a16="http://schemas.microsoft.com/office/drawing/2014/main" id="{73DB4E9F-281A-1C2B-EA61-5DB059762D7F}"/>
              </a:ext>
            </a:extLst>
          </p:cNvPr>
          <p:cNvSpPr/>
          <p:nvPr/>
        </p:nvSpPr>
        <p:spPr>
          <a:xfrm>
            <a:off x="0" y="6581775"/>
            <a:ext cx="12192000" cy="276225"/>
          </a:xfrm>
          <a:prstGeom prst="rect">
            <a:avLst/>
          </a:prstGeom>
          <a:solidFill>
            <a:srgbClr val="94BD57">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7EB59C4D-54F5-28BF-7437-DE36FFA63BEF}"/>
              </a:ext>
            </a:extLst>
          </p:cNvPr>
          <p:cNvSpPr txBox="1"/>
          <p:nvPr/>
        </p:nvSpPr>
        <p:spPr>
          <a:xfrm>
            <a:off x="5916848" y="2423158"/>
            <a:ext cx="6094378" cy="1219886"/>
          </a:xfrm>
          <a:prstGeom prst="rect">
            <a:avLst/>
          </a:prstGeom>
          <a:noFill/>
        </p:spPr>
        <p:txBody>
          <a:bodyPr wrap="square">
            <a:spAutoFit/>
          </a:bodyPr>
          <a:lstStyle/>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2400" dirty="0">
                <a:solidFill>
                  <a:srgbClr val="1E284B"/>
                </a:solidFill>
              </a:rPr>
              <a:t>Roles and Responsibilities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2400" dirty="0">
                <a:solidFill>
                  <a:srgbClr val="1E284B"/>
                </a:solidFill>
              </a:rPr>
              <a:t>Management Rights and Duties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2400" dirty="0">
                <a:solidFill>
                  <a:srgbClr val="1E284B"/>
                </a:solidFill>
              </a:rPr>
              <a:t>Curriculum &amp; Program Reviews</a:t>
            </a:r>
            <a:endParaRPr lang="en-US" sz="2400" dirty="0"/>
          </a:p>
        </p:txBody>
      </p:sp>
    </p:spTree>
    <p:extLst>
      <p:ext uri="{BB962C8B-B14F-4D97-AF65-F5344CB8AC3E}">
        <p14:creationId xmlns:p14="http://schemas.microsoft.com/office/powerpoint/2010/main" val="2928674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66ABBA">
            <a:alpha val="24000"/>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DB4E9F-281A-1C2B-EA61-5DB059762D7F}"/>
              </a:ext>
            </a:extLst>
          </p:cNvPr>
          <p:cNvSpPr/>
          <p:nvPr/>
        </p:nvSpPr>
        <p:spPr>
          <a:xfrm>
            <a:off x="0" y="6581775"/>
            <a:ext cx="12192000" cy="276225"/>
          </a:xfrm>
          <a:prstGeom prst="rect">
            <a:avLst/>
          </a:prstGeom>
          <a:solidFill>
            <a:srgbClr val="94BD57">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5A913A-8E09-5321-87B4-26C55D15D385}"/>
              </a:ext>
            </a:extLst>
          </p:cNvPr>
          <p:cNvSpPr>
            <a:spLocks noGrp="1"/>
          </p:cNvSpPr>
          <p:nvPr>
            <p:ph type="title"/>
          </p:nvPr>
        </p:nvSpPr>
        <p:spPr>
          <a:xfrm>
            <a:off x="838200" y="365125"/>
            <a:ext cx="10515600" cy="1325563"/>
          </a:xfrm>
        </p:spPr>
        <p:txBody>
          <a:bodyPr>
            <a:normAutofit/>
          </a:bodyPr>
          <a:lstStyle/>
          <a:p>
            <a:r>
              <a:rPr lang="en-US" dirty="0"/>
              <a:t>Dean…..the Manager, the Myth, the Legend…..</a:t>
            </a:r>
          </a:p>
        </p:txBody>
      </p:sp>
      <p:sp>
        <p:nvSpPr>
          <p:cNvPr id="9" name="Content Placeholder 8">
            <a:extLst>
              <a:ext uri="{FF2B5EF4-FFF2-40B4-BE49-F238E27FC236}">
                <a16:creationId xmlns:a16="http://schemas.microsoft.com/office/drawing/2014/main" id="{E08C71EA-BBD7-00C8-EC7A-7EFFE14BECD5}"/>
              </a:ext>
            </a:extLst>
          </p:cNvPr>
          <p:cNvSpPr>
            <a:spLocks noGrp="1"/>
          </p:cNvSpPr>
          <p:nvPr>
            <p:ph idx="1"/>
          </p:nvPr>
        </p:nvSpPr>
        <p:spPr>
          <a:xfrm>
            <a:off x="838200" y="1825625"/>
            <a:ext cx="7303851" cy="4351338"/>
          </a:xfrm>
        </p:spPr>
        <p:txBody>
          <a:bodyPr/>
          <a:lstStyle/>
          <a:p>
            <a:r>
              <a:rPr lang="en-US" dirty="0"/>
              <a:t>The Joy of Middle Management</a:t>
            </a:r>
          </a:p>
          <a:p>
            <a:endParaRPr lang="en-US" dirty="0"/>
          </a:p>
          <a:p>
            <a:endParaRPr lang="en-US" dirty="0"/>
          </a:p>
          <a:p>
            <a:endParaRPr lang="en-US" dirty="0"/>
          </a:p>
          <a:p>
            <a:endParaRPr lang="en-US" dirty="0"/>
          </a:p>
          <a:p>
            <a:r>
              <a:rPr lang="en-US" dirty="0"/>
              <a:t>You are NOT alone….</a:t>
            </a:r>
          </a:p>
          <a:p>
            <a:pPr marL="0" indent="0">
              <a:buNone/>
            </a:pPr>
            <a:r>
              <a:rPr lang="en-US" sz="2400" dirty="0"/>
              <a:t>	Remember it is a Marathon not a Sprint</a:t>
            </a:r>
          </a:p>
          <a:p>
            <a:endParaRPr lang="en-US" dirty="0"/>
          </a:p>
          <a:p>
            <a:endParaRPr lang="en-US" dirty="0"/>
          </a:p>
        </p:txBody>
      </p:sp>
      <p:pic>
        <p:nvPicPr>
          <p:cNvPr id="5" name="Picture 4" descr="A person standing in front of two megaphones&#10;&#10;Description automatically generated">
            <a:extLst>
              <a:ext uri="{FF2B5EF4-FFF2-40B4-BE49-F238E27FC236}">
                <a16:creationId xmlns:a16="http://schemas.microsoft.com/office/drawing/2014/main" id="{E02DEA05-6CF6-73FB-7DEE-A84533C15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8511" y="1492317"/>
            <a:ext cx="3441069" cy="1936683"/>
          </a:xfrm>
          <a:prstGeom prst="rect">
            <a:avLst/>
          </a:prstGeom>
        </p:spPr>
      </p:pic>
      <p:pic>
        <p:nvPicPr>
          <p:cNvPr id="8" name="Picture 7" descr="A group of people running&#10;&#10;Description automatically generated">
            <a:extLst>
              <a:ext uri="{FF2B5EF4-FFF2-40B4-BE49-F238E27FC236}">
                <a16:creationId xmlns:a16="http://schemas.microsoft.com/office/drawing/2014/main" id="{EA78AA54-F9A3-AB7C-6B68-20C122BFF1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0575" y="3682706"/>
            <a:ext cx="3439005" cy="2295845"/>
          </a:xfrm>
          <a:prstGeom prst="rect">
            <a:avLst/>
          </a:prstGeom>
        </p:spPr>
      </p:pic>
    </p:spTree>
    <p:extLst>
      <p:ext uri="{BB962C8B-B14F-4D97-AF65-F5344CB8AC3E}">
        <p14:creationId xmlns:p14="http://schemas.microsoft.com/office/powerpoint/2010/main" val="34689351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6ABBA">
            <a:alpha val="24000"/>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DB4E9F-281A-1C2B-EA61-5DB059762D7F}"/>
              </a:ext>
            </a:extLst>
          </p:cNvPr>
          <p:cNvSpPr/>
          <p:nvPr/>
        </p:nvSpPr>
        <p:spPr>
          <a:xfrm>
            <a:off x="0" y="6581775"/>
            <a:ext cx="12192000" cy="276225"/>
          </a:xfrm>
          <a:prstGeom prst="rect">
            <a:avLst/>
          </a:prstGeom>
          <a:solidFill>
            <a:srgbClr val="94BD57">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5A913A-8E09-5321-87B4-26C55D15D385}"/>
              </a:ext>
            </a:extLst>
          </p:cNvPr>
          <p:cNvSpPr>
            <a:spLocks noGrp="1"/>
          </p:cNvSpPr>
          <p:nvPr>
            <p:ph type="title"/>
          </p:nvPr>
        </p:nvSpPr>
        <p:spPr>
          <a:xfrm>
            <a:off x="838200" y="365125"/>
            <a:ext cx="10515600" cy="1325563"/>
          </a:xfrm>
        </p:spPr>
        <p:txBody>
          <a:bodyPr>
            <a:normAutofit/>
          </a:bodyPr>
          <a:lstStyle/>
          <a:p>
            <a:r>
              <a:rPr lang="fr-FR" dirty="0" err="1"/>
              <a:t>Roles</a:t>
            </a:r>
            <a:r>
              <a:rPr lang="fr-FR" dirty="0"/>
              <a:t> and </a:t>
            </a:r>
            <a:r>
              <a:rPr lang="fr-FR" dirty="0" err="1"/>
              <a:t>Responsibilities</a:t>
            </a:r>
            <a:endParaRPr lang="en-US" dirty="0"/>
          </a:p>
        </p:txBody>
      </p:sp>
      <p:sp>
        <p:nvSpPr>
          <p:cNvPr id="3" name="Content Placeholder 2">
            <a:extLst>
              <a:ext uri="{FF2B5EF4-FFF2-40B4-BE49-F238E27FC236}">
                <a16:creationId xmlns:a16="http://schemas.microsoft.com/office/drawing/2014/main" id="{C81E9BDA-E8F5-5905-D9B7-69CA58A16817}"/>
              </a:ext>
            </a:extLst>
          </p:cNvPr>
          <p:cNvSpPr>
            <a:spLocks noGrp="1"/>
          </p:cNvSpPr>
          <p:nvPr>
            <p:ph idx="1"/>
          </p:nvPr>
        </p:nvSpPr>
        <p:spPr>
          <a:xfrm>
            <a:off x="838200" y="1556426"/>
            <a:ext cx="10017868" cy="4620537"/>
          </a:xfrm>
        </p:spPr>
        <p:txBody>
          <a:bodyPr>
            <a:normAutofit fontScale="77500" lnSpcReduction="20000"/>
          </a:bodyPr>
          <a:lstStyle/>
          <a:p>
            <a:endParaRPr lang="en-US" dirty="0"/>
          </a:p>
          <a:p>
            <a:r>
              <a:rPr lang="en-US" dirty="0"/>
              <a:t>Primary Duties: </a:t>
            </a:r>
          </a:p>
          <a:p>
            <a:pPr lvl="1"/>
            <a:r>
              <a:rPr lang="en-US" dirty="0"/>
              <a:t>Leads and directs the operations of the College</a:t>
            </a:r>
          </a:p>
          <a:p>
            <a:pPr lvl="2"/>
            <a:r>
              <a:rPr lang="en-US" dirty="0"/>
              <a:t>Hiring/Staffing/Scheduling</a:t>
            </a:r>
          </a:p>
          <a:p>
            <a:pPr lvl="2"/>
            <a:r>
              <a:rPr lang="en-US" dirty="0"/>
              <a:t>Evaluations</a:t>
            </a:r>
          </a:p>
          <a:p>
            <a:pPr lvl="2"/>
            <a:r>
              <a:rPr lang="en-US" dirty="0"/>
              <a:t>Budget</a:t>
            </a:r>
          </a:p>
          <a:p>
            <a:endParaRPr lang="en-US" dirty="0"/>
          </a:p>
          <a:p>
            <a:r>
              <a:rPr lang="en-US" dirty="0"/>
              <a:t>Additional Duties: </a:t>
            </a:r>
          </a:p>
          <a:p>
            <a:pPr lvl="1"/>
            <a:r>
              <a:rPr lang="en-US" dirty="0"/>
              <a:t>Leads the development of new programs and curriculum in response to evolving industry needs</a:t>
            </a:r>
          </a:p>
          <a:p>
            <a:pPr lvl="2"/>
            <a:r>
              <a:rPr lang="en-US" dirty="0"/>
              <a:t>Engages faculty in formulating best pedagogical practices that promote the principles of DEIA in support of student learning</a:t>
            </a:r>
          </a:p>
          <a:p>
            <a:pPr lvl="2"/>
            <a:r>
              <a:rPr lang="en-US" dirty="0"/>
              <a:t>Emphasizes student success and facilitates continuous improvement of programs</a:t>
            </a:r>
          </a:p>
          <a:p>
            <a:pPr lvl="1"/>
            <a:r>
              <a:rPr lang="en-US" dirty="0"/>
              <a:t>Ensures compliance with local, state, and federal laws and regulations </a:t>
            </a:r>
          </a:p>
          <a:p>
            <a:pPr lvl="1"/>
            <a:r>
              <a:rPr lang="en-US" dirty="0"/>
              <a:t>Participatory Governance</a:t>
            </a:r>
          </a:p>
          <a:p>
            <a:pPr lvl="2"/>
            <a:r>
              <a:rPr lang="en-US" dirty="0"/>
              <a:t>Participates on a variety of campus-wide projects and committees </a:t>
            </a:r>
          </a:p>
          <a:p>
            <a:pPr lvl="2"/>
            <a:r>
              <a:rPr lang="en-US" dirty="0"/>
              <a:t>Conducts regular meetings with faculty </a:t>
            </a:r>
          </a:p>
          <a:p>
            <a:endParaRPr lang="en-US" dirty="0"/>
          </a:p>
          <a:p>
            <a:endParaRPr lang="en-US" dirty="0"/>
          </a:p>
        </p:txBody>
      </p:sp>
      <p:pic>
        <p:nvPicPr>
          <p:cNvPr id="5" name="Picture 4" descr="A pair of glasses on top of a book&#10;&#10;Description automatically generated">
            <a:extLst>
              <a:ext uri="{FF2B5EF4-FFF2-40B4-BE49-F238E27FC236}">
                <a16:creationId xmlns:a16="http://schemas.microsoft.com/office/drawing/2014/main" id="{B0D3BC0E-6387-174D-EF5D-F03C91A513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0710" y="1104389"/>
            <a:ext cx="3762900" cy="2514951"/>
          </a:xfrm>
          <a:prstGeom prst="rect">
            <a:avLst/>
          </a:prstGeom>
        </p:spPr>
      </p:pic>
    </p:spTree>
    <p:extLst>
      <p:ext uri="{BB962C8B-B14F-4D97-AF65-F5344CB8AC3E}">
        <p14:creationId xmlns:p14="http://schemas.microsoft.com/office/powerpoint/2010/main" val="108705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49BB15-0C22-64AB-8C3A-05F617A26182}"/>
              </a:ext>
            </a:extLst>
          </p:cNvPr>
          <p:cNvSpPr>
            <a:spLocks noGrp="1"/>
          </p:cNvSpPr>
          <p:nvPr>
            <p:ph type="title"/>
          </p:nvPr>
        </p:nvSpPr>
        <p:spPr/>
        <p:txBody>
          <a:bodyPr/>
          <a:lstStyle/>
          <a:p>
            <a:r>
              <a:rPr lang="en-US" dirty="0"/>
              <a:t>Agenda</a:t>
            </a:r>
          </a:p>
        </p:txBody>
      </p:sp>
      <p:sp>
        <p:nvSpPr>
          <p:cNvPr id="5" name="Content Placeholder 4">
            <a:extLst>
              <a:ext uri="{FF2B5EF4-FFF2-40B4-BE49-F238E27FC236}">
                <a16:creationId xmlns:a16="http://schemas.microsoft.com/office/drawing/2014/main" id="{1AAE56DB-B67E-CA28-907F-A3C4F1B4B588}"/>
              </a:ext>
            </a:extLst>
          </p:cNvPr>
          <p:cNvSpPr>
            <a:spLocks noGrp="1"/>
          </p:cNvSpPr>
          <p:nvPr>
            <p:ph idx="1"/>
          </p:nvPr>
        </p:nvSpPr>
        <p:spPr>
          <a:xfrm>
            <a:off x="838200" y="1690688"/>
            <a:ext cx="10515600" cy="4486275"/>
          </a:xfrm>
        </p:spPr>
        <p:txBody>
          <a:bodyPr>
            <a:normAutofit lnSpcReduction="10000"/>
          </a:bodyPr>
          <a:lstStyle/>
          <a:p>
            <a:pPr marL="0" indent="0">
              <a:buNone/>
            </a:pPr>
            <a:r>
              <a:rPr lang="en-US" dirty="0"/>
              <a:t>Part 1 – Congratulations, you are a Dean!</a:t>
            </a:r>
          </a:p>
          <a:p>
            <a:pPr lvl="1"/>
            <a:r>
              <a:rPr lang="en-US" dirty="0"/>
              <a:t>The System</a:t>
            </a:r>
          </a:p>
          <a:p>
            <a:pPr lvl="1"/>
            <a:r>
              <a:rPr lang="en-US" dirty="0"/>
              <a:t>The Rules</a:t>
            </a:r>
          </a:p>
          <a:p>
            <a:pPr lvl="1"/>
            <a:r>
              <a:rPr lang="en-US" dirty="0"/>
              <a:t>The Dean</a:t>
            </a:r>
          </a:p>
          <a:p>
            <a:pPr lvl="1"/>
            <a:r>
              <a:rPr lang="en-US" dirty="0"/>
              <a:t>The Work</a:t>
            </a:r>
          </a:p>
          <a:p>
            <a:pPr marL="457200" lvl="1" indent="0">
              <a:buNone/>
            </a:pPr>
            <a:endParaRPr lang="en-US" dirty="0"/>
          </a:p>
          <a:p>
            <a:pPr marL="0" indent="0">
              <a:buNone/>
            </a:pPr>
            <a:r>
              <a:rPr lang="en-US" dirty="0"/>
              <a:t>Part 2 – Oh wait, you’re a CTE Dean…</a:t>
            </a:r>
          </a:p>
          <a:p>
            <a:pPr lvl="1"/>
            <a:r>
              <a:rPr lang="en-US" dirty="0"/>
              <a:t> What is CTE?</a:t>
            </a:r>
          </a:p>
          <a:p>
            <a:pPr lvl="1"/>
            <a:r>
              <a:rPr lang="en-US" dirty="0"/>
              <a:t>CTE Programs and Funding Sources</a:t>
            </a:r>
          </a:p>
          <a:p>
            <a:r>
              <a:rPr lang="en-US" dirty="0"/>
              <a:t>Part 3- Budgeting</a:t>
            </a:r>
          </a:p>
          <a:p>
            <a:r>
              <a:rPr lang="en-US" dirty="0"/>
              <a:t>Part 4 - NOVA</a:t>
            </a:r>
          </a:p>
          <a:p>
            <a:pPr lvl="1"/>
            <a:endParaRPr lang="en-US" dirty="0"/>
          </a:p>
        </p:txBody>
      </p:sp>
    </p:spTree>
    <p:extLst>
      <p:ext uri="{BB962C8B-B14F-4D97-AF65-F5344CB8AC3E}">
        <p14:creationId xmlns:p14="http://schemas.microsoft.com/office/powerpoint/2010/main" val="2234531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66ABBA">
            <a:alpha val="24000"/>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DB4E9F-281A-1C2B-EA61-5DB059762D7F}"/>
              </a:ext>
            </a:extLst>
          </p:cNvPr>
          <p:cNvSpPr/>
          <p:nvPr/>
        </p:nvSpPr>
        <p:spPr>
          <a:xfrm>
            <a:off x="0" y="6581775"/>
            <a:ext cx="12192000" cy="276225"/>
          </a:xfrm>
          <a:prstGeom prst="rect">
            <a:avLst/>
          </a:prstGeom>
          <a:solidFill>
            <a:srgbClr val="94BD57">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5A913A-8E09-5321-87B4-26C55D15D385}"/>
              </a:ext>
            </a:extLst>
          </p:cNvPr>
          <p:cNvSpPr>
            <a:spLocks noGrp="1"/>
          </p:cNvSpPr>
          <p:nvPr>
            <p:ph type="title"/>
          </p:nvPr>
        </p:nvSpPr>
        <p:spPr>
          <a:xfrm>
            <a:off x="838200" y="365125"/>
            <a:ext cx="10515600" cy="1325563"/>
          </a:xfrm>
        </p:spPr>
        <p:txBody>
          <a:bodyPr>
            <a:normAutofit/>
          </a:bodyPr>
          <a:lstStyle/>
          <a:p>
            <a:r>
              <a:rPr lang="fr-FR" dirty="0"/>
              <a:t>Management </a:t>
            </a:r>
            <a:r>
              <a:rPr lang="fr-FR" dirty="0" err="1"/>
              <a:t>Rights</a:t>
            </a:r>
            <a:r>
              <a:rPr lang="fr-FR" dirty="0"/>
              <a:t> and </a:t>
            </a:r>
            <a:r>
              <a:rPr lang="fr-FR" dirty="0" err="1"/>
              <a:t>Duties</a:t>
            </a:r>
            <a:endParaRPr lang="en-US" dirty="0"/>
          </a:p>
        </p:txBody>
      </p:sp>
      <p:sp>
        <p:nvSpPr>
          <p:cNvPr id="3" name="Content Placeholder 2">
            <a:extLst>
              <a:ext uri="{FF2B5EF4-FFF2-40B4-BE49-F238E27FC236}">
                <a16:creationId xmlns:a16="http://schemas.microsoft.com/office/drawing/2014/main" id="{9658F9A6-587C-3848-C395-A8D72E35945A}"/>
              </a:ext>
            </a:extLst>
          </p:cNvPr>
          <p:cNvSpPr>
            <a:spLocks noGrp="1"/>
          </p:cNvSpPr>
          <p:nvPr>
            <p:ph idx="1"/>
          </p:nvPr>
        </p:nvSpPr>
        <p:spPr>
          <a:xfrm>
            <a:off x="743777" y="1624520"/>
            <a:ext cx="10610023" cy="4571899"/>
          </a:xfrm>
        </p:spPr>
        <p:txBody>
          <a:bodyPr>
            <a:normAutofit fontScale="55000" lnSpcReduction="20000"/>
          </a:bodyPr>
          <a:lstStyle/>
          <a:p>
            <a:r>
              <a:rPr lang="en-US" dirty="0"/>
              <a:t>Know your Collective Bargaining Agreement (CBA)</a:t>
            </a:r>
          </a:p>
          <a:p>
            <a:pPr lvl="1"/>
            <a:r>
              <a:rPr lang="en-US" dirty="0"/>
              <a:t>Ensure implementation and protection of management rights </a:t>
            </a:r>
          </a:p>
          <a:p>
            <a:pPr lvl="2"/>
            <a:r>
              <a:rPr lang="en-US" dirty="0"/>
              <a:t>Failure to exercise the rights of management may establish a past practice </a:t>
            </a:r>
          </a:p>
          <a:p>
            <a:r>
              <a:rPr lang="en-US" dirty="0"/>
              <a:t>Areas not subject to negotiation</a:t>
            </a:r>
          </a:p>
          <a:p>
            <a:pPr lvl="1"/>
            <a:r>
              <a:rPr lang="en-US" dirty="0"/>
              <a:t>Set standards and level of service </a:t>
            </a:r>
          </a:p>
          <a:p>
            <a:pPr lvl="1"/>
            <a:r>
              <a:rPr lang="en-US" dirty="0"/>
              <a:t>Determine means and methods of operations </a:t>
            </a:r>
          </a:p>
          <a:p>
            <a:pPr lvl="1"/>
            <a:r>
              <a:rPr lang="en-US" dirty="0"/>
              <a:t>Hire, promote, transfer, and assign employees </a:t>
            </a:r>
          </a:p>
          <a:p>
            <a:pPr lvl="1"/>
            <a:r>
              <a:rPr lang="en-US" dirty="0"/>
              <a:t>Direct and manage the work of employees </a:t>
            </a:r>
          </a:p>
          <a:p>
            <a:pPr lvl="1"/>
            <a:r>
              <a:rPr lang="en-US" dirty="0"/>
              <a:t>Evaluate performance of employees </a:t>
            </a:r>
          </a:p>
          <a:p>
            <a:pPr lvl="1"/>
            <a:r>
              <a:rPr lang="en-US" dirty="0"/>
              <a:t>Determine hours of operations </a:t>
            </a:r>
          </a:p>
          <a:p>
            <a:pPr lvl="1"/>
            <a:r>
              <a:rPr lang="en-US" dirty="0"/>
              <a:t>Establish standards of productivity (BUT negotiate the effects of the decision) </a:t>
            </a:r>
          </a:p>
          <a:p>
            <a:r>
              <a:rPr lang="en-US" dirty="0"/>
              <a:t>Grievances</a:t>
            </a:r>
          </a:p>
          <a:p>
            <a:pPr lvl="1"/>
            <a:r>
              <a:rPr lang="en-US" dirty="0"/>
              <a:t>Definition of a grievance: violation of a clause of the CBA. (If the subject is not covered in the CBA, it is not </a:t>
            </a:r>
            <a:r>
              <a:rPr lang="en-US" dirty="0" err="1"/>
              <a:t>grievable</a:t>
            </a:r>
            <a:r>
              <a:rPr lang="en-US" dirty="0"/>
              <a:t> by the union)</a:t>
            </a:r>
          </a:p>
          <a:p>
            <a:pPr lvl="1"/>
            <a:r>
              <a:rPr lang="en-US" dirty="0"/>
              <a:t>Pay special attention to timelines for response/resolution – BP/AP</a:t>
            </a:r>
          </a:p>
          <a:p>
            <a:pPr lvl="1"/>
            <a:r>
              <a:rPr lang="en-US" dirty="0"/>
              <a:t>Practical advice: </a:t>
            </a:r>
          </a:p>
          <a:p>
            <a:pPr lvl="2"/>
            <a:r>
              <a:rPr lang="en-US" dirty="0"/>
              <a:t>Prepare for the meeting </a:t>
            </a:r>
          </a:p>
          <a:p>
            <a:pPr lvl="2"/>
            <a:r>
              <a:rPr lang="en-US" dirty="0"/>
              <a:t>Listen carefully at the meeting </a:t>
            </a:r>
          </a:p>
          <a:p>
            <a:pPr lvl="2"/>
            <a:r>
              <a:rPr lang="en-US" dirty="0"/>
              <a:t>Get the facts/investigate </a:t>
            </a:r>
          </a:p>
          <a:p>
            <a:pPr lvl="2"/>
            <a:r>
              <a:rPr lang="en-US" dirty="0"/>
              <a:t>Issue a written response after the meeting </a:t>
            </a:r>
          </a:p>
          <a:p>
            <a:pPr lvl="2"/>
            <a:r>
              <a:rPr lang="en-US" dirty="0"/>
              <a:t>Follow up </a:t>
            </a:r>
          </a:p>
          <a:p>
            <a:pPr lvl="2"/>
            <a:r>
              <a:rPr lang="en-US" dirty="0"/>
              <a:t>DO NOT SETTLE A GRIEVANCE WITHOUT FIRST NOTIFYING HR. </a:t>
            </a:r>
          </a:p>
          <a:p>
            <a:endParaRPr lang="en-US" dirty="0"/>
          </a:p>
          <a:p>
            <a:endParaRPr lang="en-US" dirty="0"/>
          </a:p>
        </p:txBody>
      </p:sp>
      <p:pic>
        <p:nvPicPr>
          <p:cNvPr id="9" name="Picture 8" descr="A group of people putting their hands together&#10;&#10;Description automatically generated">
            <a:extLst>
              <a:ext uri="{FF2B5EF4-FFF2-40B4-BE49-F238E27FC236}">
                <a16:creationId xmlns:a16="http://schemas.microsoft.com/office/drawing/2014/main" id="{2A10DCF3-44DE-5667-0DB4-4A5093DD85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3634" y="1420813"/>
            <a:ext cx="3774589" cy="2506327"/>
          </a:xfrm>
          <a:prstGeom prst="rect">
            <a:avLst/>
          </a:prstGeom>
        </p:spPr>
      </p:pic>
    </p:spTree>
    <p:extLst>
      <p:ext uri="{BB962C8B-B14F-4D97-AF65-F5344CB8AC3E}">
        <p14:creationId xmlns:p14="http://schemas.microsoft.com/office/powerpoint/2010/main" val="3092029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66ABBA">
            <a:alpha val="24000"/>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DB4E9F-281A-1C2B-EA61-5DB059762D7F}"/>
              </a:ext>
            </a:extLst>
          </p:cNvPr>
          <p:cNvSpPr/>
          <p:nvPr/>
        </p:nvSpPr>
        <p:spPr>
          <a:xfrm>
            <a:off x="0" y="6581775"/>
            <a:ext cx="12192000" cy="276225"/>
          </a:xfrm>
          <a:prstGeom prst="rect">
            <a:avLst/>
          </a:prstGeom>
          <a:solidFill>
            <a:srgbClr val="94BD57">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5A913A-8E09-5321-87B4-26C55D15D385}"/>
              </a:ext>
            </a:extLst>
          </p:cNvPr>
          <p:cNvSpPr>
            <a:spLocks noGrp="1"/>
          </p:cNvSpPr>
          <p:nvPr>
            <p:ph type="title"/>
          </p:nvPr>
        </p:nvSpPr>
        <p:spPr>
          <a:xfrm>
            <a:off x="838200" y="365125"/>
            <a:ext cx="10515600" cy="1325563"/>
          </a:xfrm>
        </p:spPr>
        <p:txBody>
          <a:bodyPr>
            <a:normAutofit/>
          </a:bodyPr>
          <a:lstStyle/>
          <a:p>
            <a:r>
              <a:rPr lang="en-US" dirty="0"/>
              <a:t>Curriculum &amp; Program Reviews</a:t>
            </a:r>
          </a:p>
        </p:txBody>
      </p:sp>
      <p:sp>
        <p:nvSpPr>
          <p:cNvPr id="8" name="Content Placeholder 7">
            <a:extLst>
              <a:ext uri="{FF2B5EF4-FFF2-40B4-BE49-F238E27FC236}">
                <a16:creationId xmlns:a16="http://schemas.microsoft.com/office/drawing/2014/main" id="{905EBA36-8D5F-5108-BE46-148D294968B7}"/>
              </a:ext>
            </a:extLst>
          </p:cNvPr>
          <p:cNvSpPr>
            <a:spLocks noGrp="1"/>
          </p:cNvSpPr>
          <p:nvPr>
            <p:ph idx="1"/>
          </p:nvPr>
        </p:nvSpPr>
        <p:spPr>
          <a:xfrm>
            <a:off x="838200" y="1825625"/>
            <a:ext cx="8558719" cy="4351338"/>
          </a:xfrm>
        </p:spPr>
        <p:txBody>
          <a:bodyPr>
            <a:normAutofit fontScale="77500" lnSpcReduction="20000"/>
          </a:bodyPr>
          <a:lstStyle/>
          <a:p>
            <a:r>
              <a:rPr lang="en-US" dirty="0"/>
              <a:t>Faculty are responsible for Curriculum and Program Reviews (10+1)</a:t>
            </a:r>
          </a:p>
          <a:p>
            <a:pPr lvl="1"/>
            <a:r>
              <a:rPr lang="en-US" dirty="0"/>
              <a:t>Pursuant to California Administrative Code of Regulations -Title 5, Section 53200, the Academic Senate is a faculty organization whose primary function is to make recommendations to the Board of Trustees on 10+1 academic and professional matters.</a:t>
            </a:r>
          </a:p>
          <a:p>
            <a:r>
              <a:rPr lang="en-US" dirty="0"/>
              <a:t>Board of Trustees </a:t>
            </a:r>
          </a:p>
          <a:p>
            <a:pPr lvl="1"/>
            <a:r>
              <a:rPr lang="en-US" dirty="0"/>
              <a:t>Approves all new courses and programs </a:t>
            </a:r>
          </a:p>
          <a:p>
            <a:pPr lvl="1"/>
            <a:r>
              <a:rPr lang="en-US" dirty="0"/>
              <a:t>Approves all substantive changes to courses and programs</a:t>
            </a:r>
          </a:p>
          <a:p>
            <a:pPr lvl="1"/>
            <a:r>
              <a:rPr lang="en-US" dirty="0"/>
              <a:t>Relies on Academic Senate</a:t>
            </a:r>
          </a:p>
          <a:p>
            <a:r>
              <a:rPr lang="en-US" dirty="0"/>
              <a:t>Dean functions</a:t>
            </a:r>
          </a:p>
          <a:p>
            <a:pPr lvl="1"/>
            <a:r>
              <a:rPr lang="en-US" dirty="0"/>
              <a:t>Advise on any new programs or curriculum and attempt to guide conversation</a:t>
            </a:r>
          </a:p>
          <a:p>
            <a:pPr lvl="1"/>
            <a:r>
              <a:rPr lang="en-US" dirty="0"/>
              <a:t>Provide formal feedback in software (</a:t>
            </a:r>
            <a:r>
              <a:rPr lang="en-US" dirty="0" err="1"/>
              <a:t>eg</a:t>
            </a:r>
            <a:r>
              <a:rPr lang="en-US" dirty="0"/>
              <a:t> </a:t>
            </a:r>
            <a:r>
              <a:rPr lang="en-US" dirty="0" err="1"/>
              <a:t>CurricUNET</a:t>
            </a:r>
            <a:r>
              <a:rPr lang="en-US" dirty="0"/>
              <a:t>)</a:t>
            </a:r>
          </a:p>
          <a:p>
            <a:pPr lvl="1"/>
            <a:r>
              <a:rPr lang="en-US" dirty="0"/>
              <a:t>Ensures all reviews take place in a timely manner</a:t>
            </a:r>
          </a:p>
          <a:p>
            <a:r>
              <a:rPr lang="en-US" dirty="0"/>
              <a:t>Attend your College’s Curriculum Committee</a:t>
            </a:r>
          </a:p>
          <a:p>
            <a:endParaRPr lang="en-US" dirty="0"/>
          </a:p>
          <a:p>
            <a:endParaRPr lang="en-US" dirty="0"/>
          </a:p>
          <a:p>
            <a:endParaRPr lang="en-US" dirty="0"/>
          </a:p>
        </p:txBody>
      </p:sp>
      <p:pic>
        <p:nvPicPr>
          <p:cNvPr id="6" name="Picture 5" descr="A group of people sitting at a table&#10;&#10;Description automatically generated">
            <a:extLst>
              <a:ext uri="{FF2B5EF4-FFF2-40B4-BE49-F238E27FC236}">
                <a16:creationId xmlns:a16="http://schemas.microsoft.com/office/drawing/2014/main" id="{23BE950D-0B0A-1AEE-0CC7-C5D976A6FA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19180" y="3231400"/>
            <a:ext cx="3217178" cy="1809663"/>
          </a:xfrm>
          <a:prstGeom prst="rect">
            <a:avLst/>
          </a:prstGeom>
        </p:spPr>
      </p:pic>
    </p:spTree>
    <p:extLst>
      <p:ext uri="{BB962C8B-B14F-4D97-AF65-F5344CB8AC3E}">
        <p14:creationId xmlns:p14="http://schemas.microsoft.com/office/powerpoint/2010/main" val="18051470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66ABBA">
            <a:alpha val="24000"/>
          </a:srgb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4059677" cy="2387600"/>
          </a:xfrm>
        </p:spPr>
        <p:txBody>
          <a:bodyPr>
            <a:normAutofit/>
          </a:bodyPr>
          <a:lstStyle/>
          <a:p>
            <a:r>
              <a:rPr lang="en-US"/>
              <a:t>The Work</a:t>
            </a:r>
            <a:endParaRPr lang="en-US" dirty="0"/>
          </a:p>
        </p:txBody>
      </p:sp>
      <p:sp>
        <p:nvSpPr>
          <p:cNvPr id="7" name="Rectangle 6">
            <a:extLst>
              <a:ext uri="{FF2B5EF4-FFF2-40B4-BE49-F238E27FC236}">
                <a16:creationId xmlns:a16="http://schemas.microsoft.com/office/drawing/2014/main" id="{73DB4E9F-281A-1C2B-EA61-5DB059762D7F}"/>
              </a:ext>
            </a:extLst>
          </p:cNvPr>
          <p:cNvSpPr/>
          <p:nvPr/>
        </p:nvSpPr>
        <p:spPr>
          <a:xfrm>
            <a:off x="0" y="6581775"/>
            <a:ext cx="12192000" cy="276225"/>
          </a:xfrm>
          <a:prstGeom prst="rect">
            <a:avLst/>
          </a:prstGeom>
          <a:solidFill>
            <a:srgbClr val="94BD57">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27BFDEB8-FB4A-51AA-04C8-E73834D26C7C}"/>
              </a:ext>
            </a:extLst>
          </p:cNvPr>
          <p:cNvSpPr txBox="1"/>
          <p:nvPr/>
        </p:nvSpPr>
        <p:spPr>
          <a:xfrm>
            <a:off x="5663930" y="1265042"/>
            <a:ext cx="6094378" cy="4327916"/>
          </a:xfrm>
          <a:prstGeom prst="rect">
            <a:avLst/>
          </a:prstGeom>
          <a:noFill/>
        </p:spPr>
        <p:txBody>
          <a:bodyPr wrap="square">
            <a:spAutoFit/>
          </a:bodyPr>
          <a:lstStyle/>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2400" dirty="0">
                <a:solidFill>
                  <a:srgbClr val="1E284B"/>
                </a:solidFill>
              </a:rPr>
              <a:t>Programs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2400" dirty="0">
                <a:solidFill>
                  <a:srgbClr val="1E284B"/>
                </a:solidFill>
              </a:rPr>
              <a:t>Hiring</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2400" dirty="0">
                <a:solidFill>
                  <a:srgbClr val="1E284B"/>
                </a:solidFill>
              </a:rPr>
              <a:t>Hiring Process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2400" dirty="0">
                <a:solidFill>
                  <a:srgbClr val="1E284B"/>
                </a:solidFill>
              </a:rPr>
              <a:t>Mentoring</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2400" dirty="0">
                <a:solidFill>
                  <a:srgbClr val="1E284B"/>
                </a:solidFill>
              </a:rPr>
              <a:t>Evaluations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2400" dirty="0">
                <a:solidFill>
                  <a:srgbClr val="1E284B"/>
                </a:solidFill>
              </a:rPr>
              <a:t>Scheduling</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2400" dirty="0">
                <a:solidFill>
                  <a:srgbClr val="1E284B"/>
                </a:solidFill>
              </a:rPr>
              <a:t>Section Development &amp; Section Management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2400" dirty="0">
                <a:solidFill>
                  <a:srgbClr val="1E284B"/>
                </a:solidFill>
              </a:rPr>
              <a:t>Contact hours and FTES calculation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2400" dirty="0">
                <a:solidFill>
                  <a:srgbClr val="1E284B"/>
                </a:solidFill>
              </a:rPr>
              <a:t>FTE calculation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2400" dirty="0">
                <a:solidFill>
                  <a:srgbClr val="1E284B"/>
                </a:solidFill>
              </a:rPr>
              <a:t>Flex days</a:t>
            </a:r>
          </a:p>
        </p:txBody>
      </p:sp>
    </p:spTree>
    <p:extLst>
      <p:ext uri="{BB962C8B-B14F-4D97-AF65-F5344CB8AC3E}">
        <p14:creationId xmlns:p14="http://schemas.microsoft.com/office/powerpoint/2010/main" val="1487325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66ABBA">
            <a:alpha val="24000"/>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DB4E9F-281A-1C2B-EA61-5DB059762D7F}"/>
              </a:ext>
            </a:extLst>
          </p:cNvPr>
          <p:cNvSpPr/>
          <p:nvPr/>
        </p:nvSpPr>
        <p:spPr>
          <a:xfrm>
            <a:off x="0" y="6581775"/>
            <a:ext cx="12192000" cy="276225"/>
          </a:xfrm>
          <a:prstGeom prst="rect">
            <a:avLst/>
          </a:prstGeom>
          <a:solidFill>
            <a:srgbClr val="94BD57">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5A913A-8E09-5321-87B4-26C55D15D385}"/>
              </a:ext>
            </a:extLst>
          </p:cNvPr>
          <p:cNvSpPr>
            <a:spLocks noGrp="1"/>
          </p:cNvSpPr>
          <p:nvPr>
            <p:ph type="title"/>
          </p:nvPr>
        </p:nvSpPr>
        <p:spPr>
          <a:xfrm>
            <a:off x="838200" y="365125"/>
            <a:ext cx="10515600" cy="1325563"/>
          </a:xfrm>
        </p:spPr>
        <p:txBody>
          <a:bodyPr>
            <a:normAutofit/>
          </a:bodyPr>
          <a:lstStyle/>
          <a:p>
            <a:r>
              <a:rPr lang="en-US" dirty="0"/>
              <a:t>Know your Programs</a:t>
            </a:r>
          </a:p>
        </p:txBody>
      </p:sp>
      <p:sp>
        <p:nvSpPr>
          <p:cNvPr id="8" name="Content Placeholder 7">
            <a:extLst>
              <a:ext uri="{FF2B5EF4-FFF2-40B4-BE49-F238E27FC236}">
                <a16:creationId xmlns:a16="http://schemas.microsoft.com/office/drawing/2014/main" id="{87139CBF-F75E-EE48-692A-391E08C105CE}"/>
              </a:ext>
            </a:extLst>
          </p:cNvPr>
          <p:cNvSpPr>
            <a:spLocks noGrp="1"/>
          </p:cNvSpPr>
          <p:nvPr>
            <p:ph idx="1"/>
          </p:nvPr>
        </p:nvSpPr>
        <p:spPr>
          <a:xfrm>
            <a:off x="838200" y="1825625"/>
            <a:ext cx="6418634" cy="4351338"/>
          </a:xfrm>
        </p:spPr>
        <p:txBody>
          <a:bodyPr>
            <a:normAutofit/>
          </a:bodyPr>
          <a:lstStyle/>
          <a:p>
            <a:pPr lvl="1"/>
            <a:r>
              <a:rPr lang="en-US" dirty="0"/>
              <a:t>Courses</a:t>
            </a:r>
          </a:p>
          <a:p>
            <a:pPr lvl="2"/>
            <a:r>
              <a:rPr lang="en-US" dirty="0"/>
              <a:t>Units</a:t>
            </a:r>
          </a:p>
          <a:p>
            <a:pPr lvl="1"/>
            <a:r>
              <a:rPr lang="en-US" dirty="0"/>
              <a:t>Certificates, Degrees, Transferability</a:t>
            </a:r>
          </a:p>
          <a:p>
            <a:pPr lvl="2"/>
            <a:r>
              <a:rPr lang="en-US" dirty="0"/>
              <a:t>Articulation/Dual Enrollment</a:t>
            </a:r>
          </a:p>
          <a:p>
            <a:pPr lvl="2"/>
            <a:r>
              <a:rPr lang="en-US" dirty="0"/>
              <a:t>Pre-Apprenticeship/Apprenticeship</a:t>
            </a:r>
          </a:p>
          <a:p>
            <a:pPr lvl="1"/>
            <a:r>
              <a:rPr lang="en-US" dirty="0"/>
              <a:t>Accreditation Bodies (e.g., BRN, CDPH, PVNPT,CODA)</a:t>
            </a:r>
          </a:p>
          <a:p>
            <a:pPr lvl="1"/>
            <a:r>
              <a:rPr lang="en-US" dirty="0"/>
              <a:t>Catalogue, Website, Faculty Chairs/Coordinators</a:t>
            </a:r>
          </a:p>
          <a:p>
            <a:pPr lvl="1"/>
            <a:r>
              <a:rPr lang="en-US" dirty="0"/>
              <a:t>You are the ambassador for your Division</a:t>
            </a:r>
          </a:p>
          <a:p>
            <a:endParaRPr lang="en-US" dirty="0"/>
          </a:p>
          <a:p>
            <a:endParaRPr lang="en-US" dirty="0"/>
          </a:p>
          <a:p>
            <a:endParaRPr lang="en-US" dirty="0"/>
          </a:p>
        </p:txBody>
      </p:sp>
      <p:pic>
        <p:nvPicPr>
          <p:cNvPr id="5" name="Picture 4" descr="A person standing next to a person at a desk&#10;&#10;Description automatically generated">
            <a:extLst>
              <a:ext uri="{FF2B5EF4-FFF2-40B4-BE49-F238E27FC236}">
                <a16:creationId xmlns:a16="http://schemas.microsoft.com/office/drawing/2014/main" id="{216ED1FF-A4ED-199F-6755-03364692F4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947" y="1730291"/>
            <a:ext cx="4090844" cy="2720411"/>
          </a:xfrm>
          <a:prstGeom prst="rect">
            <a:avLst/>
          </a:prstGeom>
        </p:spPr>
      </p:pic>
    </p:spTree>
    <p:extLst>
      <p:ext uri="{BB962C8B-B14F-4D97-AF65-F5344CB8AC3E}">
        <p14:creationId xmlns:p14="http://schemas.microsoft.com/office/powerpoint/2010/main" val="34728711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66ABBA">
            <a:alpha val="24000"/>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DB4E9F-281A-1C2B-EA61-5DB059762D7F}"/>
              </a:ext>
            </a:extLst>
          </p:cNvPr>
          <p:cNvSpPr/>
          <p:nvPr/>
        </p:nvSpPr>
        <p:spPr>
          <a:xfrm>
            <a:off x="0" y="6581775"/>
            <a:ext cx="12192000" cy="276225"/>
          </a:xfrm>
          <a:prstGeom prst="rect">
            <a:avLst/>
          </a:prstGeom>
          <a:solidFill>
            <a:srgbClr val="94BD57">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5A913A-8E09-5321-87B4-26C55D15D385}"/>
              </a:ext>
            </a:extLst>
          </p:cNvPr>
          <p:cNvSpPr>
            <a:spLocks noGrp="1"/>
          </p:cNvSpPr>
          <p:nvPr>
            <p:ph type="title"/>
          </p:nvPr>
        </p:nvSpPr>
        <p:spPr>
          <a:xfrm>
            <a:off x="838200" y="365125"/>
            <a:ext cx="10515600" cy="1325563"/>
          </a:xfrm>
        </p:spPr>
        <p:txBody>
          <a:bodyPr>
            <a:normAutofit/>
          </a:bodyPr>
          <a:lstStyle/>
          <a:p>
            <a:r>
              <a:rPr lang="en-US" dirty="0"/>
              <a:t>Know your Programs</a:t>
            </a:r>
          </a:p>
        </p:txBody>
      </p:sp>
      <p:sp>
        <p:nvSpPr>
          <p:cNvPr id="3" name="Content Placeholder 2">
            <a:extLst>
              <a:ext uri="{FF2B5EF4-FFF2-40B4-BE49-F238E27FC236}">
                <a16:creationId xmlns:a16="http://schemas.microsoft.com/office/drawing/2014/main" id="{3D9D01DB-229F-5E83-2682-0EA73C03E293}"/>
              </a:ext>
            </a:extLst>
          </p:cNvPr>
          <p:cNvSpPr>
            <a:spLocks noGrp="1"/>
          </p:cNvSpPr>
          <p:nvPr>
            <p:ph idx="1"/>
          </p:nvPr>
        </p:nvSpPr>
        <p:spPr>
          <a:xfrm>
            <a:off x="838200" y="1825625"/>
            <a:ext cx="6282447" cy="4351338"/>
          </a:xfrm>
        </p:spPr>
        <p:txBody>
          <a:bodyPr>
            <a:normAutofit fontScale="92500" lnSpcReduction="20000"/>
          </a:bodyPr>
          <a:lstStyle/>
          <a:p>
            <a:r>
              <a:rPr lang="en-US" dirty="0"/>
              <a:t>Is there a complete program description?</a:t>
            </a:r>
          </a:p>
          <a:p>
            <a:r>
              <a:rPr lang="en-US" dirty="0"/>
              <a:t>Program SLOs &amp; Assessment</a:t>
            </a:r>
          </a:p>
          <a:p>
            <a:pPr lvl="1"/>
            <a:r>
              <a:rPr lang="en-US" dirty="0"/>
              <a:t>Are SLOs focused on student learning?</a:t>
            </a:r>
          </a:p>
          <a:p>
            <a:pPr lvl="1"/>
            <a:r>
              <a:rPr lang="en-US" dirty="0"/>
              <a:t>Is there an assessment plan/activity?</a:t>
            </a:r>
          </a:p>
          <a:p>
            <a:r>
              <a:rPr lang="en-US" dirty="0"/>
              <a:t>Student Achievement and Analysis</a:t>
            </a:r>
          </a:p>
          <a:p>
            <a:pPr lvl="1"/>
            <a:r>
              <a:rPr lang="en-US" dirty="0"/>
              <a:t>Has achievement data been cited and analyzed?</a:t>
            </a:r>
          </a:p>
          <a:p>
            <a:r>
              <a:rPr lang="en-US" dirty="0"/>
              <a:t>Program Improvement Objectives</a:t>
            </a:r>
          </a:p>
          <a:p>
            <a:r>
              <a:rPr lang="en-US" dirty="0"/>
              <a:t>Program Review</a:t>
            </a:r>
          </a:p>
          <a:p>
            <a:pPr lvl="1"/>
            <a:r>
              <a:rPr lang="en-US" dirty="0"/>
              <a:t>Every 3 years</a:t>
            </a:r>
          </a:p>
          <a:p>
            <a:pPr lvl="1"/>
            <a:r>
              <a:rPr lang="en-US" dirty="0"/>
              <a:t>CTE – every 2 years, requires advisory committees, LMI data</a:t>
            </a:r>
          </a:p>
          <a:p>
            <a:endParaRPr lang="en-US" dirty="0"/>
          </a:p>
          <a:p>
            <a:endParaRPr lang="en-US" dirty="0"/>
          </a:p>
          <a:p>
            <a:endParaRPr lang="en-US" dirty="0"/>
          </a:p>
        </p:txBody>
      </p:sp>
      <p:pic>
        <p:nvPicPr>
          <p:cNvPr id="5" name="Picture 4" descr="A person standing next to a person at a desk&#10;&#10;Description automatically generated">
            <a:extLst>
              <a:ext uri="{FF2B5EF4-FFF2-40B4-BE49-F238E27FC236}">
                <a16:creationId xmlns:a16="http://schemas.microsoft.com/office/drawing/2014/main" id="{216ED1FF-A4ED-199F-6755-03364692F4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947" y="1730291"/>
            <a:ext cx="4090844" cy="2720411"/>
          </a:xfrm>
          <a:prstGeom prst="rect">
            <a:avLst/>
          </a:prstGeom>
        </p:spPr>
      </p:pic>
    </p:spTree>
    <p:extLst>
      <p:ext uri="{BB962C8B-B14F-4D97-AF65-F5344CB8AC3E}">
        <p14:creationId xmlns:p14="http://schemas.microsoft.com/office/powerpoint/2010/main" val="2327123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66ABBA">
            <a:alpha val="24000"/>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DB4E9F-281A-1C2B-EA61-5DB059762D7F}"/>
              </a:ext>
            </a:extLst>
          </p:cNvPr>
          <p:cNvSpPr/>
          <p:nvPr/>
        </p:nvSpPr>
        <p:spPr>
          <a:xfrm>
            <a:off x="0" y="6581775"/>
            <a:ext cx="12192000" cy="276225"/>
          </a:xfrm>
          <a:prstGeom prst="rect">
            <a:avLst/>
          </a:prstGeom>
          <a:solidFill>
            <a:srgbClr val="94BD57">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5A913A-8E09-5321-87B4-26C55D15D385}"/>
              </a:ext>
            </a:extLst>
          </p:cNvPr>
          <p:cNvSpPr>
            <a:spLocks noGrp="1"/>
          </p:cNvSpPr>
          <p:nvPr>
            <p:ph type="title"/>
          </p:nvPr>
        </p:nvSpPr>
        <p:spPr>
          <a:xfrm>
            <a:off x="838200" y="365125"/>
            <a:ext cx="10515600" cy="1325563"/>
          </a:xfrm>
        </p:spPr>
        <p:txBody>
          <a:bodyPr>
            <a:normAutofit/>
          </a:bodyPr>
          <a:lstStyle/>
          <a:p>
            <a:r>
              <a:rPr lang="en-US" dirty="0"/>
              <a:t>Hiring</a:t>
            </a:r>
          </a:p>
        </p:txBody>
      </p:sp>
      <p:sp>
        <p:nvSpPr>
          <p:cNvPr id="6" name="Content Placeholder 5">
            <a:extLst>
              <a:ext uri="{FF2B5EF4-FFF2-40B4-BE49-F238E27FC236}">
                <a16:creationId xmlns:a16="http://schemas.microsoft.com/office/drawing/2014/main" id="{07399BD5-32CF-C454-69EF-61B7FE2AB463}"/>
              </a:ext>
            </a:extLst>
          </p:cNvPr>
          <p:cNvSpPr>
            <a:spLocks noGrp="1"/>
          </p:cNvSpPr>
          <p:nvPr>
            <p:ph idx="1"/>
          </p:nvPr>
        </p:nvSpPr>
        <p:spPr>
          <a:xfrm>
            <a:off x="838200" y="1575881"/>
            <a:ext cx="10515600" cy="4601082"/>
          </a:xfrm>
        </p:spPr>
        <p:txBody>
          <a:bodyPr>
            <a:normAutofit fontScale="92500" lnSpcReduction="20000"/>
          </a:bodyPr>
          <a:lstStyle/>
          <a:p>
            <a:pPr marL="0" indent="0">
              <a:buNone/>
            </a:pPr>
            <a:r>
              <a:rPr lang="en-US" b="1" dirty="0"/>
              <a:t>One of a Dean’s key tasks</a:t>
            </a:r>
          </a:p>
          <a:p>
            <a:endParaRPr lang="en-US" dirty="0"/>
          </a:p>
          <a:p>
            <a:r>
              <a:rPr lang="en-US" dirty="0"/>
              <a:t>50% Law</a:t>
            </a:r>
          </a:p>
          <a:p>
            <a:pPr lvl="1"/>
            <a:r>
              <a:rPr lang="en-US" dirty="0"/>
              <a:t>California Education Code Section (EC) 84362 (also known as the Fifty Percent Law) requires all community college districts to spend at least half of their “current expense of education” for “salaries of classroom instructors.” </a:t>
            </a:r>
          </a:p>
          <a:p>
            <a:r>
              <a:rPr lang="en-US" dirty="0"/>
              <a:t>Review the CBA</a:t>
            </a:r>
          </a:p>
          <a:p>
            <a:r>
              <a:rPr lang="en-US" dirty="0"/>
              <a:t>Reach out to HR regarding the Hiring Manual</a:t>
            </a:r>
          </a:p>
          <a:p>
            <a:r>
              <a:rPr lang="en-US" dirty="0"/>
              <a:t>Review AP 7120/BP 7120</a:t>
            </a:r>
          </a:p>
          <a:p>
            <a:pPr lvl="1"/>
            <a:r>
              <a:rPr lang="en-US" dirty="0"/>
              <a:t>Example: KCCD AP 7120/ BP 7120</a:t>
            </a:r>
          </a:p>
          <a:p>
            <a:pPr lvl="2"/>
            <a:r>
              <a:rPr lang="en-US" dirty="0"/>
              <a:t>References: Education Code Sections 87100 et seq., 87400, and 88003; ACCJC Accreditation 	Standard III.A.1</a:t>
            </a:r>
          </a:p>
          <a:p>
            <a:pPr lvl="3"/>
            <a:r>
              <a:rPr lang="en-US" dirty="0">
                <a:hlinkClick r:id="rId2">
                  <a:extLst>
                    <a:ext uri="{A12FA001-AC4F-418D-AE19-62706E023703}">
                      <ahyp:hlinkClr xmlns:ahyp="http://schemas.microsoft.com/office/drawing/2018/hyperlinkcolor" val="tx"/>
                    </a:ext>
                  </a:extLst>
                </a:hlinkClick>
              </a:rPr>
              <a:t>https://www.kccd.edu/board-trustees/_documents/board-policy/chapter-7/AP_7120.pdf</a:t>
            </a:r>
            <a:r>
              <a:rPr lang="en-US" dirty="0"/>
              <a:t> </a:t>
            </a:r>
          </a:p>
          <a:p>
            <a:endParaRPr lang="en-US" dirty="0"/>
          </a:p>
          <a:p>
            <a:endParaRPr lang="en-US" dirty="0"/>
          </a:p>
          <a:p>
            <a:endParaRPr lang="en-US" dirty="0"/>
          </a:p>
        </p:txBody>
      </p:sp>
      <p:pic>
        <p:nvPicPr>
          <p:cNvPr id="9" name="Picture 8" descr="A red sign with white text&#10;&#10;Description automatically generated">
            <a:extLst>
              <a:ext uri="{FF2B5EF4-FFF2-40B4-BE49-F238E27FC236}">
                <a16:creationId xmlns:a16="http://schemas.microsoft.com/office/drawing/2014/main" id="{B6C1DE74-259E-AB18-71C6-4B388CB476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66806" y="279918"/>
            <a:ext cx="1996914" cy="1868941"/>
          </a:xfrm>
          <a:prstGeom prst="rect">
            <a:avLst/>
          </a:prstGeom>
        </p:spPr>
      </p:pic>
    </p:spTree>
    <p:extLst>
      <p:ext uri="{BB962C8B-B14F-4D97-AF65-F5344CB8AC3E}">
        <p14:creationId xmlns:p14="http://schemas.microsoft.com/office/powerpoint/2010/main" val="33199726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66ABBA">
            <a:alpha val="24000"/>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DB4E9F-281A-1C2B-EA61-5DB059762D7F}"/>
              </a:ext>
            </a:extLst>
          </p:cNvPr>
          <p:cNvSpPr/>
          <p:nvPr/>
        </p:nvSpPr>
        <p:spPr>
          <a:xfrm>
            <a:off x="0" y="6581775"/>
            <a:ext cx="12192000" cy="276225"/>
          </a:xfrm>
          <a:prstGeom prst="rect">
            <a:avLst/>
          </a:prstGeom>
          <a:solidFill>
            <a:srgbClr val="94BD57">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5A913A-8E09-5321-87B4-26C55D15D385}"/>
              </a:ext>
            </a:extLst>
          </p:cNvPr>
          <p:cNvSpPr>
            <a:spLocks noGrp="1"/>
          </p:cNvSpPr>
          <p:nvPr>
            <p:ph type="title"/>
          </p:nvPr>
        </p:nvSpPr>
        <p:spPr>
          <a:xfrm>
            <a:off x="838200" y="365125"/>
            <a:ext cx="10515600" cy="1325563"/>
          </a:xfrm>
        </p:spPr>
        <p:txBody>
          <a:bodyPr>
            <a:normAutofit/>
          </a:bodyPr>
          <a:lstStyle/>
          <a:p>
            <a:r>
              <a:rPr lang="en-US" dirty="0"/>
              <a:t>Hiring Process</a:t>
            </a:r>
          </a:p>
        </p:txBody>
      </p:sp>
      <p:sp>
        <p:nvSpPr>
          <p:cNvPr id="6" name="Content Placeholder 5">
            <a:extLst>
              <a:ext uri="{FF2B5EF4-FFF2-40B4-BE49-F238E27FC236}">
                <a16:creationId xmlns:a16="http://schemas.microsoft.com/office/drawing/2014/main" id="{78540223-9FD7-30B7-5484-290B3F72EF21}"/>
              </a:ext>
            </a:extLst>
          </p:cNvPr>
          <p:cNvSpPr>
            <a:spLocks noGrp="1"/>
          </p:cNvSpPr>
          <p:nvPr>
            <p:ph idx="1"/>
          </p:nvPr>
        </p:nvSpPr>
        <p:spPr>
          <a:xfrm>
            <a:off x="838200" y="1825625"/>
            <a:ext cx="10515600" cy="4351338"/>
          </a:xfrm>
        </p:spPr>
        <p:txBody>
          <a:bodyPr>
            <a:normAutofit fontScale="92500" lnSpcReduction="20000"/>
          </a:bodyPr>
          <a:lstStyle/>
          <a:p>
            <a:r>
              <a:rPr lang="en-US" dirty="0"/>
              <a:t>Faculty Hiring</a:t>
            </a:r>
          </a:p>
          <a:p>
            <a:pPr lvl="1"/>
            <a:r>
              <a:rPr lang="en-US" dirty="0"/>
              <a:t>Position Identification/Approval – President &amp; Academic Senate</a:t>
            </a:r>
          </a:p>
          <a:p>
            <a:pPr lvl="1"/>
            <a:r>
              <a:rPr lang="en-US" dirty="0"/>
              <a:t>Contract – College President &amp; District Chancellor</a:t>
            </a:r>
          </a:p>
          <a:p>
            <a:pPr lvl="1"/>
            <a:endParaRPr lang="en-US" dirty="0"/>
          </a:p>
          <a:p>
            <a:r>
              <a:rPr lang="en-US" dirty="0"/>
              <a:t>Position Announcement</a:t>
            </a:r>
          </a:p>
          <a:p>
            <a:pPr lvl="1"/>
            <a:r>
              <a:rPr lang="en-US" dirty="0"/>
              <a:t>Department/Division Chair &amp; Faculty in consultation with Administrator shall develop Announcement</a:t>
            </a:r>
          </a:p>
          <a:p>
            <a:pPr lvl="1"/>
            <a:r>
              <a:rPr lang="en-US" dirty="0"/>
              <a:t>All positions shall meet Minimum Qualifications</a:t>
            </a:r>
          </a:p>
          <a:p>
            <a:pPr lvl="1"/>
            <a:endParaRPr lang="en-US" dirty="0"/>
          </a:p>
          <a:p>
            <a:r>
              <a:rPr lang="en-US" dirty="0"/>
              <a:t>Search Procedure</a:t>
            </a:r>
          </a:p>
          <a:p>
            <a:pPr lvl="1"/>
            <a:r>
              <a:rPr lang="en-US" dirty="0"/>
              <a:t>Prepared by College Personnel Officer</a:t>
            </a:r>
          </a:p>
          <a:p>
            <a:pPr lvl="1"/>
            <a:r>
              <a:rPr lang="en-US" dirty="0"/>
              <a:t>Reviewed by College President, EEO, Assistant Chancellor of Personnel or designee</a:t>
            </a:r>
          </a:p>
          <a:p>
            <a:pPr lvl="1"/>
            <a:r>
              <a:rPr lang="en-US" dirty="0"/>
              <a:t>Length of advertising to ensure good pool</a:t>
            </a:r>
          </a:p>
          <a:p>
            <a:endParaRPr lang="en-US" dirty="0"/>
          </a:p>
          <a:p>
            <a:endParaRPr lang="en-US" dirty="0"/>
          </a:p>
          <a:p>
            <a:endParaRPr lang="en-US" dirty="0"/>
          </a:p>
        </p:txBody>
      </p:sp>
      <p:pic>
        <p:nvPicPr>
          <p:cNvPr id="9" name="Picture 8" descr="A red sign with white text&#10;&#10;Description automatically generated">
            <a:extLst>
              <a:ext uri="{FF2B5EF4-FFF2-40B4-BE49-F238E27FC236}">
                <a16:creationId xmlns:a16="http://schemas.microsoft.com/office/drawing/2014/main" id="{B6C1DE74-259E-AB18-71C6-4B388CB476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66806" y="279918"/>
            <a:ext cx="1996914" cy="1868941"/>
          </a:xfrm>
          <a:prstGeom prst="rect">
            <a:avLst/>
          </a:prstGeom>
        </p:spPr>
      </p:pic>
    </p:spTree>
    <p:extLst>
      <p:ext uri="{BB962C8B-B14F-4D97-AF65-F5344CB8AC3E}">
        <p14:creationId xmlns:p14="http://schemas.microsoft.com/office/powerpoint/2010/main" val="4571480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66ABBA">
            <a:alpha val="24000"/>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DB4E9F-281A-1C2B-EA61-5DB059762D7F}"/>
              </a:ext>
            </a:extLst>
          </p:cNvPr>
          <p:cNvSpPr/>
          <p:nvPr/>
        </p:nvSpPr>
        <p:spPr>
          <a:xfrm>
            <a:off x="0" y="6581775"/>
            <a:ext cx="12192000" cy="276225"/>
          </a:xfrm>
          <a:prstGeom prst="rect">
            <a:avLst/>
          </a:prstGeom>
          <a:solidFill>
            <a:srgbClr val="94BD57">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5A913A-8E09-5321-87B4-26C55D15D385}"/>
              </a:ext>
            </a:extLst>
          </p:cNvPr>
          <p:cNvSpPr>
            <a:spLocks noGrp="1"/>
          </p:cNvSpPr>
          <p:nvPr>
            <p:ph type="title"/>
          </p:nvPr>
        </p:nvSpPr>
        <p:spPr>
          <a:xfrm>
            <a:off x="838200" y="365125"/>
            <a:ext cx="10515600" cy="1325563"/>
          </a:xfrm>
        </p:spPr>
        <p:txBody>
          <a:bodyPr>
            <a:normAutofit/>
          </a:bodyPr>
          <a:lstStyle/>
          <a:p>
            <a:pPr marL="0" indent="0">
              <a:buNone/>
            </a:pPr>
            <a:r>
              <a:rPr lang="en-US" dirty="0"/>
              <a:t>Hiring Process</a:t>
            </a:r>
            <a:br>
              <a:rPr lang="en-US" dirty="0"/>
            </a:br>
            <a:r>
              <a:rPr lang="en-US" dirty="0"/>
              <a:t>Screening Procedures – HR &amp; CBA</a:t>
            </a:r>
          </a:p>
        </p:txBody>
      </p:sp>
      <p:sp>
        <p:nvSpPr>
          <p:cNvPr id="3" name="Content Placeholder 2">
            <a:extLst>
              <a:ext uri="{FF2B5EF4-FFF2-40B4-BE49-F238E27FC236}">
                <a16:creationId xmlns:a16="http://schemas.microsoft.com/office/drawing/2014/main" id="{A1341FFD-1A56-4B86-E4F0-A0FAF40A1498}"/>
              </a:ext>
            </a:extLst>
          </p:cNvPr>
          <p:cNvSpPr>
            <a:spLocks noGrp="1"/>
          </p:cNvSpPr>
          <p:nvPr>
            <p:ph idx="1"/>
          </p:nvPr>
        </p:nvSpPr>
        <p:spPr>
          <a:xfrm>
            <a:off x="838200" y="1825625"/>
            <a:ext cx="7921336" cy="4756150"/>
          </a:xfrm>
        </p:spPr>
        <p:txBody>
          <a:bodyPr>
            <a:normAutofit fontScale="62500" lnSpcReduction="20000"/>
          </a:bodyPr>
          <a:lstStyle/>
          <a:p>
            <a:pPr marL="0" indent="0">
              <a:buNone/>
            </a:pPr>
            <a:endParaRPr lang="en-US" b="1" dirty="0"/>
          </a:p>
          <a:p>
            <a:pPr marL="0" indent="0">
              <a:buNone/>
            </a:pPr>
            <a:r>
              <a:rPr lang="en-US" b="1" dirty="0"/>
              <a:t>Faculty (Full Time): </a:t>
            </a:r>
          </a:p>
          <a:p>
            <a:pPr marL="914400" lvl="1" indent="-457200">
              <a:buFont typeface="+mj-lt"/>
              <a:buAutoNum type="arabicPeriod"/>
            </a:pPr>
            <a:r>
              <a:rPr lang="en-US" dirty="0"/>
              <a:t>Selection of Screening Committee</a:t>
            </a:r>
          </a:p>
          <a:p>
            <a:pPr lvl="2"/>
            <a:r>
              <a:rPr lang="en-US" dirty="0"/>
              <a:t>Faculty members appointed by Academic Senate  </a:t>
            </a:r>
          </a:p>
          <a:p>
            <a:pPr lvl="2"/>
            <a:r>
              <a:rPr lang="en-US" dirty="0"/>
              <a:t>Administrator appointed by the College President</a:t>
            </a:r>
          </a:p>
          <a:p>
            <a:pPr lvl="2"/>
            <a:r>
              <a:rPr lang="en-US" dirty="0"/>
              <a:t>Equal Employment Opportunity Compliance Monitor appointed by HR (faculty if possible)</a:t>
            </a:r>
          </a:p>
          <a:p>
            <a:pPr marL="914400" lvl="1" indent="-457200">
              <a:buFont typeface="+mj-lt"/>
              <a:buAutoNum type="arabicPeriod"/>
            </a:pPr>
            <a:endParaRPr lang="en-US" dirty="0"/>
          </a:p>
          <a:p>
            <a:pPr marL="914400" lvl="1" indent="-457200">
              <a:buFont typeface="+mj-lt"/>
              <a:buAutoNum type="arabicPeriod"/>
            </a:pPr>
            <a:r>
              <a:rPr lang="en-US" dirty="0"/>
              <a:t>Convene initial meeting</a:t>
            </a:r>
          </a:p>
          <a:p>
            <a:pPr marL="914400" lvl="1" indent="-457200">
              <a:buFont typeface="+mj-lt"/>
              <a:buAutoNum type="arabicPeriod"/>
            </a:pPr>
            <a:endParaRPr lang="en-US" dirty="0"/>
          </a:p>
          <a:p>
            <a:pPr marL="914400" lvl="1" indent="-457200">
              <a:buFont typeface="+mj-lt"/>
              <a:buAutoNum type="arabicPeriod"/>
            </a:pPr>
            <a:r>
              <a:rPr lang="en-US" dirty="0"/>
              <a:t>HR receives application &amp; screens for minimum qualifications </a:t>
            </a:r>
          </a:p>
          <a:p>
            <a:pPr marL="914400" lvl="1" indent="-457200">
              <a:buFont typeface="+mj-lt"/>
              <a:buAutoNum type="arabicPeriod"/>
            </a:pPr>
            <a:endParaRPr lang="en-US" dirty="0"/>
          </a:p>
          <a:p>
            <a:pPr marL="914400" lvl="1" indent="-457200">
              <a:buFont typeface="+mj-lt"/>
              <a:buAutoNum type="arabicPeriod"/>
            </a:pPr>
            <a:r>
              <a:rPr lang="en-US" dirty="0"/>
              <a:t>Screening Committee conduct interviews</a:t>
            </a:r>
          </a:p>
          <a:p>
            <a:pPr lvl="2"/>
            <a:r>
              <a:rPr lang="en-US" dirty="0"/>
              <a:t>Chair leads discussion Strength/Weaknesses</a:t>
            </a:r>
          </a:p>
          <a:p>
            <a:pPr lvl="2"/>
            <a:r>
              <a:rPr lang="en-US" dirty="0"/>
              <a:t>Recommends 2 or more Finalists</a:t>
            </a:r>
          </a:p>
          <a:p>
            <a:pPr marL="1371600" lvl="2" indent="-457200">
              <a:buFont typeface="+mj-lt"/>
              <a:buAutoNum type="arabicPeriod"/>
            </a:pPr>
            <a:endParaRPr lang="en-US" dirty="0"/>
          </a:p>
          <a:p>
            <a:pPr marL="914400" lvl="1" indent="-457200">
              <a:buFont typeface="+mj-lt"/>
              <a:buAutoNum type="arabicPeriod"/>
            </a:pPr>
            <a:r>
              <a:rPr lang="en-US" dirty="0"/>
              <a:t>Selection of Final Candidate</a:t>
            </a:r>
          </a:p>
          <a:p>
            <a:pPr lvl="2"/>
            <a:r>
              <a:rPr lang="en-US" dirty="0"/>
              <a:t>President reviews recommendations ( in consultation with the Chair) </a:t>
            </a:r>
          </a:p>
          <a:p>
            <a:pPr lvl="2"/>
            <a:r>
              <a:rPr lang="en-US" dirty="0"/>
              <a:t>Sends recommendation to Chancellor and BOT</a:t>
            </a:r>
          </a:p>
          <a:p>
            <a:pPr marL="1371600" lvl="2" indent="-457200">
              <a:buFont typeface="+mj-lt"/>
              <a:buAutoNum type="arabicPeriod"/>
            </a:pPr>
            <a:endParaRPr lang="en-US" dirty="0"/>
          </a:p>
          <a:p>
            <a:pPr marL="914400" lvl="1" indent="-457200">
              <a:buFont typeface="+mj-lt"/>
              <a:buAutoNum type="arabicPeriod"/>
            </a:pPr>
            <a:r>
              <a:rPr lang="en-US" dirty="0"/>
              <a:t>Notification of candidates – formal offer prepared and issued by HR</a:t>
            </a:r>
          </a:p>
        </p:txBody>
      </p:sp>
      <p:pic>
        <p:nvPicPr>
          <p:cNvPr id="5" name="Picture 4" descr="A group of people sitting at a table&#10;&#10;Description automatically generated">
            <a:extLst>
              <a:ext uri="{FF2B5EF4-FFF2-40B4-BE49-F238E27FC236}">
                <a16:creationId xmlns:a16="http://schemas.microsoft.com/office/drawing/2014/main" id="{F47CC292-6E4B-9B4E-5337-6F88B07B9E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53730" y="770672"/>
            <a:ext cx="2918499" cy="1751907"/>
          </a:xfrm>
          <a:prstGeom prst="rect">
            <a:avLst/>
          </a:prstGeom>
        </p:spPr>
      </p:pic>
      <p:pic>
        <p:nvPicPr>
          <p:cNvPr id="8" name="Picture 7" descr="A person shaking hands with a person&#10;&#10;Description automatically generated">
            <a:extLst>
              <a:ext uri="{FF2B5EF4-FFF2-40B4-BE49-F238E27FC236}">
                <a16:creationId xmlns:a16="http://schemas.microsoft.com/office/drawing/2014/main" id="{51ADA4E1-300B-9068-E294-756E52DA17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77992" y="3829141"/>
            <a:ext cx="2834517" cy="1684176"/>
          </a:xfrm>
          <a:prstGeom prst="rect">
            <a:avLst/>
          </a:prstGeom>
        </p:spPr>
      </p:pic>
    </p:spTree>
    <p:extLst>
      <p:ext uri="{BB962C8B-B14F-4D97-AF65-F5344CB8AC3E}">
        <p14:creationId xmlns:p14="http://schemas.microsoft.com/office/powerpoint/2010/main" val="11437539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66ABBA">
            <a:alpha val="24000"/>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DB4E9F-281A-1C2B-EA61-5DB059762D7F}"/>
              </a:ext>
            </a:extLst>
          </p:cNvPr>
          <p:cNvSpPr/>
          <p:nvPr/>
        </p:nvSpPr>
        <p:spPr>
          <a:xfrm>
            <a:off x="0" y="6581775"/>
            <a:ext cx="12192000" cy="276225"/>
          </a:xfrm>
          <a:prstGeom prst="rect">
            <a:avLst/>
          </a:prstGeom>
          <a:solidFill>
            <a:srgbClr val="94BD57">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5A913A-8E09-5321-87B4-26C55D15D385}"/>
              </a:ext>
            </a:extLst>
          </p:cNvPr>
          <p:cNvSpPr>
            <a:spLocks noGrp="1"/>
          </p:cNvSpPr>
          <p:nvPr>
            <p:ph type="title"/>
          </p:nvPr>
        </p:nvSpPr>
        <p:spPr>
          <a:xfrm>
            <a:off x="838200" y="365125"/>
            <a:ext cx="10515600" cy="1325563"/>
          </a:xfrm>
        </p:spPr>
        <p:txBody>
          <a:bodyPr>
            <a:normAutofit/>
          </a:bodyPr>
          <a:lstStyle/>
          <a:p>
            <a:r>
              <a:rPr lang="en-US" dirty="0"/>
              <a:t>Hiring Process</a:t>
            </a:r>
            <a:br>
              <a:rPr lang="en-US" dirty="0"/>
            </a:br>
            <a:endParaRPr lang="en-US" dirty="0"/>
          </a:p>
        </p:txBody>
      </p:sp>
      <p:sp>
        <p:nvSpPr>
          <p:cNvPr id="3" name="Content Placeholder 2">
            <a:extLst>
              <a:ext uri="{FF2B5EF4-FFF2-40B4-BE49-F238E27FC236}">
                <a16:creationId xmlns:a16="http://schemas.microsoft.com/office/drawing/2014/main" id="{58682448-6C90-8714-F05F-5E2951A8C958}"/>
              </a:ext>
            </a:extLst>
          </p:cNvPr>
          <p:cNvSpPr>
            <a:spLocks noGrp="1"/>
          </p:cNvSpPr>
          <p:nvPr>
            <p:ph idx="1"/>
          </p:nvPr>
        </p:nvSpPr>
        <p:spPr>
          <a:xfrm>
            <a:off x="838200" y="1504613"/>
            <a:ext cx="6379723" cy="4351338"/>
          </a:xfrm>
        </p:spPr>
        <p:txBody>
          <a:bodyPr/>
          <a:lstStyle/>
          <a:p>
            <a:pPr marL="0" indent="0">
              <a:buNone/>
            </a:pPr>
            <a:r>
              <a:rPr lang="en-US" b="1" dirty="0"/>
              <a:t>Faculty (Part Time):</a:t>
            </a:r>
          </a:p>
          <a:p>
            <a:pPr lvl="1"/>
            <a:endParaRPr lang="en-US" dirty="0"/>
          </a:p>
          <a:p>
            <a:pPr lvl="1"/>
            <a:r>
              <a:rPr lang="en-US" dirty="0"/>
              <a:t>Search Procedures</a:t>
            </a:r>
          </a:p>
          <a:p>
            <a:pPr lvl="2"/>
            <a:r>
              <a:rPr lang="en-US" dirty="0"/>
              <a:t>Position Announcement – District HR will publish list of potential open part time faculty positions</a:t>
            </a:r>
          </a:p>
          <a:p>
            <a:pPr lvl="2"/>
            <a:r>
              <a:rPr lang="en-US" dirty="0"/>
              <a:t>Qualified Applicant Pools – HR will maintain</a:t>
            </a:r>
          </a:p>
          <a:p>
            <a:pPr lvl="2"/>
            <a:endParaRPr lang="en-US" dirty="0"/>
          </a:p>
          <a:p>
            <a:pPr lvl="1"/>
            <a:r>
              <a:rPr lang="en-US" dirty="0"/>
              <a:t>Screening Committee</a:t>
            </a:r>
          </a:p>
          <a:p>
            <a:pPr lvl="2"/>
            <a:r>
              <a:rPr lang="en-US" dirty="0"/>
              <a:t>Faculty Chair and Educational Administrator or designee and additional discipline faculty</a:t>
            </a:r>
          </a:p>
          <a:p>
            <a:endParaRPr lang="en-US" dirty="0"/>
          </a:p>
        </p:txBody>
      </p:sp>
      <p:pic>
        <p:nvPicPr>
          <p:cNvPr id="6" name="Picture 5" descr="A person standing in front of a group of people&#10;&#10;Description automatically generated">
            <a:extLst>
              <a:ext uri="{FF2B5EF4-FFF2-40B4-BE49-F238E27FC236}">
                <a16:creationId xmlns:a16="http://schemas.microsoft.com/office/drawing/2014/main" id="{3076823F-1587-8356-FA6A-E0EF1EC682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8982" y="1826591"/>
            <a:ext cx="3413439" cy="2275626"/>
          </a:xfrm>
          <a:prstGeom prst="rect">
            <a:avLst/>
          </a:prstGeom>
        </p:spPr>
      </p:pic>
    </p:spTree>
    <p:extLst>
      <p:ext uri="{BB962C8B-B14F-4D97-AF65-F5344CB8AC3E}">
        <p14:creationId xmlns:p14="http://schemas.microsoft.com/office/powerpoint/2010/main" val="38809550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66ABBA">
            <a:alpha val="24000"/>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DB4E9F-281A-1C2B-EA61-5DB059762D7F}"/>
              </a:ext>
            </a:extLst>
          </p:cNvPr>
          <p:cNvSpPr/>
          <p:nvPr/>
        </p:nvSpPr>
        <p:spPr>
          <a:xfrm>
            <a:off x="0" y="6581775"/>
            <a:ext cx="12192000" cy="276225"/>
          </a:xfrm>
          <a:prstGeom prst="rect">
            <a:avLst/>
          </a:prstGeom>
          <a:solidFill>
            <a:srgbClr val="94BD57">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5A913A-8E09-5321-87B4-26C55D15D385}"/>
              </a:ext>
            </a:extLst>
          </p:cNvPr>
          <p:cNvSpPr>
            <a:spLocks noGrp="1"/>
          </p:cNvSpPr>
          <p:nvPr>
            <p:ph type="title"/>
          </p:nvPr>
        </p:nvSpPr>
        <p:spPr>
          <a:xfrm>
            <a:off x="838200" y="365125"/>
            <a:ext cx="10515600" cy="1325563"/>
          </a:xfrm>
        </p:spPr>
        <p:txBody>
          <a:bodyPr>
            <a:normAutofit/>
          </a:bodyPr>
          <a:lstStyle/>
          <a:p>
            <a:r>
              <a:rPr lang="en-US" dirty="0"/>
              <a:t>Mentoring</a:t>
            </a:r>
          </a:p>
        </p:txBody>
      </p:sp>
      <p:sp>
        <p:nvSpPr>
          <p:cNvPr id="6" name="Content Placeholder 5">
            <a:extLst>
              <a:ext uri="{FF2B5EF4-FFF2-40B4-BE49-F238E27FC236}">
                <a16:creationId xmlns:a16="http://schemas.microsoft.com/office/drawing/2014/main" id="{55484C31-4C24-34FA-F872-DF4285B8C761}"/>
              </a:ext>
            </a:extLst>
          </p:cNvPr>
          <p:cNvSpPr>
            <a:spLocks noGrp="1"/>
          </p:cNvSpPr>
          <p:nvPr>
            <p:ph idx="1"/>
          </p:nvPr>
        </p:nvSpPr>
        <p:spPr>
          <a:xfrm>
            <a:off x="838200" y="1825625"/>
            <a:ext cx="6205952" cy="4351338"/>
          </a:xfrm>
        </p:spPr>
        <p:txBody>
          <a:bodyPr/>
          <a:lstStyle/>
          <a:p>
            <a:r>
              <a:rPr lang="en-US" dirty="0"/>
              <a:t>New Faculty</a:t>
            </a:r>
          </a:p>
          <a:p>
            <a:r>
              <a:rPr lang="en-US" dirty="0"/>
              <a:t>Mentors should be excellent campus citizens with a positive attitude</a:t>
            </a:r>
          </a:p>
          <a:p>
            <a:r>
              <a:rPr lang="en-US" dirty="0"/>
              <a:t>Mentors receive Flex Credit or Stipend</a:t>
            </a:r>
          </a:p>
          <a:p>
            <a:endParaRPr lang="en-US" dirty="0"/>
          </a:p>
        </p:txBody>
      </p:sp>
      <p:pic>
        <p:nvPicPr>
          <p:cNvPr id="9" name="Picture 8" descr="A diagram of mentoring&#10;&#10;Description automatically generated">
            <a:extLst>
              <a:ext uri="{FF2B5EF4-FFF2-40B4-BE49-F238E27FC236}">
                <a16:creationId xmlns:a16="http://schemas.microsoft.com/office/drawing/2014/main" id="{EF5496BD-85A2-8403-75C0-FBED5FA93C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1871" y="1461705"/>
            <a:ext cx="4034210" cy="3091947"/>
          </a:xfrm>
          <a:prstGeom prst="rect">
            <a:avLst/>
          </a:prstGeom>
        </p:spPr>
      </p:pic>
    </p:spTree>
    <p:extLst>
      <p:ext uri="{BB962C8B-B14F-4D97-AF65-F5344CB8AC3E}">
        <p14:creationId xmlns:p14="http://schemas.microsoft.com/office/powerpoint/2010/main" val="1058491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6ABBA">
            <a:alpha val="24000"/>
          </a:srgb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54413" y="314967"/>
            <a:ext cx="10483174" cy="1513833"/>
          </a:xfrm>
        </p:spPr>
        <p:txBody>
          <a:bodyPr>
            <a:normAutofit fontScale="90000"/>
          </a:bodyPr>
          <a:lstStyle/>
          <a:p>
            <a:r>
              <a:rPr lang="en-US" dirty="0"/>
              <a:t>Part 1:</a:t>
            </a:r>
            <a:br>
              <a:rPr lang="en-US" dirty="0"/>
            </a:br>
            <a:r>
              <a:rPr lang="en-US" dirty="0"/>
              <a:t>Congratulations – you are a Dean!!!</a:t>
            </a:r>
          </a:p>
        </p:txBody>
      </p:sp>
      <p:sp>
        <p:nvSpPr>
          <p:cNvPr id="7" name="Rectangle 6">
            <a:extLst>
              <a:ext uri="{FF2B5EF4-FFF2-40B4-BE49-F238E27FC236}">
                <a16:creationId xmlns:a16="http://schemas.microsoft.com/office/drawing/2014/main" id="{73DB4E9F-281A-1C2B-EA61-5DB059762D7F}"/>
              </a:ext>
            </a:extLst>
          </p:cNvPr>
          <p:cNvSpPr/>
          <p:nvPr/>
        </p:nvSpPr>
        <p:spPr>
          <a:xfrm>
            <a:off x="0" y="6581775"/>
            <a:ext cx="12192000" cy="276225"/>
          </a:xfrm>
          <a:prstGeom prst="rect">
            <a:avLst/>
          </a:prstGeom>
          <a:solidFill>
            <a:srgbClr val="94BD57">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p>
        </p:txBody>
      </p:sp>
      <p:pic>
        <p:nvPicPr>
          <p:cNvPr id="3" name="Picture 2">
            <a:extLst>
              <a:ext uri="{FF2B5EF4-FFF2-40B4-BE49-F238E27FC236}">
                <a16:creationId xmlns:a16="http://schemas.microsoft.com/office/drawing/2014/main" id="{569814DA-25C1-E1BB-828F-CFE69083CBD2}"/>
              </a:ext>
            </a:extLst>
          </p:cNvPr>
          <p:cNvPicPr>
            <a:picLocks noChangeAspect="1"/>
          </p:cNvPicPr>
          <p:nvPr/>
        </p:nvPicPr>
        <p:blipFill>
          <a:blip r:embed="rId2"/>
          <a:stretch>
            <a:fillRect/>
          </a:stretch>
        </p:blipFill>
        <p:spPr>
          <a:xfrm>
            <a:off x="3123618" y="2009775"/>
            <a:ext cx="5944764" cy="3963177"/>
          </a:xfrm>
          <a:prstGeom prst="rect">
            <a:avLst/>
          </a:prstGeom>
        </p:spPr>
      </p:pic>
    </p:spTree>
    <p:extLst>
      <p:ext uri="{BB962C8B-B14F-4D97-AF65-F5344CB8AC3E}">
        <p14:creationId xmlns:p14="http://schemas.microsoft.com/office/powerpoint/2010/main" val="22684312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66ABBA">
            <a:alpha val="24000"/>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DB4E9F-281A-1C2B-EA61-5DB059762D7F}"/>
              </a:ext>
            </a:extLst>
          </p:cNvPr>
          <p:cNvSpPr/>
          <p:nvPr/>
        </p:nvSpPr>
        <p:spPr>
          <a:xfrm>
            <a:off x="0" y="6581775"/>
            <a:ext cx="12192000" cy="276225"/>
          </a:xfrm>
          <a:prstGeom prst="rect">
            <a:avLst/>
          </a:prstGeom>
          <a:solidFill>
            <a:srgbClr val="94BD57">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5A913A-8E09-5321-87B4-26C55D15D385}"/>
              </a:ext>
            </a:extLst>
          </p:cNvPr>
          <p:cNvSpPr>
            <a:spLocks noGrp="1"/>
          </p:cNvSpPr>
          <p:nvPr>
            <p:ph type="title"/>
          </p:nvPr>
        </p:nvSpPr>
        <p:spPr>
          <a:xfrm>
            <a:off x="838200" y="365125"/>
            <a:ext cx="10515600" cy="1325563"/>
          </a:xfrm>
        </p:spPr>
        <p:txBody>
          <a:bodyPr>
            <a:normAutofit/>
          </a:bodyPr>
          <a:lstStyle/>
          <a:p>
            <a:r>
              <a:rPr lang="en-US" dirty="0"/>
              <a:t>Evaluations</a:t>
            </a:r>
          </a:p>
        </p:txBody>
      </p:sp>
      <p:sp>
        <p:nvSpPr>
          <p:cNvPr id="3" name="Content Placeholder 2">
            <a:extLst>
              <a:ext uri="{FF2B5EF4-FFF2-40B4-BE49-F238E27FC236}">
                <a16:creationId xmlns:a16="http://schemas.microsoft.com/office/drawing/2014/main" id="{37E3FCBB-38AB-0475-7475-366E3BC53192}"/>
              </a:ext>
            </a:extLst>
          </p:cNvPr>
          <p:cNvSpPr>
            <a:spLocks noGrp="1"/>
          </p:cNvSpPr>
          <p:nvPr>
            <p:ph idx="1"/>
          </p:nvPr>
        </p:nvSpPr>
        <p:spPr>
          <a:xfrm>
            <a:off x="838200" y="1517515"/>
            <a:ext cx="6564549" cy="4659448"/>
          </a:xfrm>
        </p:spPr>
        <p:txBody>
          <a:bodyPr>
            <a:normAutofit fontScale="70000" lnSpcReduction="20000"/>
          </a:bodyPr>
          <a:lstStyle/>
          <a:p>
            <a:pPr marL="0" indent="0">
              <a:buNone/>
            </a:pPr>
            <a:r>
              <a:rPr lang="en-US" sz="2900" b="1" dirty="0"/>
              <a:t>One of the MOST important tasks</a:t>
            </a:r>
          </a:p>
          <a:p>
            <a:r>
              <a:rPr lang="en-US" dirty="0"/>
              <a:t>Ongoing process</a:t>
            </a:r>
          </a:p>
          <a:p>
            <a:r>
              <a:rPr lang="en-US" dirty="0"/>
              <a:t>Ensures all reviews take place regularly in a timely manner (Ed Code 87663)</a:t>
            </a:r>
          </a:p>
          <a:p>
            <a:r>
              <a:rPr lang="en-US" dirty="0"/>
              <a:t>Frequency (follows timelines outline in BP/AP and CBA)</a:t>
            </a:r>
          </a:p>
          <a:p>
            <a:pPr lvl="1"/>
            <a:r>
              <a:rPr lang="en-US" dirty="0"/>
              <a:t>Probationary faculty – at least once per academic year</a:t>
            </a:r>
          </a:p>
          <a:p>
            <a:pPr lvl="1"/>
            <a:r>
              <a:rPr lang="en-US" dirty="0"/>
              <a:t>Tenured faculty – at least once every 3 years</a:t>
            </a:r>
          </a:p>
          <a:p>
            <a:pPr lvl="1"/>
            <a:r>
              <a:rPr lang="en-US" dirty="0"/>
              <a:t>Temporary (adjunct) faculty – at least once every 3 semester</a:t>
            </a:r>
          </a:p>
          <a:p>
            <a:r>
              <a:rPr lang="en-US" dirty="0"/>
              <a:t>Methodology </a:t>
            </a:r>
          </a:p>
          <a:p>
            <a:pPr lvl="1"/>
            <a:r>
              <a:rPr lang="en-US" dirty="0"/>
              <a:t>Establish the criteria for the evaluation (as per CBA) </a:t>
            </a:r>
          </a:p>
          <a:p>
            <a:pPr lvl="1"/>
            <a:r>
              <a:rPr lang="en-US" dirty="0"/>
              <a:t>Gather and document observations </a:t>
            </a:r>
          </a:p>
          <a:p>
            <a:pPr lvl="1"/>
            <a:r>
              <a:rPr lang="en-US" dirty="0"/>
              <a:t>Conduct face to face meeting </a:t>
            </a:r>
          </a:p>
          <a:p>
            <a:pPr lvl="1"/>
            <a:r>
              <a:rPr lang="en-US" dirty="0"/>
              <a:t>Make your comments factual and clear </a:t>
            </a:r>
          </a:p>
          <a:p>
            <a:pPr lvl="1"/>
            <a:r>
              <a:rPr lang="en-US" dirty="0"/>
              <a:t>Note accomplishments as well as negative performance issues </a:t>
            </a:r>
          </a:p>
          <a:p>
            <a:r>
              <a:rPr lang="en-US" dirty="0"/>
              <a:t>Performance Improvement Plans and Discipline</a:t>
            </a:r>
          </a:p>
          <a:p>
            <a:endParaRPr lang="en-US" dirty="0"/>
          </a:p>
        </p:txBody>
      </p:sp>
      <p:pic>
        <p:nvPicPr>
          <p:cNvPr id="5" name="Picture 4" descr="A pen on a paper with text on it&#10;&#10;Description automatically generated">
            <a:extLst>
              <a:ext uri="{FF2B5EF4-FFF2-40B4-BE49-F238E27FC236}">
                <a16:creationId xmlns:a16="http://schemas.microsoft.com/office/drawing/2014/main" id="{D57CC5F0-CCC8-B25C-5276-9BFB39E95B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8692" y="2070277"/>
            <a:ext cx="4076169" cy="2717446"/>
          </a:xfrm>
          <a:prstGeom prst="rect">
            <a:avLst/>
          </a:prstGeom>
        </p:spPr>
      </p:pic>
    </p:spTree>
    <p:extLst>
      <p:ext uri="{BB962C8B-B14F-4D97-AF65-F5344CB8AC3E}">
        <p14:creationId xmlns:p14="http://schemas.microsoft.com/office/powerpoint/2010/main" val="15657660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66ABBA">
            <a:alpha val="24000"/>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DB4E9F-281A-1C2B-EA61-5DB059762D7F}"/>
              </a:ext>
            </a:extLst>
          </p:cNvPr>
          <p:cNvSpPr/>
          <p:nvPr/>
        </p:nvSpPr>
        <p:spPr>
          <a:xfrm>
            <a:off x="0" y="6581775"/>
            <a:ext cx="12192000" cy="276225"/>
          </a:xfrm>
          <a:prstGeom prst="rect">
            <a:avLst/>
          </a:prstGeom>
          <a:solidFill>
            <a:srgbClr val="94BD57">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5A913A-8E09-5321-87B4-26C55D15D385}"/>
              </a:ext>
            </a:extLst>
          </p:cNvPr>
          <p:cNvSpPr>
            <a:spLocks noGrp="1"/>
          </p:cNvSpPr>
          <p:nvPr>
            <p:ph type="title"/>
          </p:nvPr>
        </p:nvSpPr>
        <p:spPr>
          <a:xfrm>
            <a:off x="838200" y="365125"/>
            <a:ext cx="10515600" cy="1325563"/>
          </a:xfrm>
        </p:spPr>
        <p:txBody>
          <a:bodyPr>
            <a:normAutofit/>
          </a:bodyPr>
          <a:lstStyle/>
          <a:p>
            <a:r>
              <a:rPr lang="en-US" dirty="0"/>
              <a:t>Scheduling</a:t>
            </a:r>
          </a:p>
        </p:txBody>
      </p:sp>
      <p:sp>
        <p:nvSpPr>
          <p:cNvPr id="3" name="Content Placeholder 2">
            <a:extLst>
              <a:ext uri="{FF2B5EF4-FFF2-40B4-BE49-F238E27FC236}">
                <a16:creationId xmlns:a16="http://schemas.microsoft.com/office/drawing/2014/main" id="{6E6B938B-1C10-2FEB-34D4-B1F5FC567E06}"/>
              </a:ext>
            </a:extLst>
          </p:cNvPr>
          <p:cNvSpPr>
            <a:spLocks noGrp="1"/>
          </p:cNvSpPr>
          <p:nvPr>
            <p:ph idx="1"/>
          </p:nvPr>
        </p:nvSpPr>
        <p:spPr>
          <a:xfrm>
            <a:off x="838200" y="1825625"/>
            <a:ext cx="8772728" cy="4351338"/>
          </a:xfrm>
        </p:spPr>
        <p:txBody>
          <a:bodyPr>
            <a:normAutofit fontScale="70000" lnSpcReduction="20000"/>
          </a:bodyPr>
          <a:lstStyle/>
          <a:p>
            <a:r>
              <a:rPr lang="en-US" dirty="0"/>
              <a:t>Focus on the needs of the Student</a:t>
            </a:r>
          </a:p>
          <a:p>
            <a:r>
              <a:rPr lang="en-US" dirty="0"/>
              <a:t>Establish time blocks for efficiency</a:t>
            </a:r>
          </a:p>
          <a:p>
            <a:pPr lvl="1"/>
            <a:r>
              <a:rPr lang="en-US" dirty="0"/>
              <a:t>Use Chancellor’s Office approved time blocks</a:t>
            </a:r>
          </a:p>
          <a:p>
            <a:r>
              <a:rPr lang="en-US" dirty="0"/>
              <a:t>Schedule according to Master Plan</a:t>
            </a:r>
          </a:p>
          <a:p>
            <a:pPr lvl="1"/>
            <a:r>
              <a:rPr lang="en-US" dirty="0"/>
              <a:t>Many colleges use 2-year cycle</a:t>
            </a:r>
          </a:p>
          <a:p>
            <a:r>
              <a:rPr lang="en-US" dirty="0"/>
              <a:t>Look at Fill Rate</a:t>
            </a:r>
          </a:p>
          <a:p>
            <a:pPr lvl="1"/>
            <a:r>
              <a:rPr lang="en-US" dirty="0"/>
              <a:t>If Cap is 45 and have 35 = 77% Fill rate (want approximately 80%)</a:t>
            </a:r>
          </a:p>
          <a:p>
            <a:pPr lvl="1"/>
            <a:r>
              <a:rPr lang="en-US" dirty="0"/>
              <a:t>If Fill Rate above 90% or large wait list, then may need additional section</a:t>
            </a:r>
          </a:p>
          <a:p>
            <a:r>
              <a:rPr lang="en-US" dirty="0"/>
              <a:t>Think Pyramids</a:t>
            </a:r>
          </a:p>
          <a:p>
            <a:pPr lvl="1"/>
            <a:r>
              <a:rPr lang="en-US" dirty="0"/>
              <a:t>Beginning, Intermediate, Advanced</a:t>
            </a:r>
          </a:p>
          <a:p>
            <a:r>
              <a:rPr lang="en-US" dirty="0"/>
              <a:t>Follow the Transfer Patterns of your College</a:t>
            </a:r>
          </a:p>
          <a:p>
            <a:r>
              <a:rPr lang="en-US" dirty="0"/>
              <a:t>Know your CBA and AP/BP</a:t>
            </a:r>
          </a:p>
          <a:p>
            <a:pPr lvl="1"/>
            <a:r>
              <a:rPr lang="en-US" dirty="0"/>
              <a:t>Part-time faculty can only teach 67% of a full-time faculty load – District Limit</a:t>
            </a:r>
          </a:p>
          <a:p>
            <a:pPr lvl="1"/>
            <a:r>
              <a:rPr lang="en-US" dirty="0"/>
              <a:t>Exception is nursing – can only exceed two semesters every 3 consecutive years</a:t>
            </a:r>
          </a:p>
          <a:p>
            <a:pPr lvl="1"/>
            <a:r>
              <a:rPr lang="en-US" dirty="0"/>
              <a:t>Community Education is exempt</a:t>
            </a:r>
          </a:p>
          <a:p>
            <a:endParaRPr lang="en-US" dirty="0"/>
          </a:p>
        </p:txBody>
      </p:sp>
      <p:pic>
        <p:nvPicPr>
          <p:cNvPr id="5" name="Picture 4" descr="A group of people looking at a calendar&#10;&#10;Description automatically generated">
            <a:extLst>
              <a:ext uri="{FF2B5EF4-FFF2-40B4-BE49-F238E27FC236}">
                <a16:creationId xmlns:a16="http://schemas.microsoft.com/office/drawing/2014/main" id="{048699AC-839F-90DF-DFBA-5EB1A72C08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5947" y="1027906"/>
            <a:ext cx="3680585" cy="2454390"/>
          </a:xfrm>
          <a:prstGeom prst="rect">
            <a:avLst/>
          </a:prstGeom>
        </p:spPr>
      </p:pic>
    </p:spTree>
    <p:extLst>
      <p:ext uri="{BB962C8B-B14F-4D97-AF65-F5344CB8AC3E}">
        <p14:creationId xmlns:p14="http://schemas.microsoft.com/office/powerpoint/2010/main" val="111270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66ABBA">
            <a:alpha val="24000"/>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DB4E9F-281A-1C2B-EA61-5DB059762D7F}"/>
              </a:ext>
            </a:extLst>
          </p:cNvPr>
          <p:cNvSpPr/>
          <p:nvPr/>
        </p:nvSpPr>
        <p:spPr>
          <a:xfrm>
            <a:off x="0" y="6581775"/>
            <a:ext cx="12192000" cy="276225"/>
          </a:xfrm>
          <a:prstGeom prst="rect">
            <a:avLst/>
          </a:prstGeom>
          <a:solidFill>
            <a:srgbClr val="94BD57">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5A913A-8E09-5321-87B4-26C55D15D385}"/>
              </a:ext>
            </a:extLst>
          </p:cNvPr>
          <p:cNvSpPr>
            <a:spLocks noGrp="1"/>
          </p:cNvSpPr>
          <p:nvPr>
            <p:ph type="title"/>
          </p:nvPr>
        </p:nvSpPr>
        <p:spPr>
          <a:xfrm>
            <a:off x="838200" y="365125"/>
            <a:ext cx="10515600" cy="1325563"/>
          </a:xfrm>
        </p:spPr>
        <p:txBody>
          <a:bodyPr>
            <a:normAutofit/>
          </a:bodyPr>
          <a:lstStyle/>
          <a:p>
            <a:r>
              <a:rPr lang="en-US" dirty="0"/>
              <a:t>Section Development &amp; Section Management</a:t>
            </a:r>
          </a:p>
        </p:txBody>
      </p:sp>
      <p:sp>
        <p:nvSpPr>
          <p:cNvPr id="3" name="Content Placeholder 2">
            <a:extLst>
              <a:ext uri="{FF2B5EF4-FFF2-40B4-BE49-F238E27FC236}">
                <a16:creationId xmlns:a16="http://schemas.microsoft.com/office/drawing/2014/main" id="{796ACAE4-CE13-6B52-9CD4-05EC7F941FFB}"/>
              </a:ext>
            </a:extLst>
          </p:cNvPr>
          <p:cNvSpPr>
            <a:spLocks noGrp="1"/>
          </p:cNvSpPr>
          <p:nvPr>
            <p:ph idx="1"/>
          </p:nvPr>
        </p:nvSpPr>
        <p:spPr>
          <a:xfrm>
            <a:off x="838200" y="1825625"/>
            <a:ext cx="10515600" cy="4351338"/>
          </a:xfrm>
        </p:spPr>
        <p:txBody>
          <a:bodyPr>
            <a:normAutofit fontScale="85000" lnSpcReduction="20000"/>
          </a:bodyPr>
          <a:lstStyle/>
          <a:p>
            <a:r>
              <a:rPr lang="en-US" dirty="0"/>
              <a:t>Guided Pathways</a:t>
            </a:r>
          </a:p>
          <a:p>
            <a:endParaRPr lang="en-US" dirty="0"/>
          </a:p>
          <a:p>
            <a:endParaRPr lang="en-US" dirty="0"/>
          </a:p>
          <a:p>
            <a:endParaRPr lang="en-US" dirty="0"/>
          </a:p>
          <a:p>
            <a:endParaRPr lang="en-US" dirty="0"/>
          </a:p>
          <a:p>
            <a:r>
              <a:rPr lang="en-US" dirty="0"/>
              <a:t>Modalities to support student need</a:t>
            </a:r>
          </a:p>
          <a:p>
            <a:pPr lvl="1"/>
            <a:r>
              <a:rPr lang="en-US" dirty="0"/>
              <a:t>Full-time</a:t>
            </a:r>
          </a:p>
          <a:p>
            <a:pPr lvl="1"/>
            <a:r>
              <a:rPr lang="en-US" dirty="0"/>
              <a:t>Part-time</a:t>
            </a:r>
          </a:p>
          <a:p>
            <a:pPr lvl="1"/>
            <a:r>
              <a:rPr lang="en-US" dirty="0"/>
              <a:t>Evening &amp; Weekend</a:t>
            </a:r>
          </a:p>
          <a:p>
            <a:pPr lvl="1"/>
            <a:r>
              <a:rPr lang="en-US" dirty="0"/>
              <a:t>Dual Enrollment</a:t>
            </a:r>
          </a:p>
          <a:p>
            <a:pPr lvl="1"/>
            <a:r>
              <a:rPr lang="en-US" dirty="0"/>
              <a:t>Noncredit</a:t>
            </a:r>
          </a:p>
          <a:p>
            <a:pPr lvl="1"/>
            <a:r>
              <a:rPr lang="en-US" dirty="0"/>
              <a:t>CTE</a:t>
            </a:r>
          </a:p>
          <a:p>
            <a:pPr lvl="1"/>
            <a:r>
              <a:rPr lang="en-US" dirty="0"/>
              <a:t>ESL</a:t>
            </a:r>
          </a:p>
          <a:p>
            <a:endParaRPr lang="en-US" dirty="0"/>
          </a:p>
        </p:txBody>
      </p:sp>
      <p:pic>
        <p:nvPicPr>
          <p:cNvPr id="5" name="Picture 4" descr="A street sign with different colored signs&#10;&#10;Description automatically generated">
            <a:extLst>
              <a:ext uri="{FF2B5EF4-FFF2-40B4-BE49-F238E27FC236}">
                <a16:creationId xmlns:a16="http://schemas.microsoft.com/office/drawing/2014/main" id="{4FD34B76-D9E5-C70F-3AF7-683B1D9A8B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9189" y="1408940"/>
            <a:ext cx="1853295" cy="2727292"/>
          </a:xfrm>
          <a:prstGeom prst="rect">
            <a:avLst/>
          </a:prstGeom>
        </p:spPr>
      </p:pic>
      <p:pic>
        <p:nvPicPr>
          <p:cNvPr id="8" name="Picture 7" descr="A person writing on a book&#10;&#10;Description automatically generated">
            <a:extLst>
              <a:ext uri="{FF2B5EF4-FFF2-40B4-BE49-F238E27FC236}">
                <a16:creationId xmlns:a16="http://schemas.microsoft.com/office/drawing/2014/main" id="{AEA46E6A-342C-7C06-C098-F98E2FC381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0143" y="3187826"/>
            <a:ext cx="2393657" cy="3191543"/>
          </a:xfrm>
          <a:prstGeom prst="rect">
            <a:avLst/>
          </a:prstGeom>
        </p:spPr>
      </p:pic>
    </p:spTree>
    <p:extLst>
      <p:ext uri="{BB962C8B-B14F-4D97-AF65-F5344CB8AC3E}">
        <p14:creationId xmlns:p14="http://schemas.microsoft.com/office/powerpoint/2010/main" val="32599314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66ABBA">
            <a:alpha val="24000"/>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DB4E9F-281A-1C2B-EA61-5DB059762D7F}"/>
              </a:ext>
            </a:extLst>
          </p:cNvPr>
          <p:cNvSpPr/>
          <p:nvPr/>
        </p:nvSpPr>
        <p:spPr>
          <a:xfrm>
            <a:off x="0" y="6581775"/>
            <a:ext cx="12192000" cy="276225"/>
          </a:xfrm>
          <a:prstGeom prst="rect">
            <a:avLst/>
          </a:prstGeom>
          <a:solidFill>
            <a:srgbClr val="94BD57">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5A913A-8E09-5321-87B4-26C55D15D385}"/>
              </a:ext>
            </a:extLst>
          </p:cNvPr>
          <p:cNvSpPr>
            <a:spLocks noGrp="1"/>
          </p:cNvSpPr>
          <p:nvPr>
            <p:ph type="title"/>
          </p:nvPr>
        </p:nvSpPr>
        <p:spPr>
          <a:xfrm>
            <a:off x="838200" y="365125"/>
            <a:ext cx="10515600" cy="1325563"/>
          </a:xfrm>
        </p:spPr>
        <p:txBody>
          <a:bodyPr>
            <a:normAutofit/>
          </a:bodyPr>
          <a:lstStyle/>
          <a:p>
            <a:r>
              <a:rPr lang="en-US" dirty="0"/>
              <a:t>Contact Hours and FTES calculation</a:t>
            </a:r>
          </a:p>
        </p:txBody>
      </p:sp>
      <p:sp>
        <p:nvSpPr>
          <p:cNvPr id="3" name="Content Placeholder 2">
            <a:extLst>
              <a:ext uri="{FF2B5EF4-FFF2-40B4-BE49-F238E27FC236}">
                <a16:creationId xmlns:a16="http://schemas.microsoft.com/office/drawing/2014/main" id="{714066B2-6E2B-819D-9A50-2AA1168B9A46}"/>
              </a:ext>
            </a:extLst>
          </p:cNvPr>
          <p:cNvSpPr>
            <a:spLocks noGrp="1"/>
          </p:cNvSpPr>
          <p:nvPr>
            <p:ph idx="1"/>
          </p:nvPr>
        </p:nvSpPr>
        <p:spPr>
          <a:xfrm>
            <a:off x="447472" y="1825625"/>
            <a:ext cx="6819090" cy="4351338"/>
          </a:xfrm>
        </p:spPr>
        <p:txBody>
          <a:bodyPr>
            <a:normAutofit fontScale="85000" lnSpcReduction="20000"/>
          </a:bodyPr>
          <a:lstStyle/>
          <a:p>
            <a:r>
              <a:rPr lang="en-US" dirty="0"/>
              <a:t>Weekly Census – holidays NOT taken into account</a:t>
            </a:r>
          </a:p>
          <a:p>
            <a:pPr lvl="1"/>
            <a:r>
              <a:rPr lang="en-US" dirty="0"/>
              <a:t>Example: 3 unit lecture (54 hours) that meet twice a week</a:t>
            </a:r>
          </a:p>
          <a:p>
            <a:pPr lvl="2"/>
            <a:r>
              <a:rPr lang="en-US" dirty="0"/>
              <a:t>54 hours/17.0 Term Length Multiplier/number of times the class meets per week (in this example 2) = 1.588 contact hours or 1.6 CH = 1:20</a:t>
            </a:r>
          </a:p>
          <a:p>
            <a:pPr lvl="2"/>
            <a:endParaRPr lang="en-US" dirty="0"/>
          </a:p>
          <a:p>
            <a:r>
              <a:rPr lang="en-US" dirty="0"/>
              <a:t>Daily Census – holidays are taken into account</a:t>
            </a:r>
          </a:p>
          <a:p>
            <a:pPr lvl="1"/>
            <a:r>
              <a:rPr lang="en-US" dirty="0"/>
              <a:t>Example: 3 unit lecture (54 hours) offered during Summer Session (8 weeks) twice a week with no holiday</a:t>
            </a:r>
          </a:p>
          <a:p>
            <a:pPr lvl="2"/>
            <a:r>
              <a:rPr lang="en-US" dirty="0"/>
              <a:t>54 hours/16 days = 3.375 contact hours or 3.3 CH = 3:05</a:t>
            </a:r>
          </a:p>
          <a:p>
            <a:pPr lvl="1"/>
            <a:r>
              <a:rPr lang="en-US" dirty="0"/>
              <a:t>Example: 3 unit lecture (54 hours) offered during </a:t>
            </a:r>
            <a:br>
              <a:rPr lang="en-US" dirty="0"/>
            </a:br>
            <a:r>
              <a:rPr lang="en-US" dirty="0"/>
              <a:t>Summer Session (8 weeks) twice a week with 1 holiday</a:t>
            </a:r>
          </a:p>
          <a:p>
            <a:pPr lvl="2"/>
            <a:r>
              <a:rPr lang="en-US" dirty="0"/>
              <a:t>54 hours/15 days = 3.6 contact hours = 3:20</a:t>
            </a:r>
          </a:p>
        </p:txBody>
      </p:sp>
      <p:pic>
        <p:nvPicPr>
          <p:cNvPr id="5" name="Picture 4" descr="A calculator and pen on a notebook&#10;&#10;Description automatically generated">
            <a:extLst>
              <a:ext uri="{FF2B5EF4-FFF2-40B4-BE49-F238E27FC236}">
                <a16:creationId xmlns:a16="http://schemas.microsoft.com/office/drawing/2014/main" id="{3564A42A-590C-0D8C-09D2-0EE3852B7F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95170" y="2597628"/>
            <a:ext cx="3937333" cy="2067100"/>
          </a:xfrm>
          <a:prstGeom prst="rect">
            <a:avLst/>
          </a:prstGeom>
        </p:spPr>
      </p:pic>
    </p:spTree>
    <p:extLst>
      <p:ext uri="{BB962C8B-B14F-4D97-AF65-F5344CB8AC3E}">
        <p14:creationId xmlns:p14="http://schemas.microsoft.com/office/powerpoint/2010/main" val="36078757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66ABBA">
            <a:alpha val="24000"/>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DB4E9F-281A-1C2B-EA61-5DB059762D7F}"/>
              </a:ext>
            </a:extLst>
          </p:cNvPr>
          <p:cNvSpPr/>
          <p:nvPr/>
        </p:nvSpPr>
        <p:spPr>
          <a:xfrm>
            <a:off x="0" y="6581775"/>
            <a:ext cx="12192000" cy="276225"/>
          </a:xfrm>
          <a:prstGeom prst="rect">
            <a:avLst/>
          </a:prstGeom>
          <a:solidFill>
            <a:srgbClr val="94BD57">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5A913A-8E09-5321-87B4-26C55D15D385}"/>
              </a:ext>
            </a:extLst>
          </p:cNvPr>
          <p:cNvSpPr>
            <a:spLocks noGrp="1"/>
          </p:cNvSpPr>
          <p:nvPr>
            <p:ph type="title"/>
          </p:nvPr>
        </p:nvSpPr>
        <p:spPr>
          <a:xfrm>
            <a:off x="838200" y="365125"/>
            <a:ext cx="10515600" cy="1325563"/>
          </a:xfrm>
        </p:spPr>
        <p:txBody>
          <a:bodyPr>
            <a:normAutofit/>
          </a:bodyPr>
          <a:lstStyle/>
          <a:p>
            <a:r>
              <a:rPr lang="en-US" dirty="0"/>
              <a:t>FTE Calculation</a:t>
            </a:r>
          </a:p>
        </p:txBody>
      </p:sp>
      <p:sp>
        <p:nvSpPr>
          <p:cNvPr id="8" name="Content Placeholder 7">
            <a:extLst>
              <a:ext uri="{FF2B5EF4-FFF2-40B4-BE49-F238E27FC236}">
                <a16:creationId xmlns:a16="http://schemas.microsoft.com/office/drawing/2014/main" id="{3E3DE042-4E05-37DF-34DD-EA8B07FDB7CA}"/>
              </a:ext>
            </a:extLst>
          </p:cNvPr>
          <p:cNvSpPr>
            <a:spLocks noGrp="1"/>
          </p:cNvSpPr>
          <p:nvPr>
            <p:ph idx="1"/>
          </p:nvPr>
        </p:nvSpPr>
        <p:spPr>
          <a:xfrm>
            <a:off x="838200" y="1690688"/>
            <a:ext cx="6914745" cy="4486275"/>
          </a:xfrm>
        </p:spPr>
        <p:txBody>
          <a:bodyPr>
            <a:normAutofit fontScale="92500" lnSpcReduction="20000"/>
          </a:bodyPr>
          <a:lstStyle/>
          <a:p>
            <a:r>
              <a:rPr lang="en-US" dirty="0"/>
              <a:t>WSCH – Weekly Student Contact Hours</a:t>
            </a:r>
          </a:p>
          <a:p>
            <a:pPr lvl="1"/>
            <a:r>
              <a:rPr lang="en-US" dirty="0"/>
              <a:t>Represents Enrollment</a:t>
            </a:r>
          </a:p>
          <a:p>
            <a:pPr lvl="1"/>
            <a:r>
              <a:rPr lang="en-US" dirty="0"/>
              <a:t>Total WSCH = (# weekly contact hours) X (Standard Term Length Multiplier) X (# Students) </a:t>
            </a:r>
          </a:p>
          <a:p>
            <a:pPr lvl="1"/>
            <a:endParaRPr lang="en-US" dirty="0"/>
          </a:p>
          <a:p>
            <a:r>
              <a:rPr lang="en-US" dirty="0"/>
              <a:t>FTES – Full Time Equivalent Student</a:t>
            </a:r>
          </a:p>
          <a:p>
            <a:pPr lvl="1"/>
            <a:r>
              <a:rPr lang="en-US" dirty="0"/>
              <a:t>FTES generated by the course = (Total WSCH) / 525 (WSCH that equal 1 annual FTES or 30 units) </a:t>
            </a:r>
          </a:p>
          <a:p>
            <a:pPr lvl="1"/>
            <a:endParaRPr lang="en-US" dirty="0"/>
          </a:p>
          <a:p>
            <a:r>
              <a:rPr lang="en-US" dirty="0"/>
              <a:t>FTEF – Full Time Equivalent Faculty</a:t>
            </a:r>
          </a:p>
          <a:p>
            <a:pPr lvl="1"/>
            <a:r>
              <a:rPr lang="en-US" dirty="0"/>
              <a:t>Represents Cost</a:t>
            </a:r>
          </a:p>
          <a:p>
            <a:pPr lvl="1"/>
            <a:r>
              <a:rPr lang="en-US" dirty="0"/>
              <a:t>CBA for Teaching load calculation</a:t>
            </a:r>
          </a:p>
          <a:p>
            <a:pPr lvl="1"/>
            <a:r>
              <a:rPr lang="en-US" dirty="0"/>
              <a:t>Higher enrollment results in higher WSCH to FTEF ratio (smaller class sizes smaller ratio)</a:t>
            </a:r>
          </a:p>
          <a:p>
            <a:endParaRPr lang="en-US" dirty="0"/>
          </a:p>
        </p:txBody>
      </p:sp>
      <p:pic>
        <p:nvPicPr>
          <p:cNvPr id="5" name="Picture 4" descr="A notebook and calculator on a wooden surface&#10;&#10;Description automatically generated">
            <a:extLst>
              <a:ext uri="{FF2B5EF4-FFF2-40B4-BE49-F238E27FC236}">
                <a16:creationId xmlns:a16="http://schemas.microsoft.com/office/drawing/2014/main" id="{1E4BB7F0-835F-825D-E3F3-68CECBC852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1342" y="2033587"/>
            <a:ext cx="3348990" cy="2790825"/>
          </a:xfrm>
          <a:prstGeom prst="rect">
            <a:avLst/>
          </a:prstGeom>
        </p:spPr>
      </p:pic>
    </p:spTree>
    <p:extLst>
      <p:ext uri="{BB962C8B-B14F-4D97-AF65-F5344CB8AC3E}">
        <p14:creationId xmlns:p14="http://schemas.microsoft.com/office/powerpoint/2010/main" val="29561813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66ABBA">
            <a:alpha val="24000"/>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DB4E9F-281A-1C2B-EA61-5DB059762D7F}"/>
              </a:ext>
            </a:extLst>
          </p:cNvPr>
          <p:cNvSpPr/>
          <p:nvPr/>
        </p:nvSpPr>
        <p:spPr>
          <a:xfrm>
            <a:off x="0" y="6581775"/>
            <a:ext cx="12192000" cy="276225"/>
          </a:xfrm>
          <a:prstGeom prst="rect">
            <a:avLst/>
          </a:prstGeom>
          <a:solidFill>
            <a:srgbClr val="94BD57">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5A913A-8E09-5321-87B4-26C55D15D385}"/>
              </a:ext>
            </a:extLst>
          </p:cNvPr>
          <p:cNvSpPr>
            <a:spLocks noGrp="1"/>
          </p:cNvSpPr>
          <p:nvPr>
            <p:ph type="title"/>
          </p:nvPr>
        </p:nvSpPr>
        <p:spPr>
          <a:xfrm>
            <a:off x="838200" y="365125"/>
            <a:ext cx="10515600" cy="1325563"/>
          </a:xfrm>
        </p:spPr>
        <p:txBody>
          <a:bodyPr>
            <a:normAutofit/>
          </a:bodyPr>
          <a:lstStyle/>
          <a:p>
            <a:r>
              <a:rPr lang="en-US" dirty="0"/>
              <a:t>Flex Days</a:t>
            </a:r>
          </a:p>
        </p:txBody>
      </p:sp>
      <p:sp>
        <p:nvSpPr>
          <p:cNvPr id="3" name="Content Placeholder 2">
            <a:extLst>
              <a:ext uri="{FF2B5EF4-FFF2-40B4-BE49-F238E27FC236}">
                <a16:creationId xmlns:a16="http://schemas.microsoft.com/office/drawing/2014/main" id="{7969372C-EDCF-E5DD-2D28-8D0AAF9C14AA}"/>
              </a:ext>
            </a:extLst>
          </p:cNvPr>
          <p:cNvSpPr>
            <a:spLocks noGrp="1"/>
          </p:cNvSpPr>
          <p:nvPr>
            <p:ph idx="1"/>
          </p:nvPr>
        </p:nvSpPr>
        <p:spPr>
          <a:xfrm>
            <a:off x="682557" y="1825625"/>
            <a:ext cx="7128754" cy="4351338"/>
          </a:xfrm>
        </p:spPr>
        <p:txBody>
          <a:bodyPr>
            <a:normAutofit fontScale="92500" lnSpcReduction="10000"/>
          </a:bodyPr>
          <a:lstStyle/>
          <a:p>
            <a:pPr marL="0" indent="0">
              <a:buNone/>
            </a:pPr>
            <a:r>
              <a:rPr lang="en-US" dirty="0"/>
              <a:t>A flexible calendar program initiated in 1976 by 6 California Community Colleges in 1976 as a pilot program. </a:t>
            </a:r>
          </a:p>
          <a:p>
            <a:pPr lvl="1"/>
            <a:r>
              <a:rPr lang="en-US" dirty="0"/>
              <a:t>Six colleges: El Camino, Grossmont, Consumnes River, Saddleback, San Jose City, and Evergreen Valley</a:t>
            </a:r>
          </a:p>
          <a:p>
            <a:pPr lvl="1"/>
            <a:r>
              <a:rPr lang="en-US" dirty="0"/>
              <a:t>Authorized by Assembly Bill 2232 (1975)</a:t>
            </a:r>
          </a:p>
          <a:p>
            <a:pPr lvl="1"/>
            <a:r>
              <a:rPr lang="en-US" dirty="0"/>
              <a:t>Reduced number of required instructional days from 175 to a minimum of 160</a:t>
            </a:r>
          </a:p>
          <a:p>
            <a:pPr lvl="2"/>
            <a:r>
              <a:rPr lang="en-US" dirty="0"/>
              <a:t>Replace up to fifteen days of regular instruction with alternative activities:</a:t>
            </a:r>
          </a:p>
          <a:p>
            <a:pPr lvl="3"/>
            <a:r>
              <a:rPr lang="en-US" dirty="0"/>
              <a:t>Course and program development and revision</a:t>
            </a:r>
          </a:p>
          <a:p>
            <a:pPr lvl="3"/>
            <a:r>
              <a:rPr lang="en-US" dirty="0"/>
              <a:t>Development of new instructional materials</a:t>
            </a:r>
          </a:p>
          <a:p>
            <a:pPr lvl="3"/>
            <a:r>
              <a:rPr lang="en-US" dirty="0"/>
              <a:t>Staff development activities</a:t>
            </a:r>
          </a:p>
          <a:p>
            <a:endParaRPr lang="en-US" dirty="0"/>
          </a:p>
        </p:txBody>
      </p:sp>
      <p:pic>
        <p:nvPicPr>
          <p:cNvPr id="5" name="Picture 4" descr="A group of people climbing up a stack of books&#10;&#10;Description automatically generated">
            <a:extLst>
              <a:ext uri="{FF2B5EF4-FFF2-40B4-BE49-F238E27FC236}">
                <a16:creationId xmlns:a16="http://schemas.microsoft.com/office/drawing/2014/main" id="{C88D2EED-4644-5B4D-CF20-BCD57D08E8D0}"/>
              </a:ext>
            </a:extLst>
          </p:cNvPr>
          <p:cNvPicPr>
            <a:picLocks noChangeAspect="1"/>
          </p:cNvPicPr>
          <p:nvPr/>
        </p:nvPicPr>
        <p:blipFill rotWithShape="1">
          <a:blip r:embed="rId2">
            <a:extLst>
              <a:ext uri="{28A0092B-C50C-407E-A947-70E740481C1C}">
                <a14:useLocalDpi xmlns:a14="http://schemas.microsoft.com/office/drawing/2010/main" val="0"/>
              </a:ext>
            </a:extLst>
          </a:blip>
          <a:srcRect l="17650" t="13605" r="22603" b="17477"/>
          <a:stretch/>
        </p:blipFill>
        <p:spPr>
          <a:xfrm>
            <a:off x="8109294" y="2095500"/>
            <a:ext cx="3694923" cy="2557279"/>
          </a:xfrm>
          <a:prstGeom prst="rect">
            <a:avLst/>
          </a:prstGeom>
        </p:spPr>
      </p:pic>
    </p:spTree>
    <p:extLst>
      <p:ext uri="{BB962C8B-B14F-4D97-AF65-F5344CB8AC3E}">
        <p14:creationId xmlns:p14="http://schemas.microsoft.com/office/powerpoint/2010/main" val="2653026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66ABBA">
            <a:alpha val="24000"/>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DB4E9F-281A-1C2B-EA61-5DB059762D7F}"/>
              </a:ext>
            </a:extLst>
          </p:cNvPr>
          <p:cNvSpPr/>
          <p:nvPr/>
        </p:nvSpPr>
        <p:spPr>
          <a:xfrm>
            <a:off x="0" y="6581775"/>
            <a:ext cx="12192000" cy="276225"/>
          </a:xfrm>
          <a:prstGeom prst="rect">
            <a:avLst/>
          </a:prstGeom>
          <a:solidFill>
            <a:srgbClr val="94BD57">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5A913A-8E09-5321-87B4-26C55D15D385}"/>
              </a:ext>
            </a:extLst>
          </p:cNvPr>
          <p:cNvSpPr>
            <a:spLocks noGrp="1"/>
          </p:cNvSpPr>
          <p:nvPr>
            <p:ph type="title"/>
          </p:nvPr>
        </p:nvSpPr>
        <p:spPr>
          <a:xfrm>
            <a:off x="838200" y="365125"/>
            <a:ext cx="10515600" cy="1325563"/>
          </a:xfrm>
        </p:spPr>
        <p:txBody>
          <a:bodyPr>
            <a:normAutofit/>
          </a:bodyPr>
          <a:lstStyle/>
          <a:p>
            <a:r>
              <a:rPr lang="en-US" dirty="0"/>
              <a:t>Students</a:t>
            </a:r>
          </a:p>
        </p:txBody>
      </p:sp>
      <p:sp>
        <p:nvSpPr>
          <p:cNvPr id="8" name="Content Placeholder 7">
            <a:extLst>
              <a:ext uri="{FF2B5EF4-FFF2-40B4-BE49-F238E27FC236}">
                <a16:creationId xmlns:a16="http://schemas.microsoft.com/office/drawing/2014/main" id="{F2419E3C-5378-3AB3-FAFA-F28B5CC2182E}"/>
              </a:ext>
            </a:extLst>
          </p:cNvPr>
          <p:cNvSpPr>
            <a:spLocks noGrp="1"/>
          </p:cNvSpPr>
          <p:nvPr>
            <p:ph idx="1"/>
          </p:nvPr>
        </p:nvSpPr>
        <p:spPr>
          <a:xfrm>
            <a:off x="838200" y="1690688"/>
            <a:ext cx="6513785" cy="4486275"/>
          </a:xfrm>
        </p:spPr>
        <p:txBody>
          <a:bodyPr>
            <a:normAutofit fontScale="77500" lnSpcReduction="20000"/>
          </a:bodyPr>
          <a:lstStyle/>
          <a:p>
            <a:r>
              <a:rPr lang="en-US" dirty="0"/>
              <a:t>Prerequisite/Corequisite</a:t>
            </a:r>
          </a:p>
          <a:p>
            <a:pPr lvl="1"/>
            <a:r>
              <a:rPr lang="en-US" dirty="0"/>
              <a:t>BP/AP</a:t>
            </a:r>
          </a:p>
          <a:p>
            <a:pPr lvl="1"/>
            <a:r>
              <a:rPr lang="en-US" dirty="0"/>
              <a:t>Based on scheduling</a:t>
            </a:r>
          </a:p>
          <a:p>
            <a:pPr lvl="1"/>
            <a:r>
              <a:rPr lang="en-US" dirty="0"/>
              <a:t>Degree Completion</a:t>
            </a:r>
          </a:p>
          <a:p>
            <a:r>
              <a:rPr lang="en-US" dirty="0"/>
              <a:t>Late Registration Requests</a:t>
            </a:r>
          </a:p>
          <a:p>
            <a:pPr lvl="1"/>
            <a:r>
              <a:rPr lang="en-US" dirty="0"/>
              <a:t>Pull rosters every day – some students think enrolled but haven’t</a:t>
            </a:r>
          </a:p>
          <a:p>
            <a:pPr lvl="1"/>
            <a:r>
              <a:rPr lang="en-US" dirty="0"/>
              <a:t>Student should attend by Census</a:t>
            </a:r>
          </a:p>
          <a:p>
            <a:pPr lvl="1"/>
            <a:r>
              <a:rPr lang="en-US" dirty="0"/>
              <a:t>Student success – every week, student falls further behind</a:t>
            </a:r>
          </a:p>
          <a:p>
            <a:r>
              <a:rPr lang="en-US" dirty="0"/>
              <a:t>Overlapping Course Petitions</a:t>
            </a:r>
          </a:p>
          <a:p>
            <a:pPr lvl="1"/>
            <a:r>
              <a:rPr lang="en-US" dirty="0"/>
              <a:t>Title 5 Section 55007 (also in BP/AP 4226)</a:t>
            </a:r>
          </a:p>
          <a:p>
            <a:pPr lvl="1"/>
            <a:r>
              <a:rPr lang="en-US" dirty="0"/>
              <a:t>Subject to state audit </a:t>
            </a:r>
          </a:p>
          <a:p>
            <a:pPr lvl="1"/>
            <a:r>
              <a:rPr lang="en-US" dirty="0"/>
              <a:t>Valid reasons: Degree completion</a:t>
            </a:r>
          </a:p>
          <a:p>
            <a:pPr lvl="1"/>
            <a:r>
              <a:rPr lang="en-US" dirty="0"/>
              <a:t>Hours missed must be made up – Faculty provides documentation at end of semester</a:t>
            </a:r>
          </a:p>
          <a:p>
            <a:endParaRPr lang="en-US" dirty="0"/>
          </a:p>
        </p:txBody>
      </p:sp>
      <p:pic>
        <p:nvPicPr>
          <p:cNvPr id="5" name="Picture 4" descr="A group of people standing outside&#10;&#10;Description automatically generated">
            <a:extLst>
              <a:ext uri="{FF2B5EF4-FFF2-40B4-BE49-F238E27FC236}">
                <a16:creationId xmlns:a16="http://schemas.microsoft.com/office/drawing/2014/main" id="{B21380AA-C6E5-B52F-A6AE-6A086607D3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1985" y="2043320"/>
            <a:ext cx="4165304" cy="2771360"/>
          </a:xfrm>
          <a:prstGeom prst="rect">
            <a:avLst/>
          </a:prstGeom>
        </p:spPr>
      </p:pic>
    </p:spTree>
    <p:extLst>
      <p:ext uri="{BB962C8B-B14F-4D97-AF65-F5344CB8AC3E}">
        <p14:creationId xmlns:p14="http://schemas.microsoft.com/office/powerpoint/2010/main" val="3268047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DB4E9F-281A-1C2B-EA61-5DB059762D7F}"/>
              </a:ext>
            </a:extLst>
          </p:cNvPr>
          <p:cNvSpPr/>
          <p:nvPr/>
        </p:nvSpPr>
        <p:spPr>
          <a:xfrm>
            <a:off x="0" y="6581775"/>
            <a:ext cx="12192000" cy="276225"/>
          </a:xfrm>
          <a:prstGeom prst="rect">
            <a:avLst/>
          </a:prstGeom>
          <a:solidFill>
            <a:srgbClr val="94BD57">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5A913A-8E09-5321-87B4-26C55D15D385}"/>
              </a:ext>
            </a:extLst>
          </p:cNvPr>
          <p:cNvSpPr>
            <a:spLocks noGrp="1"/>
          </p:cNvSpPr>
          <p:nvPr>
            <p:ph type="title"/>
          </p:nvPr>
        </p:nvSpPr>
        <p:spPr>
          <a:xfrm>
            <a:off x="838200" y="365125"/>
            <a:ext cx="10515600" cy="1325563"/>
          </a:xfrm>
        </p:spPr>
        <p:txBody>
          <a:bodyPr>
            <a:normAutofit/>
          </a:bodyPr>
          <a:lstStyle/>
          <a:p>
            <a:r>
              <a:rPr lang="en-US" dirty="0"/>
              <a:t>Students</a:t>
            </a:r>
          </a:p>
        </p:txBody>
      </p:sp>
      <p:sp>
        <p:nvSpPr>
          <p:cNvPr id="6" name="Content Placeholder 5">
            <a:extLst>
              <a:ext uri="{FF2B5EF4-FFF2-40B4-BE49-F238E27FC236}">
                <a16:creationId xmlns:a16="http://schemas.microsoft.com/office/drawing/2014/main" id="{7DD1E95C-2D23-62EA-AF87-615BE5122E8A}"/>
              </a:ext>
            </a:extLst>
          </p:cNvPr>
          <p:cNvSpPr>
            <a:spLocks noGrp="1"/>
          </p:cNvSpPr>
          <p:nvPr>
            <p:ph idx="1"/>
          </p:nvPr>
        </p:nvSpPr>
        <p:spPr>
          <a:xfrm>
            <a:off x="838200" y="1825625"/>
            <a:ext cx="10515600" cy="4351338"/>
          </a:xfrm>
        </p:spPr>
        <p:txBody>
          <a:bodyPr>
            <a:normAutofit fontScale="92500" lnSpcReduction="20000"/>
          </a:bodyPr>
          <a:lstStyle/>
          <a:p>
            <a:r>
              <a:rPr lang="en-US" dirty="0"/>
              <a:t>Grade Disputes/Appeals</a:t>
            </a:r>
          </a:p>
          <a:p>
            <a:pPr lvl="1"/>
            <a:r>
              <a:rPr lang="en-US" sz="2100" dirty="0"/>
              <a:t>Follow Title 5 Section 55758 (also BP/AP)</a:t>
            </a:r>
          </a:p>
          <a:p>
            <a:pPr lvl="1"/>
            <a:r>
              <a:rPr lang="en-US" sz="2100" dirty="0"/>
              <a:t>"In any course of instruction in a community college district for which grades are awarded, the instructor of the course shall determine the grade to be awarded each student in accordance with section 55758* of this chapter. The determination of the student's grade by the instructor shall be final in the absence of mistake, fraud, bad faith, or incompetency." </a:t>
            </a:r>
          </a:p>
          <a:p>
            <a:pPr lvl="1"/>
            <a:r>
              <a:rPr lang="en-US" sz="2100" dirty="0"/>
              <a:t>Follow steps of policy</a:t>
            </a:r>
          </a:p>
          <a:p>
            <a:pPr lvl="1"/>
            <a:r>
              <a:rPr lang="en-US" sz="2100" dirty="0"/>
              <a:t>Grade Petition Form</a:t>
            </a:r>
          </a:p>
          <a:p>
            <a:r>
              <a:rPr lang="en-US" dirty="0"/>
              <a:t>Resources for Students</a:t>
            </a:r>
          </a:p>
          <a:p>
            <a:pPr lvl="1"/>
            <a:r>
              <a:rPr lang="en-US" sz="2200" dirty="0"/>
              <a:t>Tutoring &amp; Learning Center</a:t>
            </a:r>
          </a:p>
          <a:p>
            <a:pPr lvl="1"/>
            <a:r>
              <a:rPr lang="en-US" sz="2200" dirty="0"/>
              <a:t>Health &amp; Wellness</a:t>
            </a:r>
          </a:p>
          <a:p>
            <a:pPr lvl="1"/>
            <a:r>
              <a:rPr lang="en-US" sz="2200" dirty="0"/>
              <a:t>Transfer and Career Services</a:t>
            </a:r>
          </a:p>
          <a:p>
            <a:pPr lvl="1"/>
            <a:r>
              <a:rPr lang="en-US" sz="2200" dirty="0"/>
              <a:t>Veterans Services</a:t>
            </a:r>
          </a:p>
          <a:p>
            <a:r>
              <a:rPr lang="en-US" dirty="0"/>
              <a:t>Don’t forget FERPA…</a:t>
            </a:r>
          </a:p>
        </p:txBody>
      </p:sp>
    </p:spTree>
    <p:extLst>
      <p:ext uri="{BB962C8B-B14F-4D97-AF65-F5344CB8AC3E}">
        <p14:creationId xmlns:p14="http://schemas.microsoft.com/office/powerpoint/2010/main" val="6671181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66ABBA">
            <a:alpha val="24000"/>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DB4E9F-281A-1C2B-EA61-5DB059762D7F}"/>
              </a:ext>
            </a:extLst>
          </p:cNvPr>
          <p:cNvSpPr/>
          <p:nvPr/>
        </p:nvSpPr>
        <p:spPr>
          <a:xfrm>
            <a:off x="0" y="6581775"/>
            <a:ext cx="12192000" cy="276225"/>
          </a:xfrm>
          <a:prstGeom prst="rect">
            <a:avLst/>
          </a:prstGeom>
          <a:solidFill>
            <a:srgbClr val="94BD57">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5A913A-8E09-5321-87B4-26C55D15D385}"/>
              </a:ext>
            </a:extLst>
          </p:cNvPr>
          <p:cNvSpPr>
            <a:spLocks noGrp="1"/>
          </p:cNvSpPr>
          <p:nvPr>
            <p:ph type="title"/>
          </p:nvPr>
        </p:nvSpPr>
        <p:spPr>
          <a:xfrm>
            <a:off x="838200" y="365125"/>
            <a:ext cx="10515600" cy="1325563"/>
          </a:xfrm>
        </p:spPr>
        <p:txBody>
          <a:bodyPr>
            <a:normAutofit/>
          </a:bodyPr>
          <a:lstStyle/>
          <a:p>
            <a:r>
              <a:rPr lang="en-US" dirty="0"/>
              <a:t>Start Here…</a:t>
            </a:r>
          </a:p>
        </p:txBody>
      </p:sp>
      <p:sp>
        <p:nvSpPr>
          <p:cNvPr id="3" name="Content Placeholder 2">
            <a:extLst>
              <a:ext uri="{FF2B5EF4-FFF2-40B4-BE49-F238E27FC236}">
                <a16:creationId xmlns:a16="http://schemas.microsoft.com/office/drawing/2014/main" id="{8F554774-A917-9E6F-6E49-02A8B49777F8}"/>
              </a:ext>
            </a:extLst>
          </p:cNvPr>
          <p:cNvSpPr>
            <a:spLocks noGrp="1"/>
          </p:cNvSpPr>
          <p:nvPr>
            <p:ph idx="1"/>
          </p:nvPr>
        </p:nvSpPr>
        <p:spPr>
          <a:xfrm>
            <a:off x="838200" y="1825625"/>
            <a:ext cx="10515600" cy="4351338"/>
          </a:xfrm>
        </p:spPr>
        <p:txBody>
          <a:bodyPr>
            <a:normAutofit fontScale="92500" lnSpcReduction="20000"/>
          </a:bodyPr>
          <a:lstStyle/>
          <a:p>
            <a:r>
              <a:rPr lang="en-US" dirty="0"/>
              <a:t>Success Requires Relationships </a:t>
            </a:r>
          </a:p>
          <a:p>
            <a:pPr lvl="1"/>
            <a:r>
              <a:rPr lang="en-US" dirty="0"/>
              <a:t>College Administration</a:t>
            </a:r>
          </a:p>
          <a:p>
            <a:pPr lvl="1"/>
            <a:r>
              <a:rPr lang="en-US" dirty="0"/>
              <a:t>Colleagues in other Divisions</a:t>
            </a:r>
          </a:p>
          <a:p>
            <a:pPr lvl="1"/>
            <a:r>
              <a:rPr lang="en-US" dirty="0"/>
              <a:t>Faculty</a:t>
            </a:r>
          </a:p>
          <a:p>
            <a:pPr lvl="1"/>
            <a:r>
              <a:rPr lang="en-US" dirty="0"/>
              <a:t>Staff</a:t>
            </a:r>
          </a:p>
          <a:p>
            <a:pPr lvl="1"/>
            <a:r>
              <a:rPr lang="en-US" dirty="0"/>
              <a:t>Students</a:t>
            </a:r>
          </a:p>
          <a:p>
            <a:endParaRPr lang="en-US" dirty="0"/>
          </a:p>
          <a:p>
            <a:endParaRPr lang="en-US" dirty="0"/>
          </a:p>
          <a:p>
            <a:r>
              <a:rPr lang="en-US" dirty="0"/>
              <a:t>Know your CBA and BP/AP</a:t>
            </a:r>
          </a:p>
          <a:p>
            <a:endParaRPr lang="en-US" dirty="0"/>
          </a:p>
          <a:p>
            <a:endParaRPr lang="en-US" dirty="0"/>
          </a:p>
          <a:p>
            <a:r>
              <a:rPr lang="en-US" dirty="0"/>
              <a:t>Communication &amp; Collaboration</a:t>
            </a:r>
          </a:p>
          <a:p>
            <a:endParaRPr lang="en-US" dirty="0"/>
          </a:p>
        </p:txBody>
      </p:sp>
      <p:pic>
        <p:nvPicPr>
          <p:cNvPr id="5" name="Picture 4" descr="A person looking through a telescope&#10;&#10;Description automatically generated">
            <a:extLst>
              <a:ext uri="{FF2B5EF4-FFF2-40B4-BE49-F238E27FC236}">
                <a16:creationId xmlns:a16="http://schemas.microsoft.com/office/drawing/2014/main" id="{9AAD9840-438B-F371-0C31-B187EC0549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53138" y="1898894"/>
            <a:ext cx="4228052" cy="2378279"/>
          </a:xfrm>
          <a:prstGeom prst="rect">
            <a:avLst/>
          </a:prstGeom>
        </p:spPr>
      </p:pic>
    </p:spTree>
    <p:extLst>
      <p:ext uri="{BB962C8B-B14F-4D97-AF65-F5344CB8AC3E}">
        <p14:creationId xmlns:p14="http://schemas.microsoft.com/office/powerpoint/2010/main" val="32722613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66ABBA">
            <a:alpha val="24000"/>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DB4E9F-281A-1C2B-EA61-5DB059762D7F}"/>
              </a:ext>
            </a:extLst>
          </p:cNvPr>
          <p:cNvSpPr/>
          <p:nvPr/>
        </p:nvSpPr>
        <p:spPr>
          <a:xfrm>
            <a:off x="0" y="6581775"/>
            <a:ext cx="12192000" cy="276225"/>
          </a:xfrm>
          <a:prstGeom prst="rect">
            <a:avLst/>
          </a:prstGeom>
          <a:solidFill>
            <a:srgbClr val="94BD57">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5A913A-8E09-5321-87B4-26C55D15D385}"/>
              </a:ext>
            </a:extLst>
          </p:cNvPr>
          <p:cNvSpPr>
            <a:spLocks noGrp="1"/>
          </p:cNvSpPr>
          <p:nvPr>
            <p:ph type="ctrTitle"/>
          </p:nvPr>
        </p:nvSpPr>
        <p:spPr>
          <a:xfrm>
            <a:off x="209939" y="197761"/>
            <a:ext cx="11772122" cy="1828193"/>
          </a:xfrm>
        </p:spPr>
        <p:txBody>
          <a:bodyPr>
            <a:noAutofit/>
          </a:bodyPr>
          <a:lstStyle/>
          <a:p>
            <a:r>
              <a:rPr lang="en-US" dirty="0"/>
              <a:t>Part 2: </a:t>
            </a:r>
            <a:br>
              <a:rPr lang="en-US" dirty="0"/>
            </a:br>
            <a:r>
              <a:rPr lang="en-US" dirty="0"/>
              <a:t>Oh Wait! You are a CTE Dean…</a:t>
            </a:r>
          </a:p>
        </p:txBody>
      </p:sp>
      <p:pic>
        <p:nvPicPr>
          <p:cNvPr id="3" name="Picture 2">
            <a:extLst>
              <a:ext uri="{FF2B5EF4-FFF2-40B4-BE49-F238E27FC236}">
                <a16:creationId xmlns:a16="http://schemas.microsoft.com/office/drawing/2014/main" id="{7D7A6593-C2E2-B519-640A-4082F3924DB9}"/>
              </a:ext>
            </a:extLst>
          </p:cNvPr>
          <p:cNvPicPr>
            <a:picLocks noChangeAspect="1"/>
          </p:cNvPicPr>
          <p:nvPr/>
        </p:nvPicPr>
        <p:blipFill>
          <a:blip r:embed="rId2"/>
          <a:stretch>
            <a:fillRect/>
          </a:stretch>
        </p:blipFill>
        <p:spPr>
          <a:xfrm>
            <a:off x="2296090" y="1969996"/>
            <a:ext cx="7076620" cy="4191991"/>
          </a:xfrm>
          <a:prstGeom prst="rect">
            <a:avLst/>
          </a:prstGeom>
        </p:spPr>
      </p:pic>
    </p:spTree>
    <p:extLst>
      <p:ext uri="{BB962C8B-B14F-4D97-AF65-F5344CB8AC3E}">
        <p14:creationId xmlns:p14="http://schemas.microsoft.com/office/powerpoint/2010/main" val="563861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6ABBA">
            <a:alpha val="24000"/>
          </a:srgb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44150"/>
            <a:ext cx="9144000" cy="1066360"/>
          </a:xfrm>
        </p:spPr>
        <p:txBody>
          <a:bodyPr>
            <a:normAutofit/>
          </a:bodyPr>
          <a:lstStyle/>
          <a:p>
            <a:r>
              <a:rPr lang="en-US" dirty="0"/>
              <a:t>Where have I landed???</a:t>
            </a:r>
          </a:p>
        </p:txBody>
      </p:sp>
      <p:pic>
        <p:nvPicPr>
          <p:cNvPr id="4" name="Content Placeholder 3">
            <a:extLst>
              <a:ext uri="{FF2B5EF4-FFF2-40B4-BE49-F238E27FC236}">
                <a16:creationId xmlns:a16="http://schemas.microsoft.com/office/drawing/2014/main" id="{1C56A994-7D2D-EDBA-3C42-336042E8BCBC}"/>
              </a:ext>
            </a:extLst>
          </p:cNvPr>
          <p:cNvPicPr>
            <a:picLocks noChangeAspect="1"/>
          </p:cNvPicPr>
          <p:nvPr/>
        </p:nvPicPr>
        <p:blipFill>
          <a:blip r:embed="rId2"/>
          <a:stretch>
            <a:fillRect/>
          </a:stretch>
        </p:blipFill>
        <p:spPr>
          <a:xfrm>
            <a:off x="2811819" y="1785543"/>
            <a:ext cx="6568362" cy="4378908"/>
          </a:xfrm>
          <a:prstGeom prst="rect">
            <a:avLst/>
          </a:prstGeom>
        </p:spPr>
      </p:pic>
    </p:spTree>
    <p:extLst>
      <p:ext uri="{BB962C8B-B14F-4D97-AF65-F5344CB8AC3E}">
        <p14:creationId xmlns:p14="http://schemas.microsoft.com/office/powerpoint/2010/main" val="35703801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66ABBA">
            <a:alpha val="24000"/>
          </a:srgb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ormAutofit/>
          </a:bodyPr>
          <a:lstStyle/>
          <a:p>
            <a:r>
              <a:rPr lang="en-US" dirty="0"/>
              <a:t>What is CTE?</a:t>
            </a:r>
          </a:p>
        </p:txBody>
      </p:sp>
      <p:sp>
        <p:nvSpPr>
          <p:cNvPr id="4" name="Subtitle 3">
            <a:extLst>
              <a:ext uri="{FF2B5EF4-FFF2-40B4-BE49-F238E27FC236}">
                <a16:creationId xmlns:a16="http://schemas.microsoft.com/office/drawing/2014/main" id="{EA021798-DE87-1938-25C3-346A35DF5F8F}"/>
              </a:ext>
            </a:extLst>
          </p:cNvPr>
          <p:cNvSpPr>
            <a:spLocks noGrp="1"/>
          </p:cNvSpPr>
          <p:nvPr>
            <p:ph type="subTitle" idx="1"/>
          </p:nvPr>
        </p:nvSpPr>
        <p:spPr/>
        <p:txBody>
          <a:bodyPr/>
          <a:lstStyle/>
          <a:p>
            <a:r>
              <a:rPr lang="en-US" dirty="0"/>
              <a:t>And why do we care?</a:t>
            </a:r>
          </a:p>
        </p:txBody>
      </p:sp>
      <p:sp>
        <p:nvSpPr>
          <p:cNvPr id="7" name="Rectangle 6">
            <a:extLst>
              <a:ext uri="{FF2B5EF4-FFF2-40B4-BE49-F238E27FC236}">
                <a16:creationId xmlns:a16="http://schemas.microsoft.com/office/drawing/2014/main" id="{73DB4E9F-281A-1C2B-EA61-5DB059762D7F}"/>
              </a:ext>
            </a:extLst>
          </p:cNvPr>
          <p:cNvSpPr/>
          <p:nvPr/>
        </p:nvSpPr>
        <p:spPr>
          <a:xfrm>
            <a:off x="0" y="6581775"/>
            <a:ext cx="12192000" cy="276225"/>
          </a:xfrm>
          <a:prstGeom prst="rect">
            <a:avLst/>
          </a:prstGeom>
          <a:solidFill>
            <a:srgbClr val="94BD57">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065688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66ABBA">
            <a:alpha val="24000"/>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DB4E9F-281A-1C2B-EA61-5DB059762D7F}"/>
              </a:ext>
            </a:extLst>
          </p:cNvPr>
          <p:cNvSpPr/>
          <p:nvPr/>
        </p:nvSpPr>
        <p:spPr>
          <a:xfrm>
            <a:off x="0" y="6581775"/>
            <a:ext cx="12192000" cy="276225"/>
          </a:xfrm>
          <a:prstGeom prst="rect">
            <a:avLst/>
          </a:prstGeom>
          <a:solidFill>
            <a:srgbClr val="94BD57">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9490B659-0A8B-BC38-71E9-0E8B474A229E}"/>
              </a:ext>
            </a:extLst>
          </p:cNvPr>
          <p:cNvPicPr>
            <a:picLocks noChangeAspect="1"/>
          </p:cNvPicPr>
          <p:nvPr/>
        </p:nvPicPr>
        <p:blipFill>
          <a:blip r:embed="rId2"/>
          <a:stretch>
            <a:fillRect/>
          </a:stretch>
        </p:blipFill>
        <p:spPr>
          <a:xfrm>
            <a:off x="9246637" y="4914976"/>
            <a:ext cx="2880049" cy="1641675"/>
          </a:xfrm>
          <a:prstGeom prst="rect">
            <a:avLst/>
          </a:prstGeom>
        </p:spPr>
      </p:pic>
      <p:sp>
        <p:nvSpPr>
          <p:cNvPr id="10" name="Title 9">
            <a:extLst>
              <a:ext uri="{FF2B5EF4-FFF2-40B4-BE49-F238E27FC236}">
                <a16:creationId xmlns:a16="http://schemas.microsoft.com/office/drawing/2014/main" id="{54F93492-1420-FB57-E277-1DA0B194237E}"/>
              </a:ext>
            </a:extLst>
          </p:cNvPr>
          <p:cNvSpPr>
            <a:spLocks noGrp="1"/>
          </p:cNvSpPr>
          <p:nvPr>
            <p:ph type="title"/>
          </p:nvPr>
        </p:nvSpPr>
        <p:spPr/>
        <p:txBody>
          <a:bodyPr/>
          <a:lstStyle/>
          <a:p>
            <a:r>
              <a:rPr lang="en-US" dirty="0"/>
              <a:t>Economic and Workforce Development</a:t>
            </a:r>
          </a:p>
        </p:txBody>
      </p:sp>
      <p:sp>
        <p:nvSpPr>
          <p:cNvPr id="11" name="Content Placeholder 10">
            <a:extLst>
              <a:ext uri="{FF2B5EF4-FFF2-40B4-BE49-F238E27FC236}">
                <a16:creationId xmlns:a16="http://schemas.microsoft.com/office/drawing/2014/main" id="{EF3E9446-7547-E097-0B46-887426E76075}"/>
              </a:ext>
            </a:extLst>
          </p:cNvPr>
          <p:cNvSpPr>
            <a:spLocks noGrp="1"/>
          </p:cNvSpPr>
          <p:nvPr>
            <p:ph idx="1"/>
          </p:nvPr>
        </p:nvSpPr>
        <p:spPr>
          <a:xfrm>
            <a:off x="660918" y="1517714"/>
            <a:ext cx="10515600" cy="4351338"/>
          </a:xfrm>
        </p:spPr>
        <p:txBody>
          <a:bodyPr/>
          <a:lstStyle/>
          <a:p>
            <a:r>
              <a:rPr lang="en-US" dirty="0"/>
              <a:t>In 1996 EWD became part of </a:t>
            </a:r>
            <a:r>
              <a:rPr lang="en-US" b="1" dirty="0"/>
              <a:t>CCC statutory mission</a:t>
            </a:r>
          </a:p>
          <a:p>
            <a:pPr lvl="1"/>
            <a:r>
              <a:rPr lang="en-US" dirty="0"/>
              <a:t>California Community Colleges (Education Code 66010.4(a)(3)))</a:t>
            </a:r>
          </a:p>
          <a:p>
            <a:pPr lvl="1"/>
            <a:r>
              <a:rPr lang="en-US" dirty="0"/>
              <a:t>The intent of the Legislature was that the program provide critical support for continuous workforce improvement and economic development, as well as be adaptive and responsive to the changing needs of regional economies</a:t>
            </a:r>
          </a:p>
          <a:p>
            <a:pPr lvl="1"/>
            <a:endParaRPr lang="en-US" dirty="0"/>
          </a:p>
          <a:p>
            <a:pPr lvl="1"/>
            <a:r>
              <a:rPr lang="en-US" dirty="0"/>
              <a:t>Support the economic growth and global competitiveness of California</a:t>
            </a:r>
          </a:p>
          <a:p>
            <a:pPr lvl="1"/>
            <a:r>
              <a:rPr lang="en-US" dirty="0"/>
              <a:t>Providing skills that are in demand in the job market</a:t>
            </a:r>
          </a:p>
          <a:p>
            <a:pPr lvl="2"/>
            <a:r>
              <a:rPr lang="en-US" dirty="0"/>
              <a:t>Reskilling and upskilling to close skill gaps</a:t>
            </a:r>
          </a:p>
          <a:p>
            <a:pPr lvl="1"/>
            <a:r>
              <a:rPr lang="en-US" dirty="0"/>
              <a:t>Connect workforce with the Job Creators</a:t>
            </a:r>
          </a:p>
        </p:txBody>
      </p:sp>
    </p:spTree>
    <p:extLst>
      <p:ext uri="{BB962C8B-B14F-4D97-AF65-F5344CB8AC3E}">
        <p14:creationId xmlns:p14="http://schemas.microsoft.com/office/powerpoint/2010/main" val="31543444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66ABBA">
            <a:alpha val="24000"/>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DB4E9F-281A-1C2B-EA61-5DB059762D7F}"/>
              </a:ext>
            </a:extLst>
          </p:cNvPr>
          <p:cNvSpPr/>
          <p:nvPr/>
        </p:nvSpPr>
        <p:spPr>
          <a:xfrm>
            <a:off x="0" y="6581775"/>
            <a:ext cx="12192000" cy="276225"/>
          </a:xfrm>
          <a:prstGeom prst="rect">
            <a:avLst/>
          </a:prstGeom>
          <a:solidFill>
            <a:srgbClr val="94BD57">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5A913A-8E09-5321-87B4-26C55D15D385}"/>
              </a:ext>
            </a:extLst>
          </p:cNvPr>
          <p:cNvSpPr>
            <a:spLocks noGrp="1"/>
          </p:cNvSpPr>
          <p:nvPr>
            <p:ph type="title"/>
          </p:nvPr>
        </p:nvSpPr>
        <p:spPr>
          <a:xfrm>
            <a:off x="838200" y="365125"/>
            <a:ext cx="10515600" cy="1325563"/>
          </a:xfrm>
        </p:spPr>
        <p:txBody>
          <a:bodyPr>
            <a:normAutofit/>
          </a:bodyPr>
          <a:lstStyle/>
          <a:p>
            <a:r>
              <a:rPr lang="en-US" dirty="0"/>
              <a:t>What is CTE?</a:t>
            </a:r>
          </a:p>
        </p:txBody>
      </p:sp>
      <p:sp>
        <p:nvSpPr>
          <p:cNvPr id="3" name="Content Placeholder 2">
            <a:extLst>
              <a:ext uri="{FF2B5EF4-FFF2-40B4-BE49-F238E27FC236}">
                <a16:creationId xmlns:a16="http://schemas.microsoft.com/office/drawing/2014/main" id="{58BEB191-08A1-4A67-E8BE-61112FBA60AE}"/>
              </a:ext>
            </a:extLst>
          </p:cNvPr>
          <p:cNvSpPr>
            <a:spLocks noGrp="1"/>
          </p:cNvSpPr>
          <p:nvPr>
            <p:ph idx="1"/>
          </p:nvPr>
        </p:nvSpPr>
        <p:spPr>
          <a:xfrm>
            <a:off x="838200" y="1825625"/>
            <a:ext cx="10515600" cy="4351338"/>
          </a:xfrm>
        </p:spPr>
        <p:txBody>
          <a:bodyPr/>
          <a:lstStyle/>
          <a:p>
            <a:pPr lvl="0"/>
            <a:r>
              <a:rPr lang="en-US" noProof="0" dirty="0"/>
              <a:t>Federal Definition: </a:t>
            </a:r>
          </a:p>
          <a:p>
            <a:pPr lvl="1"/>
            <a:r>
              <a:rPr lang="en-US" noProof="0" dirty="0"/>
              <a:t>Providing individuals with the academic and technical knowledge and skills they need to prepare for careers in current or emerging employment sectors.</a:t>
            </a:r>
          </a:p>
          <a:p>
            <a:pPr lvl="1"/>
            <a:endParaRPr lang="en-US" noProof="0" dirty="0"/>
          </a:p>
          <a:p>
            <a:pPr lvl="0"/>
            <a:r>
              <a:rPr lang="en-US" noProof="0" dirty="0"/>
              <a:t>To put another way: </a:t>
            </a:r>
          </a:p>
          <a:p>
            <a:pPr lvl="1"/>
            <a:r>
              <a:rPr lang="en-US" noProof="0" dirty="0"/>
              <a:t>A broad term for education that combines academic and technical skills with the knowledge and training needed to succeed in today's labor market. CTE prepares students for the world of work by introducing them to workplace competencies in a real-world, applied context.</a:t>
            </a:r>
          </a:p>
          <a:p>
            <a:pPr lvl="0"/>
            <a:endParaRPr lang="en-US" noProof="0" dirty="0"/>
          </a:p>
          <a:p>
            <a:endParaRPr lang="en-US" dirty="0"/>
          </a:p>
        </p:txBody>
      </p:sp>
      <p:pic>
        <p:nvPicPr>
          <p:cNvPr id="4" name="Picture 3">
            <a:extLst>
              <a:ext uri="{FF2B5EF4-FFF2-40B4-BE49-F238E27FC236}">
                <a16:creationId xmlns:a16="http://schemas.microsoft.com/office/drawing/2014/main" id="{4AC3EBC4-5A23-38E1-3D89-0B8E24334B4C}"/>
              </a:ext>
            </a:extLst>
          </p:cNvPr>
          <p:cNvPicPr>
            <a:picLocks noChangeAspect="1"/>
          </p:cNvPicPr>
          <p:nvPr/>
        </p:nvPicPr>
        <p:blipFill>
          <a:blip r:embed="rId2"/>
          <a:stretch>
            <a:fillRect/>
          </a:stretch>
        </p:blipFill>
        <p:spPr>
          <a:xfrm>
            <a:off x="8698489" y="196542"/>
            <a:ext cx="2987299" cy="1993565"/>
          </a:xfrm>
          <a:prstGeom prst="rect">
            <a:avLst/>
          </a:prstGeom>
        </p:spPr>
      </p:pic>
    </p:spTree>
    <p:extLst>
      <p:ext uri="{BB962C8B-B14F-4D97-AF65-F5344CB8AC3E}">
        <p14:creationId xmlns:p14="http://schemas.microsoft.com/office/powerpoint/2010/main" val="1556614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66ABBA">
            <a:alpha val="24000"/>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DB4E9F-281A-1C2B-EA61-5DB059762D7F}"/>
              </a:ext>
            </a:extLst>
          </p:cNvPr>
          <p:cNvSpPr/>
          <p:nvPr/>
        </p:nvSpPr>
        <p:spPr>
          <a:xfrm>
            <a:off x="0" y="6581775"/>
            <a:ext cx="12192000" cy="276225"/>
          </a:xfrm>
          <a:prstGeom prst="rect">
            <a:avLst/>
          </a:prstGeom>
          <a:solidFill>
            <a:srgbClr val="94BD57">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5A913A-8E09-5321-87B4-26C55D15D385}"/>
              </a:ext>
            </a:extLst>
          </p:cNvPr>
          <p:cNvSpPr>
            <a:spLocks noGrp="1"/>
          </p:cNvSpPr>
          <p:nvPr>
            <p:ph type="title"/>
          </p:nvPr>
        </p:nvSpPr>
        <p:spPr>
          <a:xfrm>
            <a:off x="838200" y="365125"/>
            <a:ext cx="10515600" cy="1325563"/>
          </a:xfrm>
        </p:spPr>
        <p:txBody>
          <a:bodyPr>
            <a:normAutofit/>
          </a:bodyPr>
          <a:lstStyle/>
          <a:p>
            <a:r>
              <a:rPr lang="en-US" dirty="0"/>
              <a:t>Examples of CTE Programs…</a:t>
            </a:r>
          </a:p>
        </p:txBody>
      </p:sp>
      <p:sp>
        <p:nvSpPr>
          <p:cNvPr id="3" name="Content Placeholder 2">
            <a:extLst>
              <a:ext uri="{FF2B5EF4-FFF2-40B4-BE49-F238E27FC236}">
                <a16:creationId xmlns:a16="http://schemas.microsoft.com/office/drawing/2014/main" id="{83E2A6AE-4E83-FDC3-DBB7-F46A53422C4F}"/>
              </a:ext>
            </a:extLst>
          </p:cNvPr>
          <p:cNvSpPr>
            <a:spLocks noGrp="1"/>
          </p:cNvSpPr>
          <p:nvPr>
            <p:ph idx="1"/>
          </p:nvPr>
        </p:nvSpPr>
        <p:spPr>
          <a:xfrm>
            <a:off x="838200" y="1825625"/>
            <a:ext cx="10515600" cy="4351338"/>
          </a:xfrm>
        </p:spPr>
        <p:txBody>
          <a:bodyPr>
            <a:normAutofit fontScale="92500" lnSpcReduction="10000"/>
          </a:bodyPr>
          <a:lstStyle/>
          <a:p>
            <a:r>
              <a:rPr lang="en-US" dirty="0"/>
              <a:t>Accounting, Business Administration, Business Systems &amp; Office Technologies</a:t>
            </a:r>
          </a:p>
          <a:p>
            <a:r>
              <a:rPr lang="en-US" dirty="0"/>
              <a:t>Agriculture, Farm, and Horticulture</a:t>
            </a:r>
          </a:p>
          <a:p>
            <a:r>
              <a:rPr lang="en-US" dirty="0"/>
              <a:t>Automotive Technology</a:t>
            </a:r>
          </a:p>
          <a:p>
            <a:r>
              <a:rPr lang="en-US" dirty="0"/>
              <a:t>Computer Information Systems</a:t>
            </a:r>
          </a:p>
          <a:p>
            <a:r>
              <a:rPr lang="en-US" dirty="0"/>
              <a:t>Early Childhood Education</a:t>
            </a:r>
          </a:p>
          <a:p>
            <a:r>
              <a:rPr lang="en-US" dirty="0"/>
              <a:t>Industrial Arts</a:t>
            </a:r>
          </a:p>
          <a:p>
            <a:r>
              <a:rPr lang="en-US" dirty="0"/>
              <a:t>Health Sciences</a:t>
            </a:r>
          </a:p>
          <a:p>
            <a:r>
              <a:rPr lang="en-US" dirty="0"/>
              <a:t>Public Safety</a:t>
            </a:r>
          </a:p>
          <a:p>
            <a:r>
              <a:rPr lang="en-US" dirty="0"/>
              <a:t>Apprenticeship &amp; Pre-Apprenticeship</a:t>
            </a:r>
          </a:p>
          <a:p>
            <a:endParaRPr lang="en-US" dirty="0"/>
          </a:p>
        </p:txBody>
      </p:sp>
      <p:pic>
        <p:nvPicPr>
          <p:cNvPr id="5" name="Picture 4">
            <a:extLst>
              <a:ext uri="{FF2B5EF4-FFF2-40B4-BE49-F238E27FC236}">
                <a16:creationId xmlns:a16="http://schemas.microsoft.com/office/drawing/2014/main" id="{4C7B264B-085D-12E3-21BC-A85404A58050}"/>
              </a:ext>
            </a:extLst>
          </p:cNvPr>
          <p:cNvPicPr>
            <a:picLocks noChangeAspect="1"/>
          </p:cNvPicPr>
          <p:nvPr/>
        </p:nvPicPr>
        <p:blipFill>
          <a:blip r:embed="rId2"/>
          <a:stretch>
            <a:fillRect/>
          </a:stretch>
        </p:blipFill>
        <p:spPr>
          <a:xfrm>
            <a:off x="7536608" y="3429000"/>
            <a:ext cx="4190057" cy="2370798"/>
          </a:xfrm>
          <a:prstGeom prst="rect">
            <a:avLst/>
          </a:prstGeom>
        </p:spPr>
      </p:pic>
    </p:spTree>
    <p:extLst>
      <p:ext uri="{BB962C8B-B14F-4D97-AF65-F5344CB8AC3E}">
        <p14:creationId xmlns:p14="http://schemas.microsoft.com/office/powerpoint/2010/main" val="18861427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66ABBA">
            <a:alpha val="24000"/>
          </a:srgb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19404" y="1830226"/>
            <a:ext cx="5576596" cy="2387600"/>
          </a:xfrm>
        </p:spPr>
        <p:txBody>
          <a:bodyPr>
            <a:normAutofit/>
          </a:bodyPr>
          <a:lstStyle/>
          <a:p>
            <a:r>
              <a:rPr lang="en-US" dirty="0"/>
              <a:t>CTE Programs &amp; Funding Sources</a:t>
            </a:r>
          </a:p>
        </p:txBody>
      </p:sp>
      <p:sp>
        <p:nvSpPr>
          <p:cNvPr id="7" name="Rectangle 6">
            <a:extLst>
              <a:ext uri="{FF2B5EF4-FFF2-40B4-BE49-F238E27FC236}">
                <a16:creationId xmlns:a16="http://schemas.microsoft.com/office/drawing/2014/main" id="{73DB4E9F-281A-1C2B-EA61-5DB059762D7F}"/>
              </a:ext>
            </a:extLst>
          </p:cNvPr>
          <p:cNvSpPr/>
          <p:nvPr/>
        </p:nvSpPr>
        <p:spPr>
          <a:xfrm>
            <a:off x="0" y="6581775"/>
            <a:ext cx="12192000" cy="276225"/>
          </a:xfrm>
          <a:prstGeom prst="rect">
            <a:avLst/>
          </a:prstGeom>
          <a:solidFill>
            <a:srgbClr val="94BD57">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DF1F2760-223A-6A33-A272-5DB2517C2257}"/>
              </a:ext>
            </a:extLst>
          </p:cNvPr>
          <p:cNvSpPr txBox="1"/>
          <p:nvPr/>
        </p:nvSpPr>
        <p:spPr>
          <a:xfrm>
            <a:off x="5808306" y="2387949"/>
            <a:ext cx="6130212" cy="1596912"/>
          </a:xfrm>
          <a:prstGeom prst="rect">
            <a:avLst/>
          </a:prstGeom>
          <a:noFill/>
        </p:spPr>
        <p:txBody>
          <a:bodyPr wrap="square">
            <a:spAutoFit/>
          </a:bodyPr>
          <a:lstStyle/>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1800" dirty="0">
                <a:solidFill>
                  <a:srgbClr val="1E284B"/>
                </a:solidFill>
              </a:rPr>
              <a:t>Perkins V</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1800" dirty="0">
                <a:solidFill>
                  <a:srgbClr val="1E284B"/>
                </a:solidFill>
              </a:rPr>
              <a:t>Strong Workforce Programs (SWP)</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1800" dirty="0">
                <a:solidFill>
                  <a:srgbClr val="1E284B"/>
                </a:solidFill>
              </a:rPr>
              <a:t>California Adult Education Program (CAEP)</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1800" dirty="0">
                <a:solidFill>
                  <a:srgbClr val="1E284B"/>
                </a:solidFill>
              </a:rPr>
              <a:t>Apprenticeship</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1800" dirty="0">
                <a:solidFill>
                  <a:srgbClr val="1E284B"/>
                </a:solidFill>
              </a:rPr>
              <a:t>Continuing Education </a:t>
            </a:r>
          </a:p>
        </p:txBody>
      </p:sp>
    </p:spTree>
    <p:extLst>
      <p:ext uri="{BB962C8B-B14F-4D97-AF65-F5344CB8AC3E}">
        <p14:creationId xmlns:p14="http://schemas.microsoft.com/office/powerpoint/2010/main" val="19667782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66ABBA">
            <a:alpha val="24000"/>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DB4E9F-281A-1C2B-EA61-5DB059762D7F}"/>
              </a:ext>
            </a:extLst>
          </p:cNvPr>
          <p:cNvSpPr/>
          <p:nvPr/>
        </p:nvSpPr>
        <p:spPr>
          <a:xfrm>
            <a:off x="0" y="6581775"/>
            <a:ext cx="12192000" cy="276225"/>
          </a:xfrm>
          <a:prstGeom prst="rect">
            <a:avLst/>
          </a:prstGeom>
          <a:solidFill>
            <a:srgbClr val="94BD57">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5A913A-8E09-5321-87B4-26C55D15D385}"/>
              </a:ext>
            </a:extLst>
          </p:cNvPr>
          <p:cNvSpPr>
            <a:spLocks noGrp="1"/>
          </p:cNvSpPr>
          <p:nvPr>
            <p:ph type="title"/>
          </p:nvPr>
        </p:nvSpPr>
        <p:spPr>
          <a:xfrm>
            <a:off x="838200" y="365125"/>
            <a:ext cx="10515600" cy="1325563"/>
          </a:xfrm>
        </p:spPr>
        <p:txBody>
          <a:bodyPr>
            <a:normAutofit/>
          </a:bodyPr>
          <a:lstStyle/>
          <a:p>
            <a:r>
              <a:rPr lang="en-US" dirty="0"/>
              <a:t>Perkins</a:t>
            </a:r>
          </a:p>
        </p:txBody>
      </p:sp>
      <p:sp>
        <p:nvSpPr>
          <p:cNvPr id="3" name="Content Placeholder 2">
            <a:extLst>
              <a:ext uri="{FF2B5EF4-FFF2-40B4-BE49-F238E27FC236}">
                <a16:creationId xmlns:a16="http://schemas.microsoft.com/office/drawing/2014/main" id="{8AFFFD48-937C-8167-7E4B-B775055CB606}"/>
              </a:ext>
            </a:extLst>
          </p:cNvPr>
          <p:cNvSpPr>
            <a:spLocks noGrp="1"/>
          </p:cNvSpPr>
          <p:nvPr>
            <p:ph idx="1"/>
          </p:nvPr>
        </p:nvSpPr>
        <p:spPr>
          <a:xfrm>
            <a:off x="838200" y="1825625"/>
            <a:ext cx="8231155" cy="4351338"/>
          </a:xfrm>
        </p:spPr>
        <p:txBody>
          <a:bodyPr>
            <a:normAutofit fontScale="77500" lnSpcReduction="20000"/>
          </a:bodyPr>
          <a:lstStyle/>
          <a:p>
            <a:pPr lvl="0"/>
            <a:r>
              <a:rPr lang="en-US" noProof="0" dirty="0"/>
              <a:t>Originally passed as the Vocational Education Act of 1963</a:t>
            </a:r>
          </a:p>
          <a:p>
            <a:pPr lvl="0"/>
            <a:endParaRPr lang="en-US" noProof="0" dirty="0"/>
          </a:p>
          <a:p>
            <a:pPr lvl="0"/>
            <a:r>
              <a:rPr lang="en-US" noProof="0" dirty="0"/>
              <a:t>Renamed the </a:t>
            </a:r>
            <a:r>
              <a:rPr lang="en-US" b="1" noProof="0" dirty="0"/>
              <a:t>Carl D. Perkins Act</a:t>
            </a:r>
            <a:r>
              <a:rPr lang="en-US" noProof="0" dirty="0"/>
              <a:t> in 1984</a:t>
            </a:r>
          </a:p>
          <a:p>
            <a:pPr lvl="1"/>
            <a:r>
              <a:rPr lang="en-US" noProof="0" dirty="0"/>
              <a:t>It was enacted to increase learner access to high-quality CTE programs of study, especially to those students who had been underserved in the past or who had substantial education needs</a:t>
            </a:r>
          </a:p>
          <a:p>
            <a:pPr lvl="1"/>
            <a:endParaRPr lang="en-US" noProof="0" dirty="0"/>
          </a:p>
          <a:p>
            <a:pPr lvl="1"/>
            <a:r>
              <a:rPr lang="en-US" noProof="0" dirty="0"/>
              <a:t>The goal was to provide individuals with the academic and technical knowledge and skills they need to prepare for careers in current or emerging employment sectors</a:t>
            </a:r>
          </a:p>
          <a:p>
            <a:pPr lvl="1"/>
            <a:endParaRPr lang="en-US" noProof="0" dirty="0"/>
          </a:p>
          <a:p>
            <a:pPr lvl="1"/>
            <a:r>
              <a:rPr lang="en-US" noProof="0" dirty="0"/>
              <a:t>It is a principal source of federal funding</a:t>
            </a:r>
          </a:p>
          <a:p>
            <a:pPr lvl="1"/>
            <a:endParaRPr lang="en-US" noProof="0" dirty="0"/>
          </a:p>
          <a:p>
            <a:pPr lvl="0"/>
            <a:r>
              <a:rPr lang="en-US" noProof="0" dirty="0"/>
              <a:t>The Strengthening Career and Technical Education for the 21st Century Act (Perkins V) was signed into law on July 31, 2018. </a:t>
            </a:r>
          </a:p>
          <a:p>
            <a:pPr lvl="0"/>
            <a:endParaRPr lang="en-US" noProof="0" dirty="0"/>
          </a:p>
          <a:p>
            <a:endParaRPr lang="en-US" dirty="0"/>
          </a:p>
        </p:txBody>
      </p:sp>
      <p:pic>
        <p:nvPicPr>
          <p:cNvPr id="4" name="Picture 3">
            <a:extLst>
              <a:ext uri="{FF2B5EF4-FFF2-40B4-BE49-F238E27FC236}">
                <a16:creationId xmlns:a16="http://schemas.microsoft.com/office/drawing/2014/main" id="{9E22712E-C4FD-C9F7-6AFE-66AB669FD2A4}"/>
              </a:ext>
            </a:extLst>
          </p:cNvPr>
          <p:cNvPicPr>
            <a:picLocks noChangeAspect="1"/>
          </p:cNvPicPr>
          <p:nvPr/>
        </p:nvPicPr>
        <p:blipFill>
          <a:blip r:embed="rId2"/>
          <a:stretch>
            <a:fillRect/>
          </a:stretch>
        </p:blipFill>
        <p:spPr>
          <a:xfrm>
            <a:off x="9184134" y="281437"/>
            <a:ext cx="2804403" cy="2109399"/>
          </a:xfrm>
          <a:prstGeom prst="rect">
            <a:avLst/>
          </a:prstGeom>
        </p:spPr>
      </p:pic>
      <p:pic>
        <p:nvPicPr>
          <p:cNvPr id="5" name="Picture 4">
            <a:extLst>
              <a:ext uri="{FF2B5EF4-FFF2-40B4-BE49-F238E27FC236}">
                <a16:creationId xmlns:a16="http://schemas.microsoft.com/office/drawing/2014/main" id="{C3ADE9A8-A7DE-82C8-9B37-86A6AC924DC8}"/>
              </a:ext>
            </a:extLst>
          </p:cNvPr>
          <p:cNvPicPr>
            <a:picLocks noChangeAspect="1"/>
          </p:cNvPicPr>
          <p:nvPr/>
        </p:nvPicPr>
        <p:blipFill>
          <a:blip r:embed="rId3"/>
          <a:stretch>
            <a:fillRect/>
          </a:stretch>
        </p:blipFill>
        <p:spPr>
          <a:xfrm>
            <a:off x="9987194" y="3429000"/>
            <a:ext cx="1554615" cy="2328874"/>
          </a:xfrm>
          <a:prstGeom prst="rect">
            <a:avLst/>
          </a:prstGeom>
        </p:spPr>
      </p:pic>
      <p:sp>
        <p:nvSpPr>
          <p:cNvPr id="8" name="Content Placeholder 2">
            <a:extLst>
              <a:ext uri="{FF2B5EF4-FFF2-40B4-BE49-F238E27FC236}">
                <a16:creationId xmlns:a16="http://schemas.microsoft.com/office/drawing/2014/main" id="{6C6C087D-65AF-2F80-0B10-C957881DAA41}"/>
              </a:ext>
            </a:extLst>
          </p:cNvPr>
          <p:cNvSpPr txBox="1">
            <a:spLocks/>
          </p:cNvSpPr>
          <p:nvPr/>
        </p:nvSpPr>
        <p:spPr>
          <a:xfrm>
            <a:off x="605957" y="1662901"/>
            <a:ext cx="9058160" cy="48026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41773036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66ABBA">
            <a:alpha val="24000"/>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DB4E9F-281A-1C2B-EA61-5DB059762D7F}"/>
              </a:ext>
            </a:extLst>
          </p:cNvPr>
          <p:cNvSpPr/>
          <p:nvPr/>
        </p:nvSpPr>
        <p:spPr>
          <a:xfrm>
            <a:off x="0" y="6581775"/>
            <a:ext cx="12192000" cy="276225"/>
          </a:xfrm>
          <a:prstGeom prst="rect">
            <a:avLst/>
          </a:prstGeom>
          <a:solidFill>
            <a:srgbClr val="94BD57">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5A913A-8E09-5321-87B4-26C55D15D385}"/>
              </a:ext>
            </a:extLst>
          </p:cNvPr>
          <p:cNvSpPr>
            <a:spLocks noGrp="1"/>
          </p:cNvSpPr>
          <p:nvPr>
            <p:ph type="title"/>
          </p:nvPr>
        </p:nvSpPr>
        <p:spPr>
          <a:xfrm>
            <a:off x="838200" y="365125"/>
            <a:ext cx="10515600" cy="1325563"/>
          </a:xfrm>
        </p:spPr>
        <p:txBody>
          <a:bodyPr>
            <a:normAutofit/>
          </a:bodyPr>
          <a:lstStyle/>
          <a:p>
            <a:r>
              <a:rPr lang="en-US" dirty="0"/>
              <a:t>Perkins</a:t>
            </a:r>
          </a:p>
        </p:txBody>
      </p:sp>
      <p:sp>
        <p:nvSpPr>
          <p:cNvPr id="3" name="Content Placeholder 2">
            <a:extLst>
              <a:ext uri="{FF2B5EF4-FFF2-40B4-BE49-F238E27FC236}">
                <a16:creationId xmlns:a16="http://schemas.microsoft.com/office/drawing/2014/main" id="{C8F125D1-A9C6-3E72-E37E-A8698F964A21}"/>
              </a:ext>
            </a:extLst>
          </p:cNvPr>
          <p:cNvSpPr>
            <a:spLocks noGrp="1"/>
          </p:cNvSpPr>
          <p:nvPr>
            <p:ph idx="1"/>
          </p:nvPr>
        </p:nvSpPr>
        <p:spPr>
          <a:xfrm>
            <a:off x="838200" y="1520890"/>
            <a:ext cx="7764624" cy="4656073"/>
          </a:xfrm>
        </p:spPr>
        <p:txBody>
          <a:bodyPr>
            <a:normAutofit fontScale="85000" lnSpcReduction="20000"/>
          </a:bodyPr>
          <a:lstStyle/>
          <a:p>
            <a:pPr lvl="0"/>
            <a:r>
              <a:rPr lang="en-US" noProof="0" dirty="0"/>
              <a:t>Each year under the Perkins statute, Congress appropriates approximately $1.2 billion dollars in State formula grant funds under Title I (Basic State Grants)to develop more fully the academic knowledge and technical and employability skills of secondary and postsecondary education students who elect to enroll in career and technical education programs and programs of study.</a:t>
            </a:r>
          </a:p>
          <a:p>
            <a:pPr lvl="0"/>
            <a:endParaRPr lang="en-US" noProof="0" dirty="0"/>
          </a:p>
          <a:p>
            <a:pPr lvl="1"/>
            <a:r>
              <a:rPr lang="en-US" noProof="0" dirty="0"/>
              <a:t>The Basic State Grants Program (Title I) are allotted to states through a formula based on populations in certain age groups and earning certain levels of per-capita income</a:t>
            </a:r>
          </a:p>
          <a:p>
            <a:pPr lvl="1"/>
            <a:endParaRPr lang="en-US" noProof="0" dirty="0"/>
          </a:p>
          <a:p>
            <a:pPr lvl="1"/>
            <a:r>
              <a:rPr lang="en-US" noProof="0" dirty="0"/>
              <a:t>Allocation comes to CDE and CDE disburses the Community College’s share to the Chancellor’s Office</a:t>
            </a:r>
          </a:p>
          <a:p>
            <a:pPr lvl="2"/>
            <a:r>
              <a:rPr lang="en-US" noProof="0" dirty="0"/>
              <a:t>$139M to California </a:t>
            </a:r>
          </a:p>
          <a:p>
            <a:pPr lvl="1"/>
            <a:endParaRPr lang="en-US" noProof="0" dirty="0"/>
          </a:p>
          <a:p>
            <a:pPr lvl="0"/>
            <a:endParaRPr lang="en-US" noProof="0" dirty="0"/>
          </a:p>
          <a:p>
            <a:pPr lvl="0"/>
            <a:endParaRPr lang="en-US" noProof="0" dirty="0"/>
          </a:p>
          <a:p>
            <a:endParaRPr lang="en-US" dirty="0"/>
          </a:p>
        </p:txBody>
      </p:sp>
      <p:sp>
        <p:nvSpPr>
          <p:cNvPr id="5" name="Content Placeholder 2">
            <a:extLst>
              <a:ext uri="{FF2B5EF4-FFF2-40B4-BE49-F238E27FC236}">
                <a16:creationId xmlns:a16="http://schemas.microsoft.com/office/drawing/2014/main" id="{FBC78856-34B6-3675-9CAB-C2E9CF6E86E3}"/>
              </a:ext>
            </a:extLst>
          </p:cNvPr>
          <p:cNvSpPr txBox="1">
            <a:spLocks/>
          </p:cNvSpPr>
          <p:nvPr/>
        </p:nvSpPr>
        <p:spPr>
          <a:xfrm>
            <a:off x="427839" y="1301356"/>
            <a:ext cx="8414158" cy="44044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1B1AC97-FF0B-FB57-94BF-A7DE824C5C14}"/>
              </a:ext>
            </a:extLst>
          </p:cNvPr>
          <p:cNvPicPr>
            <a:picLocks noChangeAspect="1"/>
          </p:cNvPicPr>
          <p:nvPr/>
        </p:nvPicPr>
        <p:blipFill>
          <a:blip r:embed="rId2"/>
          <a:stretch>
            <a:fillRect/>
          </a:stretch>
        </p:blipFill>
        <p:spPr>
          <a:xfrm>
            <a:off x="8707690" y="280188"/>
            <a:ext cx="3182388" cy="2042337"/>
          </a:xfrm>
          <a:prstGeom prst="rect">
            <a:avLst/>
          </a:prstGeom>
        </p:spPr>
      </p:pic>
      <p:pic>
        <p:nvPicPr>
          <p:cNvPr id="8" name="Picture 7">
            <a:extLst>
              <a:ext uri="{FF2B5EF4-FFF2-40B4-BE49-F238E27FC236}">
                <a16:creationId xmlns:a16="http://schemas.microsoft.com/office/drawing/2014/main" id="{8F3CCFCE-175B-F077-5437-49DA92105865}"/>
              </a:ext>
            </a:extLst>
          </p:cNvPr>
          <p:cNvPicPr>
            <a:picLocks noChangeAspect="1"/>
          </p:cNvPicPr>
          <p:nvPr/>
        </p:nvPicPr>
        <p:blipFill>
          <a:blip r:embed="rId3"/>
          <a:stretch>
            <a:fillRect/>
          </a:stretch>
        </p:blipFill>
        <p:spPr>
          <a:xfrm>
            <a:off x="9079670" y="2882153"/>
            <a:ext cx="2572735" cy="3261643"/>
          </a:xfrm>
          <a:prstGeom prst="rect">
            <a:avLst/>
          </a:prstGeom>
        </p:spPr>
      </p:pic>
    </p:spTree>
    <p:extLst>
      <p:ext uri="{BB962C8B-B14F-4D97-AF65-F5344CB8AC3E}">
        <p14:creationId xmlns:p14="http://schemas.microsoft.com/office/powerpoint/2010/main" val="12297954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66ABBA">
            <a:alpha val="24000"/>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DB4E9F-281A-1C2B-EA61-5DB059762D7F}"/>
              </a:ext>
            </a:extLst>
          </p:cNvPr>
          <p:cNvSpPr/>
          <p:nvPr/>
        </p:nvSpPr>
        <p:spPr>
          <a:xfrm>
            <a:off x="0" y="6581775"/>
            <a:ext cx="12192000" cy="276225"/>
          </a:xfrm>
          <a:prstGeom prst="rect">
            <a:avLst/>
          </a:prstGeom>
          <a:solidFill>
            <a:srgbClr val="94BD57">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5A913A-8E09-5321-87B4-26C55D15D385}"/>
              </a:ext>
            </a:extLst>
          </p:cNvPr>
          <p:cNvSpPr>
            <a:spLocks noGrp="1"/>
          </p:cNvSpPr>
          <p:nvPr>
            <p:ph type="title"/>
          </p:nvPr>
        </p:nvSpPr>
        <p:spPr/>
        <p:txBody>
          <a:bodyPr>
            <a:normAutofit/>
          </a:bodyPr>
          <a:lstStyle/>
          <a:p>
            <a:r>
              <a:rPr lang="en-US" dirty="0"/>
              <a:t>Perkins V Core Indicators</a:t>
            </a:r>
          </a:p>
        </p:txBody>
      </p:sp>
      <p:sp>
        <p:nvSpPr>
          <p:cNvPr id="6" name="Content Placeholder 5">
            <a:extLst>
              <a:ext uri="{FF2B5EF4-FFF2-40B4-BE49-F238E27FC236}">
                <a16:creationId xmlns:a16="http://schemas.microsoft.com/office/drawing/2014/main" id="{85585F78-C5BC-69BE-C508-4CAF2927A243}"/>
              </a:ext>
            </a:extLst>
          </p:cNvPr>
          <p:cNvSpPr>
            <a:spLocks noGrp="1"/>
          </p:cNvSpPr>
          <p:nvPr>
            <p:ph idx="1"/>
          </p:nvPr>
        </p:nvSpPr>
        <p:spPr/>
        <p:txBody>
          <a:bodyPr/>
          <a:lstStyle/>
          <a:p>
            <a:endParaRPr lang="en-US"/>
          </a:p>
        </p:txBody>
      </p:sp>
      <p:pic>
        <p:nvPicPr>
          <p:cNvPr id="3" name="Picture 2">
            <a:extLst>
              <a:ext uri="{FF2B5EF4-FFF2-40B4-BE49-F238E27FC236}">
                <a16:creationId xmlns:a16="http://schemas.microsoft.com/office/drawing/2014/main" id="{5E7148D0-C47A-54CF-D2D4-FD92D086C249}"/>
              </a:ext>
            </a:extLst>
          </p:cNvPr>
          <p:cNvPicPr>
            <a:picLocks noChangeAspect="1"/>
          </p:cNvPicPr>
          <p:nvPr/>
        </p:nvPicPr>
        <p:blipFill>
          <a:blip r:embed="rId2"/>
          <a:stretch>
            <a:fillRect/>
          </a:stretch>
        </p:blipFill>
        <p:spPr>
          <a:xfrm>
            <a:off x="819454" y="1290000"/>
            <a:ext cx="10553091" cy="4596782"/>
          </a:xfrm>
          <a:prstGeom prst="rect">
            <a:avLst/>
          </a:prstGeom>
        </p:spPr>
      </p:pic>
    </p:spTree>
    <p:extLst>
      <p:ext uri="{BB962C8B-B14F-4D97-AF65-F5344CB8AC3E}">
        <p14:creationId xmlns:p14="http://schemas.microsoft.com/office/powerpoint/2010/main" val="14698219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66ABBA">
            <a:alpha val="24000"/>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DB4E9F-281A-1C2B-EA61-5DB059762D7F}"/>
              </a:ext>
            </a:extLst>
          </p:cNvPr>
          <p:cNvSpPr/>
          <p:nvPr/>
        </p:nvSpPr>
        <p:spPr>
          <a:xfrm>
            <a:off x="0" y="6581775"/>
            <a:ext cx="12192000" cy="276225"/>
          </a:xfrm>
          <a:prstGeom prst="rect">
            <a:avLst/>
          </a:prstGeom>
          <a:solidFill>
            <a:srgbClr val="94BD57">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5A913A-8E09-5321-87B4-26C55D15D385}"/>
              </a:ext>
            </a:extLst>
          </p:cNvPr>
          <p:cNvSpPr>
            <a:spLocks noGrp="1"/>
          </p:cNvSpPr>
          <p:nvPr>
            <p:ph type="title"/>
          </p:nvPr>
        </p:nvSpPr>
        <p:spPr>
          <a:xfrm>
            <a:off x="838200" y="365125"/>
            <a:ext cx="10515600" cy="1325563"/>
          </a:xfrm>
        </p:spPr>
        <p:txBody>
          <a:bodyPr>
            <a:normAutofit/>
          </a:bodyPr>
          <a:lstStyle/>
          <a:p>
            <a:r>
              <a:rPr lang="en-US" dirty="0"/>
              <a:t>Strong Workforce Program (SWP)</a:t>
            </a:r>
          </a:p>
        </p:txBody>
      </p:sp>
      <p:sp>
        <p:nvSpPr>
          <p:cNvPr id="3" name="Content Placeholder 2">
            <a:extLst>
              <a:ext uri="{FF2B5EF4-FFF2-40B4-BE49-F238E27FC236}">
                <a16:creationId xmlns:a16="http://schemas.microsoft.com/office/drawing/2014/main" id="{E7726266-2AD8-0EE1-6A3A-70F72390A473}"/>
              </a:ext>
            </a:extLst>
          </p:cNvPr>
          <p:cNvSpPr>
            <a:spLocks noGrp="1"/>
          </p:cNvSpPr>
          <p:nvPr>
            <p:ph idx="1"/>
          </p:nvPr>
        </p:nvSpPr>
        <p:spPr>
          <a:xfrm>
            <a:off x="838200" y="1825625"/>
            <a:ext cx="8093600" cy="4351338"/>
          </a:xfrm>
        </p:spPr>
        <p:txBody>
          <a:bodyPr>
            <a:normAutofit fontScale="77500" lnSpcReduction="20000"/>
          </a:bodyPr>
          <a:lstStyle/>
          <a:p>
            <a:pPr lvl="0"/>
            <a:r>
              <a:rPr lang="en-US" noProof="0" dirty="0"/>
              <a:t>In 2016, Governor and Legislature approved SWP to close the skills gap in California and create 1M middle-skill workers</a:t>
            </a:r>
          </a:p>
          <a:p>
            <a:pPr lvl="1"/>
            <a:r>
              <a:rPr lang="en-US" noProof="0" dirty="0"/>
              <a:t>Original Apportionment $200M </a:t>
            </a:r>
          </a:p>
          <a:p>
            <a:pPr lvl="1"/>
            <a:r>
              <a:rPr lang="en-US" noProof="0" dirty="0"/>
              <a:t>Current Apportionment $290M</a:t>
            </a:r>
          </a:p>
          <a:p>
            <a:pPr lvl="1"/>
            <a:r>
              <a:rPr lang="en-US" noProof="0" dirty="0"/>
              <a:t>Funding formula based on – Unemployment Rate, CTE FTES, and Job Openings </a:t>
            </a:r>
          </a:p>
          <a:p>
            <a:pPr lvl="1"/>
            <a:endParaRPr lang="en-US" noProof="0" dirty="0"/>
          </a:p>
          <a:p>
            <a:pPr lvl="0"/>
            <a:r>
              <a:rPr lang="en-US" noProof="0" dirty="0"/>
              <a:t>Creating “More and Better” CTE: </a:t>
            </a:r>
          </a:p>
          <a:p>
            <a:pPr lvl="1"/>
            <a:r>
              <a:rPr lang="en-US" noProof="0" dirty="0"/>
              <a:t>“More”: increasing the number of students enrolled</a:t>
            </a:r>
          </a:p>
          <a:p>
            <a:pPr lvl="1"/>
            <a:r>
              <a:rPr lang="en-US" noProof="0" dirty="0"/>
              <a:t>“Better”: improving program quality as evidenced through completion, transfer or employment</a:t>
            </a:r>
          </a:p>
          <a:p>
            <a:pPr lvl="1"/>
            <a:endParaRPr lang="en-US" noProof="0" dirty="0"/>
          </a:p>
          <a:p>
            <a:pPr lvl="0"/>
            <a:r>
              <a:rPr lang="en-US" noProof="0" dirty="0"/>
              <a:t>Seven key areas targeting: student success, career pathways, workforce data and outcomes, curriculum, CTE faculty, regional coordination and funding</a:t>
            </a:r>
          </a:p>
          <a:p>
            <a:endParaRPr lang="en-US" dirty="0"/>
          </a:p>
        </p:txBody>
      </p:sp>
      <p:pic>
        <p:nvPicPr>
          <p:cNvPr id="8" name="Picture 7">
            <a:extLst>
              <a:ext uri="{FF2B5EF4-FFF2-40B4-BE49-F238E27FC236}">
                <a16:creationId xmlns:a16="http://schemas.microsoft.com/office/drawing/2014/main" id="{1606BA50-7ADA-C53C-BA0A-DFED7B118F56}"/>
              </a:ext>
            </a:extLst>
          </p:cNvPr>
          <p:cNvPicPr>
            <a:picLocks noChangeAspect="1"/>
          </p:cNvPicPr>
          <p:nvPr/>
        </p:nvPicPr>
        <p:blipFill>
          <a:blip r:embed="rId2"/>
          <a:stretch>
            <a:fillRect/>
          </a:stretch>
        </p:blipFill>
        <p:spPr>
          <a:xfrm>
            <a:off x="9100765" y="1690688"/>
            <a:ext cx="2901948" cy="2048434"/>
          </a:xfrm>
          <a:prstGeom prst="rect">
            <a:avLst/>
          </a:prstGeom>
        </p:spPr>
      </p:pic>
    </p:spTree>
    <p:extLst>
      <p:ext uri="{BB962C8B-B14F-4D97-AF65-F5344CB8AC3E}">
        <p14:creationId xmlns:p14="http://schemas.microsoft.com/office/powerpoint/2010/main" val="5705280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66ABBA">
            <a:alpha val="24000"/>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DB4E9F-281A-1C2B-EA61-5DB059762D7F}"/>
              </a:ext>
            </a:extLst>
          </p:cNvPr>
          <p:cNvSpPr/>
          <p:nvPr/>
        </p:nvSpPr>
        <p:spPr>
          <a:xfrm>
            <a:off x="0" y="6581775"/>
            <a:ext cx="12192000" cy="276225"/>
          </a:xfrm>
          <a:prstGeom prst="rect">
            <a:avLst/>
          </a:prstGeom>
          <a:solidFill>
            <a:srgbClr val="94BD57">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5A913A-8E09-5321-87B4-26C55D15D385}"/>
              </a:ext>
            </a:extLst>
          </p:cNvPr>
          <p:cNvSpPr>
            <a:spLocks noGrp="1"/>
          </p:cNvSpPr>
          <p:nvPr>
            <p:ph type="title"/>
          </p:nvPr>
        </p:nvSpPr>
        <p:spPr>
          <a:xfrm>
            <a:off x="838200" y="365125"/>
            <a:ext cx="10515600" cy="1325563"/>
          </a:xfrm>
        </p:spPr>
        <p:txBody>
          <a:bodyPr>
            <a:normAutofit/>
          </a:bodyPr>
          <a:lstStyle/>
          <a:p>
            <a:r>
              <a:rPr lang="en-US" dirty="0"/>
              <a:t>Strong Workforce Program (SWP)</a:t>
            </a:r>
          </a:p>
        </p:txBody>
      </p:sp>
      <p:sp>
        <p:nvSpPr>
          <p:cNvPr id="4" name="Content Placeholder 3">
            <a:extLst>
              <a:ext uri="{FF2B5EF4-FFF2-40B4-BE49-F238E27FC236}">
                <a16:creationId xmlns:a16="http://schemas.microsoft.com/office/drawing/2014/main" id="{B43428F7-C0E8-353F-1796-444F10DB0E92}"/>
              </a:ext>
            </a:extLst>
          </p:cNvPr>
          <p:cNvSpPr>
            <a:spLocks noGrp="1"/>
          </p:cNvSpPr>
          <p:nvPr>
            <p:ph idx="1"/>
          </p:nvPr>
        </p:nvSpPr>
        <p:spPr>
          <a:xfrm>
            <a:off x="838200" y="1825625"/>
            <a:ext cx="10515600" cy="4351338"/>
          </a:xfrm>
        </p:spPr>
        <p:txBody>
          <a:bodyPr/>
          <a:lstStyle/>
          <a:p>
            <a:pPr lvl="0"/>
            <a:r>
              <a:rPr lang="en-US" noProof="0" dirty="0"/>
              <a:t>Funding structured: 60% Local Share and 40% Regional Share</a:t>
            </a:r>
          </a:p>
          <a:p>
            <a:pPr lvl="0"/>
            <a:r>
              <a:rPr lang="en-US" noProof="0" dirty="0"/>
              <a:t>Legislation requires collaboration:</a:t>
            </a:r>
          </a:p>
          <a:p>
            <a:pPr lvl="1"/>
            <a:r>
              <a:rPr lang="en-US" noProof="0" dirty="0"/>
              <a:t>Among college districts – 8 Regional Consortia</a:t>
            </a:r>
          </a:p>
          <a:p>
            <a:pPr lvl="1"/>
            <a:r>
              <a:rPr lang="en-US" noProof="0" dirty="0"/>
              <a:t>Industry and Local Workforce Development Boards</a:t>
            </a:r>
          </a:p>
          <a:p>
            <a:pPr lvl="1"/>
            <a:r>
              <a:rPr lang="en-US" noProof="0" dirty="0"/>
              <a:t>Industry Partners</a:t>
            </a:r>
          </a:p>
          <a:p>
            <a:pPr lvl="0"/>
            <a:r>
              <a:rPr lang="en-US" noProof="0" dirty="0"/>
              <a:t>Build on existing partnerships formed in conjunction with WIOA, CAEP, and K-12 CTE programs.</a:t>
            </a:r>
          </a:p>
          <a:p>
            <a:endParaRPr lang="en-US" dirty="0"/>
          </a:p>
        </p:txBody>
      </p:sp>
      <p:pic>
        <p:nvPicPr>
          <p:cNvPr id="5" name="Picture 4">
            <a:extLst>
              <a:ext uri="{FF2B5EF4-FFF2-40B4-BE49-F238E27FC236}">
                <a16:creationId xmlns:a16="http://schemas.microsoft.com/office/drawing/2014/main" id="{7EBFFFF6-B9BA-7D8E-86CC-E214FC7F30EB}"/>
              </a:ext>
            </a:extLst>
          </p:cNvPr>
          <p:cNvPicPr>
            <a:picLocks noChangeAspect="1"/>
          </p:cNvPicPr>
          <p:nvPr/>
        </p:nvPicPr>
        <p:blipFill>
          <a:blip r:embed="rId2"/>
          <a:stretch>
            <a:fillRect/>
          </a:stretch>
        </p:blipFill>
        <p:spPr>
          <a:xfrm>
            <a:off x="6929306" y="4854213"/>
            <a:ext cx="4516840" cy="1530961"/>
          </a:xfrm>
          <a:prstGeom prst="rect">
            <a:avLst/>
          </a:prstGeom>
        </p:spPr>
      </p:pic>
    </p:spTree>
    <p:extLst>
      <p:ext uri="{BB962C8B-B14F-4D97-AF65-F5344CB8AC3E}">
        <p14:creationId xmlns:p14="http://schemas.microsoft.com/office/powerpoint/2010/main" val="3188251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6ABBA">
            <a:alpha val="24000"/>
          </a:srgb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25166" y="1475253"/>
            <a:ext cx="4361234" cy="1014275"/>
          </a:xfrm>
        </p:spPr>
        <p:txBody>
          <a:bodyPr>
            <a:normAutofit/>
          </a:bodyPr>
          <a:lstStyle/>
          <a:p>
            <a:r>
              <a:rPr lang="en-US" dirty="0"/>
              <a:t>The System</a:t>
            </a:r>
          </a:p>
        </p:txBody>
      </p:sp>
      <p:sp>
        <p:nvSpPr>
          <p:cNvPr id="7" name="Rectangle 6">
            <a:extLst>
              <a:ext uri="{FF2B5EF4-FFF2-40B4-BE49-F238E27FC236}">
                <a16:creationId xmlns:a16="http://schemas.microsoft.com/office/drawing/2014/main" id="{73DB4E9F-281A-1C2B-EA61-5DB059762D7F}"/>
              </a:ext>
            </a:extLst>
          </p:cNvPr>
          <p:cNvSpPr/>
          <p:nvPr/>
        </p:nvSpPr>
        <p:spPr>
          <a:xfrm>
            <a:off x="0" y="6581775"/>
            <a:ext cx="12192000" cy="276225"/>
          </a:xfrm>
          <a:prstGeom prst="rect">
            <a:avLst/>
          </a:prstGeom>
          <a:solidFill>
            <a:srgbClr val="94BD57">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logo of a college&#10;&#10;Description automatically generated">
            <a:extLst>
              <a:ext uri="{FF2B5EF4-FFF2-40B4-BE49-F238E27FC236}">
                <a16:creationId xmlns:a16="http://schemas.microsoft.com/office/drawing/2014/main" id="{2CAD89B4-443A-50A5-DD1F-14C9490084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6872" y="2912597"/>
            <a:ext cx="2047079" cy="2047079"/>
          </a:xfrm>
          <a:prstGeom prst="rect">
            <a:avLst/>
          </a:prstGeom>
        </p:spPr>
      </p:pic>
      <p:sp>
        <p:nvSpPr>
          <p:cNvPr id="8" name="TextBox 7">
            <a:extLst>
              <a:ext uri="{FF2B5EF4-FFF2-40B4-BE49-F238E27FC236}">
                <a16:creationId xmlns:a16="http://schemas.microsoft.com/office/drawing/2014/main" id="{9CF9CCD3-8C7C-4792-A138-EEF0C7F8EEDD}"/>
              </a:ext>
            </a:extLst>
          </p:cNvPr>
          <p:cNvSpPr txBox="1"/>
          <p:nvPr/>
        </p:nvSpPr>
        <p:spPr>
          <a:xfrm>
            <a:off x="5807694" y="2136638"/>
            <a:ext cx="6118417" cy="3598999"/>
          </a:xfrm>
          <a:prstGeom prst="rect">
            <a:avLst/>
          </a:prstGeom>
          <a:noFill/>
        </p:spPr>
        <p:txBody>
          <a:bodyPr wrap="square" rtlCol="0">
            <a:spAutoFit/>
          </a:bodyPr>
          <a:lstStyle/>
          <a:p>
            <a:pPr marL="800100" lvl="1" indent="-228600">
              <a:lnSpc>
                <a:spcPct val="90000"/>
              </a:lnSpc>
              <a:spcBef>
                <a:spcPts val="500"/>
              </a:spcBef>
              <a:buFont typeface="Arial" panose="020B0604020202020204" pitchFamily="34" charset="0"/>
              <a:buChar char="•"/>
              <a:defRPr/>
            </a:pPr>
            <a:r>
              <a:rPr lang="en-US" sz="2400" dirty="0">
                <a:solidFill>
                  <a:srgbClr val="1E284B"/>
                </a:solidFill>
              </a:rPr>
              <a:t>California Community Colleges (CCC)</a:t>
            </a:r>
          </a:p>
          <a:p>
            <a:pPr marL="1257300" lvl="2" indent="-228600">
              <a:lnSpc>
                <a:spcPct val="90000"/>
              </a:lnSpc>
              <a:spcBef>
                <a:spcPts val="500"/>
              </a:spcBef>
              <a:buFont typeface="Arial" panose="020B0604020202020204" pitchFamily="34" charset="0"/>
              <a:buChar char="•"/>
              <a:defRPr/>
            </a:pPr>
            <a:r>
              <a:rPr lang="en-US" sz="2400" dirty="0">
                <a:solidFill>
                  <a:srgbClr val="1E284B"/>
                </a:solidFill>
              </a:rPr>
              <a:t>Structure</a:t>
            </a:r>
          </a:p>
          <a:p>
            <a:pPr marL="1371600" lvl="2" indent="-228600">
              <a:lnSpc>
                <a:spcPct val="90000"/>
              </a:lnSpc>
              <a:spcBef>
                <a:spcPts val="500"/>
              </a:spcBef>
              <a:buFont typeface="Arial" panose="020B0604020202020204" pitchFamily="34" charset="0"/>
              <a:buChar char="•"/>
              <a:defRPr/>
            </a:pPr>
            <a:r>
              <a:rPr lang="en-US" sz="2400" dirty="0">
                <a:solidFill>
                  <a:srgbClr val="1E284B"/>
                </a:solidFill>
              </a:rPr>
              <a:t>History</a:t>
            </a:r>
          </a:p>
          <a:p>
            <a:pPr marL="800100" lvl="1" indent="-228600">
              <a:lnSpc>
                <a:spcPct val="90000"/>
              </a:lnSpc>
              <a:spcBef>
                <a:spcPts val="500"/>
              </a:spcBef>
              <a:buFont typeface="Arial" panose="020B0604020202020204" pitchFamily="34" charset="0"/>
              <a:buChar char="•"/>
              <a:defRPr/>
            </a:pPr>
            <a:r>
              <a:rPr lang="en-US" sz="2400" dirty="0">
                <a:solidFill>
                  <a:srgbClr val="1E284B"/>
                </a:solidFill>
              </a:rPr>
              <a:t>CCC Governance</a:t>
            </a:r>
          </a:p>
          <a:p>
            <a:pPr marL="1257300" lvl="2" indent="-228600">
              <a:lnSpc>
                <a:spcPct val="90000"/>
              </a:lnSpc>
              <a:spcBef>
                <a:spcPts val="500"/>
              </a:spcBef>
              <a:buFont typeface="Arial" panose="020B0604020202020204" pitchFamily="34" charset="0"/>
              <a:buChar char="•"/>
              <a:defRPr/>
            </a:pPr>
            <a:r>
              <a:rPr lang="en-US" sz="2400" dirty="0">
                <a:solidFill>
                  <a:srgbClr val="1E284B"/>
                </a:solidFill>
              </a:rPr>
              <a:t>Board of Governors</a:t>
            </a:r>
          </a:p>
          <a:p>
            <a:pPr marL="1257300" lvl="2" indent="-228600">
              <a:lnSpc>
                <a:spcPct val="90000"/>
              </a:lnSpc>
              <a:spcBef>
                <a:spcPts val="500"/>
              </a:spcBef>
              <a:buFont typeface="Arial" panose="020B0604020202020204" pitchFamily="34" charset="0"/>
              <a:buChar char="•"/>
              <a:defRPr/>
            </a:pPr>
            <a:r>
              <a:rPr lang="en-US" sz="2400" dirty="0">
                <a:solidFill>
                  <a:srgbClr val="1E284B"/>
                </a:solidFill>
              </a:rPr>
              <a:t>Chancellor’s Office</a:t>
            </a:r>
          </a:p>
          <a:p>
            <a:pPr marL="800100" lvl="1" indent="-228600">
              <a:lnSpc>
                <a:spcPct val="90000"/>
              </a:lnSpc>
              <a:spcBef>
                <a:spcPts val="500"/>
              </a:spcBef>
              <a:buFont typeface="Arial" panose="020B0604020202020204" pitchFamily="34" charset="0"/>
              <a:buChar char="•"/>
              <a:defRPr/>
            </a:pPr>
            <a:r>
              <a:rPr lang="en-US" sz="2400" dirty="0">
                <a:solidFill>
                  <a:srgbClr val="1E284B"/>
                </a:solidFill>
              </a:rPr>
              <a:t>Accreditation</a:t>
            </a:r>
          </a:p>
          <a:p>
            <a:pPr marL="742950" marR="0" lvl="1" indent="-228600" fontAlgn="auto">
              <a:lnSpc>
                <a:spcPct val="90000"/>
              </a:lnSpc>
              <a:spcBef>
                <a:spcPts val="500"/>
              </a:spcBef>
              <a:spcAft>
                <a:spcPts val="0"/>
              </a:spcAft>
              <a:buClrTx/>
              <a:buSzTx/>
              <a:buFont typeface="Arial" panose="020B0604020202020204" pitchFamily="34" charset="0"/>
              <a:buChar char="•"/>
              <a:tabLst/>
              <a:defRPr/>
            </a:pPr>
            <a:endParaRPr lang="en-US" sz="2400" dirty="0">
              <a:solidFill>
                <a:srgbClr val="1E284B"/>
              </a:solidFill>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1E284B"/>
              </a:solidFill>
              <a:effectLst/>
              <a:uLnTx/>
              <a:uFillTx/>
              <a:ea typeface="+mn-ea"/>
              <a:cs typeface="+mn-cs"/>
            </a:endParaRPr>
          </a:p>
        </p:txBody>
      </p:sp>
    </p:spTree>
    <p:extLst>
      <p:ext uri="{BB962C8B-B14F-4D97-AF65-F5344CB8AC3E}">
        <p14:creationId xmlns:p14="http://schemas.microsoft.com/office/powerpoint/2010/main" val="2591106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66ABBA">
            <a:alpha val="24000"/>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DB4E9F-281A-1C2B-EA61-5DB059762D7F}"/>
              </a:ext>
            </a:extLst>
          </p:cNvPr>
          <p:cNvSpPr/>
          <p:nvPr/>
        </p:nvSpPr>
        <p:spPr>
          <a:xfrm>
            <a:off x="0" y="6581775"/>
            <a:ext cx="12192000" cy="276225"/>
          </a:xfrm>
          <a:prstGeom prst="rect">
            <a:avLst/>
          </a:prstGeom>
          <a:solidFill>
            <a:srgbClr val="94BD57">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5A913A-8E09-5321-87B4-26C55D15D385}"/>
              </a:ext>
            </a:extLst>
          </p:cNvPr>
          <p:cNvSpPr>
            <a:spLocks noGrp="1"/>
          </p:cNvSpPr>
          <p:nvPr>
            <p:ph type="title"/>
          </p:nvPr>
        </p:nvSpPr>
        <p:spPr>
          <a:xfrm>
            <a:off x="838200" y="365125"/>
            <a:ext cx="10515600" cy="1325563"/>
          </a:xfrm>
        </p:spPr>
        <p:txBody>
          <a:bodyPr>
            <a:normAutofit/>
          </a:bodyPr>
          <a:lstStyle/>
          <a:p>
            <a:r>
              <a:rPr lang="en-US" dirty="0"/>
              <a:t>Strong Workforce Program (SWP) – </a:t>
            </a:r>
            <a:br>
              <a:rPr lang="en-US" dirty="0"/>
            </a:br>
            <a:r>
              <a:rPr lang="en-US" dirty="0"/>
              <a:t>Metrics &amp; Outcomes (</a:t>
            </a:r>
            <a:r>
              <a:rPr lang="en-US" dirty="0" err="1"/>
              <a:t>Launchboard</a:t>
            </a:r>
            <a:r>
              <a:rPr lang="en-US" dirty="0"/>
              <a:t>) </a:t>
            </a:r>
          </a:p>
        </p:txBody>
      </p:sp>
      <p:sp>
        <p:nvSpPr>
          <p:cNvPr id="3" name="Content Placeholder 2">
            <a:extLst>
              <a:ext uri="{FF2B5EF4-FFF2-40B4-BE49-F238E27FC236}">
                <a16:creationId xmlns:a16="http://schemas.microsoft.com/office/drawing/2014/main" id="{91C4BD6C-07C0-5A15-0D8E-6EE35A66B2DE}"/>
              </a:ext>
            </a:extLst>
          </p:cNvPr>
          <p:cNvSpPr>
            <a:spLocks noGrp="1"/>
          </p:cNvSpPr>
          <p:nvPr>
            <p:ph idx="1"/>
          </p:nvPr>
        </p:nvSpPr>
        <p:spPr>
          <a:xfrm>
            <a:off x="838200" y="1810139"/>
            <a:ext cx="10515600" cy="4682736"/>
          </a:xfrm>
        </p:spPr>
        <p:txBody>
          <a:bodyPr>
            <a:normAutofit fontScale="62500" lnSpcReduction="20000"/>
          </a:bodyPr>
          <a:lstStyle/>
          <a:p>
            <a:pPr lvl="0"/>
            <a:r>
              <a:rPr lang="en-US" b="1" noProof="0" dirty="0"/>
              <a:t>Strong Workforce Program Students</a:t>
            </a:r>
          </a:p>
          <a:p>
            <a:pPr lvl="1"/>
            <a:r>
              <a:rPr lang="en-US" noProof="0" dirty="0"/>
              <a:t>All students who took at least 0.5 units in any single credit course or who had at least 12 positive attendance hours in any noncredit course(s) in the selected year or who enrolled in noncredit course(s) in Spring 2020 or any term in academic year 2021 and who enrolled on a TOP code that is assigned to a vocational industry sector in the selected year</a:t>
            </a:r>
          </a:p>
          <a:p>
            <a:pPr lvl="0"/>
            <a:r>
              <a:rPr lang="en-US" b="1" noProof="0" dirty="0"/>
              <a:t>SWP Students Who Earned 9 or More Career Education Units in the District in a Single Year</a:t>
            </a:r>
          </a:p>
          <a:p>
            <a:pPr lvl="1"/>
            <a:r>
              <a:rPr lang="en-US" noProof="0" dirty="0"/>
              <a:t>Among all SWP students, the proportion who successfully completed nine or more career education semester units in the selected year within a single district</a:t>
            </a:r>
          </a:p>
          <a:p>
            <a:pPr lvl="0"/>
            <a:r>
              <a:rPr lang="en-US" b="1" noProof="0" dirty="0"/>
              <a:t>SWP Students Who Completed a Noncredit CTE or Workforce Preparation Course</a:t>
            </a:r>
          </a:p>
          <a:p>
            <a:pPr lvl="1"/>
            <a:r>
              <a:rPr lang="en-US" noProof="0" dirty="0"/>
              <a:t>Among all SWP students with a noncredit enrollment on a CTE TOP code or a noncredit enrollment in a workforce preparation course, the proportion who completed a noncredit CTE or workforce preparation course or had 48 or more contact hours in a noncredit CTE or workforce preparation course(s) in the selected year</a:t>
            </a:r>
          </a:p>
          <a:p>
            <a:pPr lvl="0"/>
            <a:r>
              <a:rPr lang="en-US" b="1" noProof="0" dirty="0"/>
              <a:t>SWP Students Who Earned a Degree or Certificate or Attained Apprenticeship Journey Status</a:t>
            </a:r>
          </a:p>
          <a:p>
            <a:pPr lvl="1"/>
            <a:r>
              <a:rPr lang="en-US" noProof="0" dirty="0"/>
              <a:t>Number of unduplicated SWP students who earned a noncredit certificate, Chancellor’s Office approved certificate, associate degree, and/or CCC baccalaureate degree on a TOP code assigned to a vocational sector and who were enrolled in the district on any TOP code in the selected year or who attained apprenticeship journey status on a vocationally flagged TOP code in the selected year and who were enrolled at any community college at the start of the apprenticeship program on a vocationally flagged TOP code</a:t>
            </a:r>
          </a:p>
          <a:p>
            <a:pPr lvl="0"/>
            <a:r>
              <a:rPr lang="en-US" b="1" noProof="0" dirty="0"/>
              <a:t>SWP Students Who Transferred to a Four-Year Postsecondary Institution</a:t>
            </a:r>
          </a:p>
          <a:p>
            <a:pPr lvl="1"/>
            <a:r>
              <a:rPr lang="en-US" noProof="0" dirty="0"/>
              <a:t>Among SWP students who earned 12 or more units at any time and at any college at any time up to and including the selected year and who exited the community college system, the number of students who enrolled in any four-year postsecondary institution in the subsequent year</a:t>
            </a:r>
          </a:p>
          <a:p>
            <a:pPr lvl="0"/>
            <a:endParaRPr lang="en-US" noProof="0" dirty="0"/>
          </a:p>
          <a:p>
            <a:endParaRPr lang="en-US" dirty="0"/>
          </a:p>
        </p:txBody>
      </p:sp>
      <p:sp>
        <p:nvSpPr>
          <p:cNvPr id="4" name="Content Placeholder 2">
            <a:extLst>
              <a:ext uri="{FF2B5EF4-FFF2-40B4-BE49-F238E27FC236}">
                <a16:creationId xmlns:a16="http://schemas.microsoft.com/office/drawing/2014/main" id="{B7FA7597-0F6B-75DE-D36A-DF861BA79BD6}"/>
              </a:ext>
            </a:extLst>
          </p:cNvPr>
          <p:cNvSpPr txBox="1">
            <a:spLocks/>
          </p:cNvSpPr>
          <p:nvPr/>
        </p:nvSpPr>
        <p:spPr>
          <a:xfrm>
            <a:off x="578458" y="1348277"/>
            <a:ext cx="10515600" cy="48522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ysClr val="windowText" lastClr="00000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21406672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66ABBA">
            <a:alpha val="24000"/>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DB4E9F-281A-1C2B-EA61-5DB059762D7F}"/>
              </a:ext>
            </a:extLst>
          </p:cNvPr>
          <p:cNvSpPr/>
          <p:nvPr/>
        </p:nvSpPr>
        <p:spPr>
          <a:xfrm>
            <a:off x="0" y="6581775"/>
            <a:ext cx="12192000" cy="276225"/>
          </a:xfrm>
          <a:prstGeom prst="rect">
            <a:avLst/>
          </a:prstGeom>
          <a:solidFill>
            <a:srgbClr val="94BD57">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5A913A-8E09-5321-87B4-26C55D15D385}"/>
              </a:ext>
            </a:extLst>
          </p:cNvPr>
          <p:cNvSpPr>
            <a:spLocks noGrp="1"/>
          </p:cNvSpPr>
          <p:nvPr>
            <p:ph type="title"/>
          </p:nvPr>
        </p:nvSpPr>
        <p:spPr>
          <a:xfrm>
            <a:off x="838200" y="365125"/>
            <a:ext cx="10515600" cy="1325563"/>
          </a:xfrm>
        </p:spPr>
        <p:txBody>
          <a:bodyPr>
            <a:normAutofit/>
          </a:bodyPr>
          <a:lstStyle/>
          <a:p>
            <a:r>
              <a:rPr lang="en-US" dirty="0"/>
              <a:t>Strong Workforce Program (SWP) – </a:t>
            </a:r>
            <a:br>
              <a:rPr lang="en-US" dirty="0"/>
            </a:br>
            <a:r>
              <a:rPr lang="en-US" dirty="0"/>
              <a:t>Metrics &amp; Outcomes (</a:t>
            </a:r>
            <a:r>
              <a:rPr lang="en-US" dirty="0" err="1"/>
              <a:t>Launchboard</a:t>
            </a:r>
            <a:r>
              <a:rPr lang="en-US" dirty="0"/>
              <a:t>)</a:t>
            </a:r>
          </a:p>
        </p:txBody>
      </p:sp>
      <p:sp>
        <p:nvSpPr>
          <p:cNvPr id="4" name="Content Placeholder 3">
            <a:extLst>
              <a:ext uri="{FF2B5EF4-FFF2-40B4-BE49-F238E27FC236}">
                <a16:creationId xmlns:a16="http://schemas.microsoft.com/office/drawing/2014/main" id="{C698B438-2F3C-CF00-05EB-DDA0A7DE8E67}"/>
              </a:ext>
            </a:extLst>
          </p:cNvPr>
          <p:cNvSpPr>
            <a:spLocks noGrp="1"/>
          </p:cNvSpPr>
          <p:nvPr>
            <p:ph idx="1"/>
          </p:nvPr>
        </p:nvSpPr>
        <p:spPr>
          <a:xfrm>
            <a:off x="838200" y="1825625"/>
            <a:ext cx="10515600" cy="4351338"/>
          </a:xfrm>
        </p:spPr>
        <p:txBody>
          <a:bodyPr>
            <a:normAutofit/>
          </a:bodyPr>
          <a:lstStyle/>
          <a:p>
            <a:pPr lvl="0"/>
            <a:r>
              <a:rPr lang="en-US" sz="1800" b="1" noProof="0" dirty="0"/>
              <a:t>SWP Students with a Job Closely Related to Their Field of Study</a:t>
            </a:r>
          </a:p>
          <a:p>
            <a:pPr lvl="1"/>
            <a:r>
              <a:rPr lang="en-US" sz="1600" noProof="0" dirty="0"/>
              <a:t>Among SWP students who responded to the CTE Outcomes Survey and did not transfer to any postsecondary institution, the proportion who reported that they are working in a job very closely or closely related to their field of study</a:t>
            </a:r>
          </a:p>
          <a:p>
            <a:pPr lvl="0"/>
            <a:r>
              <a:rPr lang="en-US" sz="1800" b="1" noProof="0" dirty="0"/>
              <a:t>Median Annual Earnings for SWP Exiting Students</a:t>
            </a:r>
          </a:p>
          <a:p>
            <a:pPr lvl="1"/>
            <a:r>
              <a:rPr lang="en-US" sz="1600" noProof="0" dirty="0"/>
              <a:t>Among SWP students who exited the community college system and who did not transfer to any postsecondary institution, median earnings following the academic year of exit</a:t>
            </a:r>
          </a:p>
          <a:p>
            <a:pPr lvl="0"/>
            <a:r>
              <a:rPr lang="en-US" sz="1800" b="1" noProof="0" dirty="0"/>
              <a:t>Median Change in Earnings for SWP Exiting Students</a:t>
            </a:r>
          </a:p>
          <a:p>
            <a:pPr lvl="1"/>
            <a:r>
              <a:rPr lang="en-US" sz="1600" noProof="0" dirty="0"/>
              <a:t>Among SWP students who exited and who did not transfer to any postsecondary institution, median change in earnings between the second quarter prior to the beginning of the academic year of entry (for the first time ever as a non-Special Admit or return to any community college after an absence of one or more academic years) and the second quarter after the end of the academic year of exit from the last college attended</a:t>
            </a:r>
          </a:p>
          <a:p>
            <a:pPr lvl="0"/>
            <a:r>
              <a:rPr lang="en-US" sz="1800" b="1" noProof="0" dirty="0"/>
              <a:t>SWP Exiting Students Who Attained the Living Wage</a:t>
            </a:r>
          </a:p>
          <a:p>
            <a:pPr lvl="1"/>
            <a:r>
              <a:rPr lang="en-US" sz="1600" noProof="0" dirty="0"/>
              <a:t>Among SWP students who exited college and did not transfer to any postsecondary institution, the proportion who attained the district county living wage for a single adult measured immediately following academic year of exit</a:t>
            </a:r>
          </a:p>
        </p:txBody>
      </p:sp>
      <p:sp>
        <p:nvSpPr>
          <p:cNvPr id="3" name="Content Placeholder 2">
            <a:extLst>
              <a:ext uri="{FF2B5EF4-FFF2-40B4-BE49-F238E27FC236}">
                <a16:creationId xmlns:a16="http://schemas.microsoft.com/office/drawing/2014/main" id="{E01154FC-5B0A-2DBB-982D-E889C0E907FD}"/>
              </a:ext>
            </a:extLst>
          </p:cNvPr>
          <p:cNvSpPr txBox="1">
            <a:spLocks/>
          </p:cNvSpPr>
          <p:nvPr/>
        </p:nvSpPr>
        <p:spPr>
          <a:xfrm>
            <a:off x="838200" y="1429748"/>
            <a:ext cx="10515600" cy="47940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ysClr val="windowText" lastClr="00000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34178235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66ABBA">
            <a:alpha val="24000"/>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DB4E9F-281A-1C2B-EA61-5DB059762D7F}"/>
              </a:ext>
            </a:extLst>
          </p:cNvPr>
          <p:cNvSpPr/>
          <p:nvPr/>
        </p:nvSpPr>
        <p:spPr>
          <a:xfrm>
            <a:off x="0" y="6581775"/>
            <a:ext cx="12192000" cy="276225"/>
          </a:xfrm>
          <a:prstGeom prst="rect">
            <a:avLst/>
          </a:prstGeom>
          <a:solidFill>
            <a:srgbClr val="94BD57">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5A913A-8E09-5321-87B4-26C55D15D385}"/>
              </a:ext>
            </a:extLst>
          </p:cNvPr>
          <p:cNvSpPr>
            <a:spLocks noGrp="1"/>
          </p:cNvSpPr>
          <p:nvPr>
            <p:ph type="title"/>
          </p:nvPr>
        </p:nvSpPr>
        <p:spPr>
          <a:xfrm>
            <a:off x="838200" y="365125"/>
            <a:ext cx="10515600" cy="1325563"/>
          </a:xfrm>
        </p:spPr>
        <p:txBody>
          <a:bodyPr>
            <a:normAutofit/>
          </a:bodyPr>
          <a:lstStyle/>
          <a:p>
            <a:r>
              <a:rPr lang="en-US" dirty="0"/>
              <a:t>California Adult Education Program (CAEP)</a:t>
            </a:r>
          </a:p>
        </p:txBody>
      </p:sp>
      <p:sp>
        <p:nvSpPr>
          <p:cNvPr id="6" name="Content Placeholder 5">
            <a:extLst>
              <a:ext uri="{FF2B5EF4-FFF2-40B4-BE49-F238E27FC236}">
                <a16:creationId xmlns:a16="http://schemas.microsoft.com/office/drawing/2014/main" id="{7371A520-FEC7-9F47-35DA-7C6065FE0018}"/>
              </a:ext>
            </a:extLst>
          </p:cNvPr>
          <p:cNvSpPr>
            <a:spLocks noGrp="1"/>
          </p:cNvSpPr>
          <p:nvPr>
            <p:ph idx="1"/>
          </p:nvPr>
        </p:nvSpPr>
        <p:spPr>
          <a:xfrm>
            <a:off x="838200" y="1618181"/>
            <a:ext cx="7403648" cy="4963593"/>
          </a:xfrm>
        </p:spPr>
        <p:txBody>
          <a:bodyPr>
            <a:normAutofit fontScale="55000" lnSpcReduction="20000"/>
          </a:bodyPr>
          <a:lstStyle/>
          <a:p>
            <a:pPr lvl="0"/>
            <a:r>
              <a:rPr lang="en-US" noProof="0" dirty="0"/>
              <a:t>Beginning 2015, Governor and Legislature approved the Adult Education Block Grant (currently called the California Adult Education Program – CAEP) allowing more than a million students that enroll in noncredit community colleges and K12 adult education programs an opportunity for moving on to transfer-level coursework and/or the workforce. </a:t>
            </a:r>
          </a:p>
          <a:p>
            <a:pPr lvl="1"/>
            <a:r>
              <a:rPr lang="en-US" noProof="0" dirty="0"/>
              <a:t>Original Apportionment $500M </a:t>
            </a:r>
          </a:p>
          <a:p>
            <a:pPr lvl="1"/>
            <a:r>
              <a:rPr lang="en-US" noProof="0" dirty="0"/>
              <a:t>Current Apportionment $650M</a:t>
            </a:r>
          </a:p>
          <a:p>
            <a:pPr lvl="1"/>
            <a:endParaRPr lang="en-US" noProof="0" dirty="0"/>
          </a:p>
          <a:p>
            <a:pPr lvl="0"/>
            <a:r>
              <a:rPr lang="en-US" noProof="0" dirty="0"/>
              <a:t>The AB104 legislation Section 84901 (a) specifically states that Adult Education Block Grant Program is to serve adults, and an adult is defined as “a person 18 years of age or older”. </a:t>
            </a:r>
          </a:p>
          <a:p>
            <a:pPr lvl="0"/>
            <a:endParaRPr lang="en-US" noProof="0" dirty="0"/>
          </a:p>
          <a:p>
            <a:pPr lvl="0"/>
            <a:r>
              <a:rPr lang="en-US" noProof="0" dirty="0"/>
              <a:t>CAEP programs must be aligned with the adult education state priorities: learner transition, program development, equity, leadership, technology and distance learning, program evaluation, and marketing. A</a:t>
            </a:r>
          </a:p>
          <a:p>
            <a:pPr lvl="1"/>
            <a:r>
              <a:rPr lang="en-US" noProof="0" dirty="0"/>
              <a:t>Align with the CCCCO Vision 2030 goals and the CDE Superintendent’s Initiatives</a:t>
            </a:r>
          </a:p>
          <a:p>
            <a:pPr lvl="0"/>
            <a:endParaRPr lang="en-US" noProof="0" dirty="0"/>
          </a:p>
          <a:p>
            <a:pPr lvl="0"/>
            <a:r>
              <a:rPr lang="en-US" noProof="0" dirty="0"/>
              <a:t>Under EC 84906 (a) (1), as a condition of receipt of an apportionment of funds from this program for a fiscal year, the members of a consortium shall have a consortium-approved three-year adult education plan that addresses a three-year fiscal planning cycle. The plan shall be updated at least once each year (as part of the annual planning process) based on available data pertaining to the requirements of subdivision (b).</a:t>
            </a:r>
            <a:endParaRPr lang="en-US" dirty="0"/>
          </a:p>
        </p:txBody>
      </p:sp>
      <p:sp>
        <p:nvSpPr>
          <p:cNvPr id="3" name="Content Placeholder 2">
            <a:extLst>
              <a:ext uri="{FF2B5EF4-FFF2-40B4-BE49-F238E27FC236}">
                <a16:creationId xmlns:a16="http://schemas.microsoft.com/office/drawing/2014/main" id="{7BDBDE33-0E9E-6167-5241-2709CA49AA7A}"/>
              </a:ext>
            </a:extLst>
          </p:cNvPr>
          <p:cNvSpPr txBox="1">
            <a:spLocks/>
          </p:cNvSpPr>
          <p:nvPr/>
        </p:nvSpPr>
        <p:spPr>
          <a:xfrm>
            <a:off x="302943" y="1312244"/>
            <a:ext cx="7938905" cy="50968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D444B59-91A3-99FF-E725-A38DA8F6508A}"/>
              </a:ext>
            </a:extLst>
          </p:cNvPr>
          <p:cNvPicPr>
            <a:picLocks noChangeAspect="1"/>
          </p:cNvPicPr>
          <p:nvPr/>
        </p:nvPicPr>
        <p:blipFill>
          <a:blip r:embed="rId2"/>
          <a:stretch>
            <a:fillRect/>
          </a:stretch>
        </p:blipFill>
        <p:spPr>
          <a:xfrm>
            <a:off x="8368302" y="1438537"/>
            <a:ext cx="3139712" cy="2085013"/>
          </a:xfrm>
          <a:prstGeom prst="rect">
            <a:avLst/>
          </a:prstGeom>
        </p:spPr>
      </p:pic>
      <p:pic>
        <p:nvPicPr>
          <p:cNvPr id="5" name="Picture 4">
            <a:extLst>
              <a:ext uri="{FF2B5EF4-FFF2-40B4-BE49-F238E27FC236}">
                <a16:creationId xmlns:a16="http://schemas.microsoft.com/office/drawing/2014/main" id="{C4864702-C73B-6FF2-2B90-06CAD10C5438}"/>
              </a:ext>
            </a:extLst>
          </p:cNvPr>
          <p:cNvPicPr>
            <a:picLocks noChangeAspect="1"/>
          </p:cNvPicPr>
          <p:nvPr/>
        </p:nvPicPr>
        <p:blipFill>
          <a:blip r:embed="rId3"/>
          <a:stretch>
            <a:fillRect/>
          </a:stretch>
        </p:blipFill>
        <p:spPr>
          <a:xfrm>
            <a:off x="8368302" y="4197709"/>
            <a:ext cx="3572566" cy="1969179"/>
          </a:xfrm>
          <a:prstGeom prst="rect">
            <a:avLst/>
          </a:prstGeom>
        </p:spPr>
      </p:pic>
    </p:spTree>
    <p:extLst>
      <p:ext uri="{BB962C8B-B14F-4D97-AF65-F5344CB8AC3E}">
        <p14:creationId xmlns:p14="http://schemas.microsoft.com/office/powerpoint/2010/main" val="27553345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66ABBA">
            <a:alpha val="24000"/>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DB4E9F-281A-1C2B-EA61-5DB059762D7F}"/>
              </a:ext>
            </a:extLst>
          </p:cNvPr>
          <p:cNvSpPr/>
          <p:nvPr/>
        </p:nvSpPr>
        <p:spPr>
          <a:xfrm>
            <a:off x="0" y="6581775"/>
            <a:ext cx="12192000" cy="276225"/>
          </a:xfrm>
          <a:prstGeom prst="rect">
            <a:avLst/>
          </a:prstGeom>
          <a:solidFill>
            <a:srgbClr val="94BD57">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5A913A-8E09-5321-87B4-26C55D15D385}"/>
              </a:ext>
            </a:extLst>
          </p:cNvPr>
          <p:cNvSpPr>
            <a:spLocks noGrp="1"/>
          </p:cNvSpPr>
          <p:nvPr>
            <p:ph type="title"/>
          </p:nvPr>
        </p:nvSpPr>
        <p:spPr>
          <a:xfrm>
            <a:off x="838200" y="365125"/>
            <a:ext cx="10515600" cy="1325563"/>
          </a:xfrm>
        </p:spPr>
        <p:txBody>
          <a:bodyPr>
            <a:normAutofit/>
          </a:bodyPr>
          <a:lstStyle/>
          <a:p>
            <a:r>
              <a:rPr lang="en-US" dirty="0"/>
              <a:t>California Adult Education Program (CAEP)</a:t>
            </a:r>
          </a:p>
        </p:txBody>
      </p:sp>
      <p:sp>
        <p:nvSpPr>
          <p:cNvPr id="3" name="Content Placeholder 2">
            <a:extLst>
              <a:ext uri="{FF2B5EF4-FFF2-40B4-BE49-F238E27FC236}">
                <a16:creationId xmlns:a16="http://schemas.microsoft.com/office/drawing/2014/main" id="{8D80FEC9-83AB-D168-B2E6-696EF9E4D721}"/>
              </a:ext>
            </a:extLst>
          </p:cNvPr>
          <p:cNvSpPr>
            <a:spLocks noGrp="1"/>
          </p:cNvSpPr>
          <p:nvPr>
            <p:ph idx="1"/>
          </p:nvPr>
        </p:nvSpPr>
        <p:spPr>
          <a:xfrm>
            <a:off x="838200" y="1611021"/>
            <a:ext cx="10050624" cy="4667250"/>
          </a:xfrm>
        </p:spPr>
        <p:txBody>
          <a:bodyPr>
            <a:normAutofit fontScale="85000" lnSpcReduction="20000"/>
          </a:bodyPr>
          <a:lstStyle/>
          <a:p>
            <a:pPr lvl="0"/>
            <a:r>
              <a:rPr lang="en-US" noProof="0" dirty="0"/>
              <a:t>Per Education Code Section 84913, CAEP funds are restricted to the following seven program areas:</a:t>
            </a:r>
            <a:br>
              <a:rPr lang="en-US" noProof="0" dirty="0"/>
            </a:br>
            <a:r>
              <a:rPr lang="en-US" noProof="0" dirty="0"/>
              <a:t> </a:t>
            </a:r>
          </a:p>
          <a:p>
            <a:pPr marL="914400" lvl="1" indent="-457200">
              <a:buFont typeface="+mj-lt"/>
              <a:buAutoNum type="arabicPeriod"/>
            </a:pPr>
            <a:r>
              <a:rPr lang="en-US" noProof="0" dirty="0">
                <a:solidFill>
                  <a:schemeClr val="accent6">
                    <a:lumMod val="50000"/>
                  </a:schemeClr>
                </a:solidFill>
              </a:rPr>
              <a:t>Elementary and secondary basic skills, including classes required for a high school diploma or high school equivalency certificate;</a:t>
            </a:r>
          </a:p>
          <a:p>
            <a:pPr marL="914400" lvl="1" indent="-457200">
              <a:buFont typeface="+mj-lt"/>
              <a:buAutoNum type="arabicPeriod"/>
            </a:pPr>
            <a:r>
              <a:rPr lang="en-US" noProof="0" dirty="0">
                <a:solidFill>
                  <a:schemeClr val="accent6">
                    <a:lumMod val="50000"/>
                  </a:schemeClr>
                </a:solidFill>
              </a:rPr>
              <a:t>Programs for immigrants eligible for educational services in citizenship, English as a second language, and workforce preparation;</a:t>
            </a:r>
          </a:p>
          <a:p>
            <a:pPr marL="914400" lvl="1" indent="-457200">
              <a:buFont typeface="+mj-lt"/>
              <a:buAutoNum type="arabicPeriod"/>
            </a:pPr>
            <a:r>
              <a:rPr lang="en-US" noProof="0" dirty="0"/>
              <a:t>Programs for adults, including older adults, for entry or reentry into the workforce;</a:t>
            </a:r>
          </a:p>
          <a:p>
            <a:pPr marL="914400" lvl="1" indent="-457200">
              <a:buFont typeface="+mj-lt"/>
              <a:buAutoNum type="arabicPeriod"/>
            </a:pPr>
            <a:r>
              <a:rPr lang="en-US" noProof="0" dirty="0"/>
              <a:t>Programs for adults, including older adults, to develop knowledge and skills to assist elementary and secondary school children to succeed academically;</a:t>
            </a:r>
          </a:p>
          <a:p>
            <a:pPr marL="914400" lvl="1" indent="-457200">
              <a:buFont typeface="+mj-lt"/>
              <a:buAutoNum type="arabicPeriod"/>
            </a:pPr>
            <a:r>
              <a:rPr lang="en-US" noProof="0" dirty="0"/>
              <a:t>Programs for adults with disabilities;</a:t>
            </a:r>
          </a:p>
          <a:p>
            <a:pPr marL="914400" lvl="1" indent="-457200">
              <a:buFont typeface="+mj-lt"/>
              <a:buAutoNum type="arabicPeriod"/>
            </a:pPr>
            <a:r>
              <a:rPr lang="en-US" noProof="0" dirty="0"/>
              <a:t>Short term career technical educational programs with high employment potential;</a:t>
            </a:r>
          </a:p>
          <a:p>
            <a:pPr marL="914400" lvl="1" indent="-457200">
              <a:buFont typeface="+mj-lt"/>
              <a:buAutoNum type="arabicPeriod"/>
            </a:pPr>
            <a:r>
              <a:rPr lang="en-US" noProof="0" dirty="0"/>
              <a:t>Programs offering pre-apprenticeship training, in coordination with apprenticeship program(s), as specified.</a:t>
            </a:r>
          </a:p>
          <a:p>
            <a:pPr lvl="1"/>
            <a:endParaRPr lang="en-US" noProof="0" dirty="0"/>
          </a:p>
          <a:p>
            <a:pPr lvl="0"/>
            <a:r>
              <a:rPr lang="en-US" noProof="0" dirty="0"/>
              <a:t>Funds are distributed by Consortia to the Consortia Members</a:t>
            </a:r>
          </a:p>
          <a:p>
            <a:endParaRPr lang="en-US" dirty="0"/>
          </a:p>
        </p:txBody>
      </p:sp>
    </p:spTree>
    <p:extLst>
      <p:ext uri="{BB962C8B-B14F-4D97-AF65-F5344CB8AC3E}">
        <p14:creationId xmlns:p14="http://schemas.microsoft.com/office/powerpoint/2010/main" val="7220805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66ABBA">
            <a:alpha val="24000"/>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DB4E9F-281A-1C2B-EA61-5DB059762D7F}"/>
              </a:ext>
            </a:extLst>
          </p:cNvPr>
          <p:cNvSpPr/>
          <p:nvPr/>
        </p:nvSpPr>
        <p:spPr>
          <a:xfrm>
            <a:off x="0" y="6581775"/>
            <a:ext cx="12192000" cy="276225"/>
          </a:xfrm>
          <a:prstGeom prst="rect">
            <a:avLst/>
          </a:prstGeom>
          <a:solidFill>
            <a:srgbClr val="94BD57">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5A913A-8E09-5321-87B4-26C55D15D385}"/>
              </a:ext>
            </a:extLst>
          </p:cNvPr>
          <p:cNvSpPr>
            <a:spLocks noGrp="1"/>
          </p:cNvSpPr>
          <p:nvPr>
            <p:ph type="title"/>
          </p:nvPr>
        </p:nvSpPr>
        <p:spPr>
          <a:xfrm>
            <a:off x="838200" y="365125"/>
            <a:ext cx="10515600" cy="1325563"/>
          </a:xfrm>
        </p:spPr>
        <p:txBody>
          <a:bodyPr>
            <a:normAutofit/>
          </a:bodyPr>
          <a:lstStyle/>
          <a:p>
            <a:r>
              <a:rPr lang="en-US" dirty="0"/>
              <a:t>Apprenticeship</a:t>
            </a:r>
          </a:p>
        </p:txBody>
      </p:sp>
      <p:sp>
        <p:nvSpPr>
          <p:cNvPr id="4" name="Content Placeholder 3">
            <a:extLst>
              <a:ext uri="{FF2B5EF4-FFF2-40B4-BE49-F238E27FC236}">
                <a16:creationId xmlns:a16="http://schemas.microsoft.com/office/drawing/2014/main" id="{B7352C51-0AC2-4D71-F7F5-451E7EE87E17}"/>
              </a:ext>
            </a:extLst>
          </p:cNvPr>
          <p:cNvSpPr>
            <a:spLocks noGrp="1"/>
          </p:cNvSpPr>
          <p:nvPr>
            <p:ph idx="1"/>
          </p:nvPr>
        </p:nvSpPr>
        <p:spPr>
          <a:xfrm>
            <a:off x="838200" y="1510022"/>
            <a:ext cx="10515600" cy="4700277"/>
          </a:xfrm>
        </p:spPr>
        <p:txBody>
          <a:bodyPr>
            <a:normAutofit fontScale="85000" lnSpcReduction="20000"/>
          </a:bodyPr>
          <a:lstStyle/>
          <a:p>
            <a:pPr lvl="0"/>
            <a:r>
              <a:rPr lang="en-US" noProof="0" dirty="0"/>
              <a:t>Apprenticeship is a combination of on-the-job training (OJT) and related classroom instruction (RSI) that takes place under the supervision of a journey-level craft person or trade professional, in which workers learn the practical and theoretical aspects of a highly skilled occupation. </a:t>
            </a:r>
          </a:p>
          <a:p>
            <a:pPr lvl="0"/>
            <a:endParaRPr lang="en-US" noProof="0" dirty="0"/>
          </a:p>
          <a:p>
            <a:pPr lvl="0"/>
            <a:r>
              <a:rPr lang="en-US" noProof="0" dirty="0"/>
              <a:t>Journey-level experience refers to a person who has completed an apprenticeship program or is an experienced worker, not a trainee, and is fully qualified and able to perform a specific trade without supervision. </a:t>
            </a:r>
          </a:p>
          <a:p>
            <a:pPr lvl="0"/>
            <a:endParaRPr lang="en-US" noProof="0" dirty="0"/>
          </a:p>
          <a:p>
            <a:pPr lvl="0"/>
            <a:r>
              <a:rPr lang="en-US" noProof="0" dirty="0"/>
              <a:t>California has the largest apprenticeship system in the country, with many of the existing programs connected directly with California Community Colleges.</a:t>
            </a:r>
          </a:p>
          <a:p>
            <a:pPr lvl="0"/>
            <a:endParaRPr lang="en-US" dirty="0"/>
          </a:p>
          <a:p>
            <a:pPr lvl="0"/>
            <a:r>
              <a:rPr lang="en-US" noProof="0" dirty="0"/>
              <a:t>Apprenticeship is a major focus for Governor Newsom with significant funding and program expansions planned. </a:t>
            </a:r>
          </a:p>
          <a:p>
            <a:endParaRPr lang="en-US" dirty="0"/>
          </a:p>
        </p:txBody>
      </p:sp>
      <p:sp>
        <p:nvSpPr>
          <p:cNvPr id="3" name="Content Placeholder 2">
            <a:extLst>
              <a:ext uri="{FF2B5EF4-FFF2-40B4-BE49-F238E27FC236}">
                <a16:creationId xmlns:a16="http://schemas.microsoft.com/office/drawing/2014/main" id="{287014E9-9CC3-E609-BBEB-63548D6983E0}"/>
              </a:ext>
            </a:extLst>
          </p:cNvPr>
          <p:cNvSpPr txBox="1">
            <a:spLocks/>
          </p:cNvSpPr>
          <p:nvPr/>
        </p:nvSpPr>
        <p:spPr>
          <a:xfrm>
            <a:off x="708354" y="1652898"/>
            <a:ext cx="10080871" cy="38502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1"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71464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66ABBA">
            <a:alpha val="24000"/>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DB4E9F-281A-1C2B-EA61-5DB059762D7F}"/>
              </a:ext>
            </a:extLst>
          </p:cNvPr>
          <p:cNvSpPr/>
          <p:nvPr/>
        </p:nvSpPr>
        <p:spPr>
          <a:xfrm>
            <a:off x="0" y="6581775"/>
            <a:ext cx="12192000" cy="276225"/>
          </a:xfrm>
          <a:prstGeom prst="rect">
            <a:avLst/>
          </a:prstGeom>
          <a:solidFill>
            <a:srgbClr val="94BD57">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5A913A-8E09-5321-87B4-26C55D15D385}"/>
              </a:ext>
            </a:extLst>
          </p:cNvPr>
          <p:cNvSpPr>
            <a:spLocks noGrp="1"/>
          </p:cNvSpPr>
          <p:nvPr>
            <p:ph type="title"/>
          </p:nvPr>
        </p:nvSpPr>
        <p:spPr>
          <a:xfrm>
            <a:off x="838200" y="365125"/>
            <a:ext cx="10515600" cy="1325563"/>
          </a:xfrm>
        </p:spPr>
        <p:txBody>
          <a:bodyPr>
            <a:normAutofit/>
          </a:bodyPr>
          <a:lstStyle/>
          <a:p>
            <a:r>
              <a:rPr lang="en-US" dirty="0"/>
              <a:t>Continuing Education</a:t>
            </a:r>
          </a:p>
        </p:txBody>
      </p:sp>
      <p:sp>
        <p:nvSpPr>
          <p:cNvPr id="3" name="Content Placeholder 2">
            <a:extLst>
              <a:ext uri="{FF2B5EF4-FFF2-40B4-BE49-F238E27FC236}">
                <a16:creationId xmlns:a16="http://schemas.microsoft.com/office/drawing/2014/main" id="{8E783B32-1078-1C55-6F12-393884487FB1}"/>
              </a:ext>
            </a:extLst>
          </p:cNvPr>
          <p:cNvSpPr>
            <a:spLocks noGrp="1"/>
          </p:cNvSpPr>
          <p:nvPr>
            <p:ph idx="1"/>
          </p:nvPr>
        </p:nvSpPr>
        <p:spPr>
          <a:xfrm>
            <a:off x="838200" y="1502229"/>
            <a:ext cx="7980912" cy="4674734"/>
          </a:xfrm>
        </p:spPr>
        <p:txBody>
          <a:bodyPr>
            <a:normAutofit fontScale="85000" lnSpcReduction="20000"/>
          </a:bodyPr>
          <a:lstStyle/>
          <a:p>
            <a:pPr lvl="0"/>
            <a:r>
              <a:rPr lang="en-US" noProof="0" dirty="0"/>
              <a:t>Noncredit</a:t>
            </a:r>
          </a:p>
          <a:p>
            <a:pPr lvl="1"/>
            <a:r>
              <a:rPr lang="en-US" noProof="0" dirty="0"/>
              <a:t>CO approved apportionment generating zero-unit courses focused on skill attainment, rather than GPA </a:t>
            </a:r>
          </a:p>
          <a:p>
            <a:pPr lvl="1"/>
            <a:r>
              <a:rPr lang="en-US" noProof="0" dirty="0"/>
              <a:t>Offer a critical entry point for underserved groups of students who aren’t ready for a full for-credit course load, or who need increased flexibility to refresh critical basic skills</a:t>
            </a:r>
          </a:p>
          <a:p>
            <a:pPr lvl="1"/>
            <a:r>
              <a:rPr lang="en-US" noProof="0" dirty="0"/>
              <a:t>No-cost “open access” on-ramp into credit programs for students who are returning to college after time away or who are looking to upskill for increased employment potential</a:t>
            </a:r>
          </a:p>
          <a:p>
            <a:pPr lvl="1"/>
            <a:endParaRPr lang="en-US" noProof="0" dirty="0"/>
          </a:p>
          <a:p>
            <a:pPr lvl="0"/>
            <a:r>
              <a:rPr lang="en-US" noProof="0" dirty="0"/>
              <a:t>Contract Education</a:t>
            </a:r>
          </a:p>
          <a:p>
            <a:pPr lvl="1"/>
            <a:r>
              <a:rPr lang="en-US" noProof="0" dirty="0"/>
              <a:t>Can be customized and utilized by employers</a:t>
            </a:r>
          </a:p>
          <a:p>
            <a:pPr lvl="1"/>
            <a:r>
              <a:rPr lang="en-US" noProof="0" dirty="0"/>
              <a:t>BTC</a:t>
            </a:r>
          </a:p>
          <a:p>
            <a:pPr lvl="1"/>
            <a:endParaRPr lang="en-US" noProof="0" dirty="0"/>
          </a:p>
          <a:p>
            <a:pPr lvl="0"/>
            <a:r>
              <a:rPr lang="en-US" noProof="0" dirty="0"/>
              <a:t>Community Education</a:t>
            </a:r>
          </a:p>
          <a:p>
            <a:pPr lvl="1"/>
            <a:r>
              <a:rPr lang="en-US" noProof="0" dirty="0"/>
              <a:t>Classes of Interest – workshops, seminars, excursions</a:t>
            </a:r>
          </a:p>
          <a:p>
            <a:pPr lvl="1"/>
            <a:r>
              <a:rPr lang="en-US" noProof="0" dirty="0"/>
              <a:t>Fee based – Non-apportionment</a:t>
            </a:r>
          </a:p>
          <a:p>
            <a:pPr lvl="0"/>
            <a:endParaRPr lang="en-US" noProof="0" dirty="0"/>
          </a:p>
          <a:p>
            <a:endParaRPr lang="en-US" dirty="0"/>
          </a:p>
        </p:txBody>
      </p:sp>
      <p:sp>
        <p:nvSpPr>
          <p:cNvPr id="4" name="Content Placeholder 2">
            <a:extLst>
              <a:ext uri="{FF2B5EF4-FFF2-40B4-BE49-F238E27FC236}">
                <a16:creationId xmlns:a16="http://schemas.microsoft.com/office/drawing/2014/main" id="{83FC86D9-F4AD-1A73-29F6-8AF2E54D5814}"/>
              </a:ext>
            </a:extLst>
          </p:cNvPr>
          <p:cNvSpPr txBox="1">
            <a:spLocks/>
          </p:cNvSpPr>
          <p:nvPr/>
        </p:nvSpPr>
        <p:spPr>
          <a:xfrm>
            <a:off x="604712" y="1237172"/>
            <a:ext cx="7980912" cy="51040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ysClr val="windowText" lastClr="000000"/>
              </a:solidFill>
              <a:effectLst/>
              <a:uLnTx/>
              <a:uFillTx/>
              <a:latin typeface="Calibri Light" panose="020F0302020204030204"/>
              <a:ea typeface="+mn-ea"/>
              <a:cs typeface="+mn-cs"/>
            </a:endParaRPr>
          </a:p>
        </p:txBody>
      </p:sp>
      <p:pic>
        <p:nvPicPr>
          <p:cNvPr id="5" name="Picture 4">
            <a:extLst>
              <a:ext uri="{FF2B5EF4-FFF2-40B4-BE49-F238E27FC236}">
                <a16:creationId xmlns:a16="http://schemas.microsoft.com/office/drawing/2014/main" id="{7C59674C-6E01-C7A9-987A-D43F5994BA28}"/>
              </a:ext>
            </a:extLst>
          </p:cNvPr>
          <p:cNvPicPr>
            <a:picLocks noChangeAspect="1"/>
          </p:cNvPicPr>
          <p:nvPr/>
        </p:nvPicPr>
        <p:blipFill>
          <a:blip r:embed="rId2"/>
          <a:stretch>
            <a:fillRect/>
          </a:stretch>
        </p:blipFill>
        <p:spPr>
          <a:xfrm>
            <a:off x="8878493" y="1009371"/>
            <a:ext cx="3109229" cy="2066723"/>
          </a:xfrm>
          <a:prstGeom prst="rect">
            <a:avLst/>
          </a:prstGeom>
        </p:spPr>
      </p:pic>
      <p:pic>
        <p:nvPicPr>
          <p:cNvPr id="6" name="Picture 5">
            <a:extLst>
              <a:ext uri="{FF2B5EF4-FFF2-40B4-BE49-F238E27FC236}">
                <a16:creationId xmlns:a16="http://schemas.microsoft.com/office/drawing/2014/main" id="{9164CC15-0DCF-4426-25EB-876DA0186AFA}"/>
              </a:ext>
            </a:extLst>
          </p:cNvPr>
          <p:cNvPicPr>
            <a:picLocks noChangeAspect="1"/>
          </p:cNvPicPr>
          <p:nvPr/>
        </p:nvPicPr>
        <p:blipFill>
          <a:blip r:embed="rId3"/>
          <a:stretch>
            <a:fillRect/>
          </a:stretch>
        </p:blipFill>
        <p:spPr>
          <a:xfrm>
            <a:off x="6923044" y="3948141"/>
            <a:ext cx="1987468" cy="1322947"/>
          </a:xfrm>
          <a:prstGeom prst="rect">
            <a:avLst/>
          </a:prstGeom>
        </p:spPr>
      </p:pic>
      <p:pic>
        <p:nvPicPr>
          <p:cNvPr id="8" name="Picture 7">
            <a:extLst>
              <a:ext uri="{FF2B5EF4-FFF2-40B4-BE49-F238E27FC236}">
                <a16:creationId xmlns:a16="http://schemas.microsoft.com/office/drawing/2014/main" id="{6F35605A-7C58-606D-8B1D-7C8D8C126777}"/>
              </a:ext>
            </a:extLst>
          </p:cNvPr>
          <p:cNvPicPr>
            <a:picLocks noChangeAspect="1"/>
          </p:cNvPicPr>
          <p:nvPr/>
        </p:nvPicPr>
        <p:blipFill>
          <a:blip r:embed="rId4"/>
          <a:stretch>
            <a:fillRect/>
          </a:stretch>
        </p:blipFill>
        <p:spPr>
          <a:xfrm>
            <a:off x="9144000" y="4527877"/>
            <a:ext cx="2903177" cy="1933604"/>
          </a:xfrm>
          <a:prstGeom prst="rect">
            <a:avLst/>
          </a:prstGeom>
        </p:spPr>
      </p:pic>
    </p:spTree>
    <p:extLst>
      <p:ext uri="{BB962C8B-B14F-4D97-AF65-F5344CB8AC3E}">
        <p14:creationId xmlns:p14="http://schemas.microsoft.com/office/powerpoint/2010/main" val="3943744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DB4E9F-281A-1C2B-EA61-5DB059762D7F}"/>
              </a:ext>
            </a:extLst>
          </p:cNvPr>
          <p:cNvSpPr/>
          <p:nvPr/>
        </p:nvSpPr>
        <p:spPr>
          <a:xfrm>
            <a:off x="0" y="6581775"/>
            <a:ext cx="12192000" cy="276225"/>
          </a:xfrm>
          <a:prstGeom prst="rect">
            <a:avLst/>
          </a:prstGeom>
          <a:solidFill>
            <a:srgbClr val="94BD57">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5A913A-8E09-5321-87B4-26C55D15D385}"/>
              </a:ext>
            </a:extLst>
          </p:cNvPr>
          <p:cNvSpPr>
            <a:spLocks noGrp="1"/>
          </p:cNvSpPr>
          <p:nvPr>
            <p:ph type="ctrTitle"/>
          </p:nvPr>
        </p:nvSpPr>
        <p:spPr>
          <a:xfrm>
            <a:off x="135294" y="1942585"/>
            <a:ext cx="11772122" cy="1828193"/>
          </a:xfrm>
        </p:spPr>
        <p:txBody>
          <a:bodyPr>
            <a:noAutofit/>
          </a:bodyPr>
          <a:lstStyle/>
          <a:p>
            <a:r>
              <a:rPr lang="en-US" dirty="0"/>
              <a:t>Part 3: </a:t>
            </a:r>
            <a:br>
              <a:rPr lang="en-US" dirty="0"/>
            </a:br>
            <a:r>
              <a:rPr lang="en-US" dirty="0"/>
              <a:t>Budget</a:t>
            </a:r>
          </a:p>
        </p:txBody>
      </p:sp>
    </p:spTree>
    <p:extLst>
      <p:ext uri="{BB962C8B-B14F-4D97-AF65-F5344CB8AC3E}">
        <p14:creationId xmlns:p14="http://schemas.microsoft.com/office/powerpoint/2010/main" val="41326898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8D5F9-D1E6-6584-9E90-D764173F97E7}"/>
              </a:ext>
            </a:extLst>
          </p:cNvPr>
          <p:cNvSpPr>
            <a:spLocks noGrp="1"/>
          </p:cNvSpPr>
          <p:nvPr>
            <p:ph type="title"/>
          </p:nvPr>
        </p:nvSpPr>
        <p:spPr/>
        <p:txBody>
          <a:bodyPr/>
          <a:lstStyle/>
          <a:p>
            <a:r>
              <a:rPr lang="en-US" dirty="0"/>
              <a:t>Types of Funds as Defined in the Budget Accounting Manual</a:t>
            </a:r>
          </a:p>
        </p:txBody>
      </p:sp>
      <p:sp>
        <p:nvSpPr>
          <p:cNvPr id="3" name="Content Placeholder 2">
            <a:extLst>
              <a:ext uri="{FF2B5EF4-FFF2-40B4-BE49-F238E27FC236}">
                <a16:creationId xmlns:a16="http://schemas.microsoft.com/office/drawing/2014/main" id="{6476727F-8ADF-A826-D70C-C8B3F3B2615A}"/>
              </a:ext>
            </a:extLst>
          </p:cNvPr>
          <p:cNvSpPr>
            <a:spLocks noGrp="1"/>
          </p:cNvSpPr>
          <p:nvPr>
            <p:ph idx="1"/>
          </p:nvPr>
        </p:nvSpPr>
        <p:spPr/>
        <p:txBody>
          <a:bodyPr>
            <a:normAutofit/>
          </a:bodyPr>
          <a:lstStyle/>
          <a:p>
            <a:r>
              <a:rPr lang="en-US" b="1" dirty="0"/>
              <a:t>General Funds (10) Restricted (e.g., categorical, grants) and Unrestricted</a:t>
            </a:r>
          </a:p>
          <a:p>
            <a:r>
              <a:rPr lang="en-US" dirty="0"/>
              <a:t>Debt Service Funds (20)</a:t>
            </a:r>
          </a:p>
          <a:p>
            <a:r>
              <a:rPr lang="en-US" dirty="0"/>
              <a:t>Special Revenue Funds (30) e.g., Child Development Fund</a:t>
            </a:r>
          </a:p>
          <a:p>
            <a:r>
              <a:rPr lang="en-US" dirty="0"/>
              <a:t>Capital Projects Funds (40) e.g., Propositions approved by local taxpayers</a:t>
            </a:r>
          </a:p>
          <a:p>
            <a:r>
              <a:rPr lang="en-US" dirty="0"/>
              <a:t>Enterprise Funds (50) e.g., Bookstore</a:t>
            </a:r>
          </a:p>
          <a:p>
            <a:r>
              <a:rPr lang="en-US" dirty="0"/>
              <a:t>Internal Service Funds (60) e.g., Liability and Property Insurance</a:t>
            </a:r>
          </a:p>
          <a:p>
            <a:r>
              <a:rPr lang="en-US" dirty="0"/>
              <a:t>Trust Funds (70) e.g., Financial Aid</a:t>
            </a:r>
          </a:p>
        </p:txBody>
      </p:sp>
    </p:spTree>
    <p:extLst>
      <p:ext uri="{BB962C8B-B14F-4D97-AF65-F5344CB8AC3E}">
        <p14:creationId xmlns:p14="http://schemas.microsoft.com/office/powerpoint/2010/main" val="11551143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7FACF-4638-485A-A4AA-2FBE4BE6470B}"/>
              </a:ext>
            </a:extLst>
          </p:cNvPr>
          <p:cNvSpPr>
            <a:spLocks noGrp="1"/>
          </p:cNvSpPr>
          <p:nvPr>
            <p:ph type="title"/>
          </p:nvPr>
        </p:nvSpPr>
        <p:spPr/>
        <p:txBody>
          <a:bodyPr/>
          <a:lstStyle/>
          <a:p>
            <a:r>
              <a:rPr lang="en-US" dirty="0"/>
              <a:t>General Funds (10) Restricted (e.g., categorical, grants) and Unrestricted</a:t>
            </a:r>
          </a:p>
        </p:txBody>
      </p:sp>
      <p:sp>
        <p:nvSpPr>
          <p:cNvPr id="3" name="Content Placeholder 2">
            <a:extLst>
              <a:ext uri="{FF2B5EF4-FFF2-40B4-BE49-F238E27FC236}">
                <a16:creationId xmlns:a16="http://schemas.microsoft.com/office/drawing/2014/main" id="{E615579A-3296-21AD-9DF6-0C34B86307D2}"/>
              </a:ext>
            </a:extLst>
          </p:cNvPr>
          <p:cNvSpPr>
            <a:spLocks noGrp="1"/>
          </p:cNvSpPr>
          <p:nvPr>
            <p:ph idx="1"/>
          </p:nvPr>
        </p:nvSpPr>
        <p:spPr/>
        <p:txBody>
          <a:bodyPr/>
          <a:lstStyle/>
          <a:p>
            <a:r>
              <a:rPr lang="en-US" dirty="0"/>
              <a:t>General Fund Unrestricted</a:t>
            </a:r>
          </a:p>
          <a:p>
            <a:pPr lvl="1"/>
            <a:r>
              <a:rPr lang="en-US" dirty="0"/>
              <a:t>Funded through the SCFF – Student Centered Funding Formula</a:t>
            </a:r>
          </a:p>
          <a:p>
            <a:pPr lvl="1"/>
            <a:r>
              <a:rPr lang="en-US" dirty="0"/>
              <a:t>Funds do not carry over to next fiscal year</a:t>
            </a:r>
          </a:p>
          <a:p>
            <a:pPr lvl="1"/>
            <a:endParaRPr lang="en-US" dirty="0"/>
          </a:p>
          <a:p>
            <a:r>
              <a:rPr lang="en-US" dirty="0"/>
              <a:t>General Fund Restricted</a:t>
            </a:r>
          </a:p>
          <a:p>
            <a:pPr lvl="1"/>
            <a:r>
              <a:rPr lang="en-US" dirty="0"/>
              <a:t>Restricted for a specific, stated purpose</a:t>
            </a:r>
          </a:p>
          <a:p>
            <a:pPr lvl="1"/>
            <a:r>
              <a:rPr lang="en-US" dirty="0"/>
              <a:t>Example – </a:t>
            </a:r>
            <a:r>
              <a:rPr lang="en-US" b="1" dirty="0"/>
              <a:t>Strong Workforce Program </a:t>
            </a:r>
          </a:p>
        </p:txBody>
      </p:sp>
    </p:spTree>
    <p:extLst>
      <p:ext uri="{BB962C8B-B14F-4D97-AF65-F5344CB8AC3E}">
        <p14:creationId xmlns:p14="http://schemas.microsoft.com/office/powerpoint/2010/main" val="17734656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7FACF-4638-485A-A4AA-2FBE4BE6470B}"/>
              </a:ext>
            </a:extLst>
          </p:cNvPr>
          <p:cNvSpPr>
            <a:spLocks noGrp="1"/>
          </p:cNvSpPr>
          <p:nvPr>
            <p:ph type="title"/>
          </p:nvPr>
        </p:nvSpPr>
        <p:spPr/>
        <p:txBody>
          <a:bodyPr/>
          <a:lstStyle/>
          <a:p>
            <a:r>
              <a:rPr lang="en-US" dirty="0"/>
              <a:t>Work Plan Development</a:t>
            </a:r>
          </a:p>
        </p:txBody>
      </p:sp>
      <p:sp>
        <p:nvSpPr>
          <p:cNvPr id="3" name="Content Placeholder 2">
            <a:extLst>
              <a:ext uri="{FF2B5EF4-FFF2-40B4-BE49-F238E27FC236}">
                <a16:creationId xmlns:a16="http://schemas.microsoft.com/office/drawing/2014/main" id="{E615579A-3296-21AD-9DF6-0C34B86307D2}"/>
              </a:ext>
            </a:extLst>
          </p:cNvPr>
          <p:cNvSpPr>
            <a:spLocks noGrp="1"/>
          </p:cNvSpPr>
          <p:nvPr>
            <p:ph idx="1"/>
          </p:nvPr>
        </p:nvSpPr>
        <p:spPr/>
        <p:txBody>
          <a:bodyPr>
            <a:normAutofit fontScale="92500" lnSpcReduction="20000"/>
          </a:bodyPr>
          <a:lstStyle/>
          <a:p>
            <a:r>
              <a:rPr lang="en-US" dirty="0"/>
              <a:t>CTE Proposals – Submitted by Instructional and Non-Instructional programs</a:t>
            </a:r>
          </a:p>
          <a:p>
            <a:pPr lvl="1"/>
            <a:r>
              <a:rPr lang="en-US" dirty="0"/>
              <a:t>Aligns with District Strategic Plan</a:t>
            </a:r>
          </a:p>
          <a:p>
            <a:pPr lvl="1"/>
            <a:r>
              <a:rPr lang="en-US" dirty="0"/>
              <a:t>Advisory Committee support</a:t>
            </a:r>
          </a:p>
          <a:p>
            <a:pPr lvl="1"/>
            <a:r>
              <a:rPr lang="en-US" dirty="0"/>
              <a:t>Included in District Annual Planning process</a:t>
            </a:r>
          </a:p>
          <a:p>
            <a:pPr lvl="1"/>
            <a:r>
              <a:rPr lang="en-US" dirty="0"/>
              <a:t>For SWP</a:t>
            </a:r>
          </a:p>
          <a:p>
            <a:pPr lvl="2"/>
            <a:r>
              <a:rPr lang="en-US" dirty="0"/>
              <a:t>Improve quality and/or quantity of CTE</a:t>
            </a:r>
          </a:p>
          <a:p>
            <a:pPr lvl="2"/>
            <a:r>
              <a:rPr lang="en-US" dirty="0"/>
              <a:t>Encouraged to identify short term workforce training opportunities.</a:t>
            </a:r>
          </a:p>
          <a:p>
            <a:pPr lvl="1"/>
            <a:r>
              <a:rPr lang="en-US" dirty="0"/>
              <a:t>Approved by Dean/Supervisor</a:t>
            </a:r>
          </a:p>
          <a:p>
            <a:r>
              <a:rPr lang="en-US" dirty="0"/>
              <a:t>Rank proposals - Optional</a:t>
            </a:r>
          </a:p>
          <a:p>
            <a:r>
              <a:rPr lang="en-US" dirty="0"/>
              <a:t>Determine funding source – SWP, Perkins, or other</a:t>
            </a:r>
          </a:p>
          <a:p>
            <a:r>
              <a:rPr lang="en-US" dirty="0"/>
              <a:t>Approval from Cabinet level Administrator</a:t>
            </a:r>
          </a:p>
          <a:p>
            <a:r>
              <a:rPr lang="en-US" dirty="0"/>
              <a:t>Complete Work Plan in NOVA (or applicable portal)</a:t>
            </a:r>
          </a:p>
          <a:p>
            <a:endParaRPr lang="en-US" dirty="0"/>
          </a:p>
        </p:txBody>
      </p:sp>
    </p:spTree>
    <p:extLst>
      <p:ext uri="{BB962C8B-B14F-4D97-AF65-F5344CB8AC3E}">
        <p14:creationId xmlns:p14="http://schemas.microsoft.com/office/powerpoint/2010/main" val="2966398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6ABBA">
            <a:alpha val="24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r>
              <a:rPr lang="en-US" dirty="0"/>
              <a:t>California Community Colleges</a:t>
            </a:r>
          </a:p>
        </p:txBody>
      </p:sp>
      <p:sp>
        <p:nvSpPr>
          <p:cNvPr id="8" name="Content Placeholder 7">
            <a:extLst>
              <a:ext uri="{FF2B5EF4-FFF2-40B4-BE49-F238E27FC236}">
                <a16:creationId xmlns:a16="http://schemas.microsoft.com/office/drawing/2014/main" id="{A0286A27-633F-6F80-486D-37FF3EE36F98}"/>
              </a:ext>
            </a:extLst>
          </p:cNvPr>
          <p:cNvSpPr>
            <a:spLocks noGrp="1"/>
          </p:cNvSpPr>
          <p:nvPr>
            <p:ph idx="1"/>
          </p:nvPr>
        </p:nvSpPr>
        <p:spPr>
          <a:xfrm>
            <a:off x="838200" y="1825625"/>
            <a:ext cx="10515600" cy="4351338"/>
          </a:xfrm>
        </p:spPr>
        <p:txBody>
          <a:bodyPr>
            <a:normAutofit fontScale="77500" lnSpcReduction="20000"/>
          </a:bodyPr>
          <a:lstStyle/>
          <a:p>
            <a:r>
              <a:rPr lang="en-US" dirty="0"/>
              <a:t>California Community College System</a:t>
            </a:r>
          </a:p>
          <a:p>
            <a:pPr lvl="1"/>
            <a:r>
              <a:rPr lang="en-US" dirty="0"/>
              <a:t>Postsecondary Education System</a:t>
            </a:r>
          </a:p>
          <a:p>
            <a:pPr lvl="1"/>
            <a:r>
              <a:rPr lang="en-US" dirty="0"/>
              <a:t>72 Community College Districts governed by locally elected trustees</a:t>
            </a:r>
          </a:p>
          <a:p>
            <a:pPr lvl="1"/>
            <a:r>
              <a:rPr lang="en-US" dirty="0"/>
              <a:t>116 Community Colleges – 117th is </a:t>
            </a:r>
            <a:r>
              <a:rPr lang="en-US" dirty="0" err="1"/>
              <a:t>Calbright</a:t>
            </a:r>
            <a:r>
              <a:rPr lang="en-US" dirty="0"/>
              <a:t> (online)</a:t>
            </a:r>
          </a:p>
          <a:p>
            <a:pPr lvl="1"/>
            <a:r>
              <a:rPr lang="en-US" dirty="0"/>
              <a:t>Part of California’s 3 tier public higher education system</a:t>
            </a:r>
          </a:p>
          <a:p>
            <a:pPr lvl="2"/>
            <a:r>
              <a:rPr lang="en-US" dirty="0"/>
              <a:t>UC, CSU, CCCS</a:t>
            </a:r>
          </a:p>
          <a:p>
            <a:r>
              <a:rPr lang="en-US" dirty="0"/>
              <a:t>History</a:t>
            </a:r>
          </a:p>
          <a:p>
            <a:pPr lvl="1"/>
            <a:r>
              <a:rPr lang="en-US" dirty="0"/>
              <a:t>Fresno City College – 1910</a:t>
            </a:r>
          </a:p>
          <a:p>
            <a:pPr lvl="1"/>
            <a:r>
              <a:rPr lang="en-US" dirty="0"/>
              <a:t>Junior Colleges Act 1917</a:t>
            </a:r>
          </a:p>
          <a:p>
            <a:pPr lvl="1"/>
            <a:r>
              <a:rPr lang="en-US" dirty="0"/>
              <a:t>1960 Master Plan for Higher Education</a:t>
            </a:r>
          </a:p>
          <a:p>
            <a:pPr lvl="2"/>
            <a:r>
              <a:rPr lang="en-US" dirty="0"/>
              <a:t>Donahoe Act: UC and CSU limit enrollments</a:t>
            </a:r>
          </a:p>
          <a:p>
            <a:pPr lvl="2"/>
            <a:r>
              <a:rPr lang="en-US" dirty="0"/>
              <a:t>Free tuition to all California Residents – (1978 per-unit enrollment fees)</a:t>
            </a:r>
          </a:p>
          <a:p>
            <a:pPr lvl="1"/>
            <a:r>
              <a:rPr lang="en-US" dirty="0"/>
              <a:t>California State Legislature created the Board of Governors for the Community Colleges, formally establishing the CCCS - 1967</a:t>
            </a:r>
          </a:p>
          <a:p>
            <a:pPr lvl="2"/>
            <a:r>
              <a:rPr lang="en-US" dirty="0"/>
              <a:t>BOG oversees CCCS</a:t>
            </a:r>
          </a:p>
          <a:p>
            <a:pPr lvl="2"/>
            <a:r>
              <a:rPr lang="en-US" dirty="0"/>
              <a:t>Required all areas of the state to be included within a Community College District</a:t>
            </a:r>
          </a:p>
          <a:p>
            <a:endParaRPr lang="en-US" dirty="0"/>
          </a:p>
        </p:txBody>
      </p:sp>
      <p:sp>
        <p:nvSpPr>
          <p:cNvPr id="7" name="Rectangle 6">
            <a:extLst>
              <a:ext uri="{FF2B5EF4-FFF2-40B4-BE49-F238E27FC236}">
                <a16:creationId xmlns:a16="http://schemas.microsoft.com/office/drawing/2014/main" id="{73DB4E9F-281A-1C2B-EA61-5DB059762D7F}"/>
              </a:ext>
            </a:extLst>
          </p:cNvPr>
          <p:cNvSpPr/>
          <p:nvPr/>
        </p:nvSpPr>
        <p:spPr>
          <a:xfrm>
            <a:off x="0" y="6581775"/>
            <a:ext cx="12192000" cy="276225"/>
          </a:xfrm>
          <a:prstGeom prst="rect">
            <a:avLst/>
          </a:prstGeom>
          <a:solidFill>
            <a:srgbClr val="94BD57">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white cartoon character with a red tie&#10;&#10;Description automatically generated">
            <a:extLst>
              <a:ext uri="{FF2B5EF4-FFF2-40B4-BE49-F238E27FC236}">
                <a16:creationId xmlns:a16="http://schemas.microsoft.com/office/drawing/2014/main" id="{A49D8940-EECC-E3AE-1916-422BD11D84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8093" y="338313"/>
            <a:ext cx="3177573" cy="1789740"/>
          </a:xfrm>
          <a:prstGeom prst="rect">
            <a:avLst/>
          </a:prstGeom>
        </p:spPr>
      </p:pic>
      <p:pic>
        <p:nvPicPr>
          <p:cNvPr id="9" name="Picture 8" descr="A logo of a college&#10;&#10;Description automatically generated">
            <a:extLst>
              <a:ext uri="{FF2B5EF4-FFF2-40B4-BE49-F238E27FC236}">
                <a16:creationId xmlns:a16="http://schemas.microsoft.com/office/drawing/2014/main" id="{36E74877-E6CD-836F-7AFC-6117B7DBF7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6441" y="2029286"/>
            <a:ext cx="2047079" cy="2047079"/>
          </a:xfrm>
          <a:prstGeom prst="rect">
            <a:avLst/>
          </a:prstGeom>
        </p:spPr>
      </p:pic>
    </p:spTree>
    <p:extLst>
      <p:ext uri="{BB962C8B-B14F-4D97-AF65-F5344CB8AC3E}">
        <p14:creationId xmlns:p14="http://schemas.microsoft.com/office/powerpoint/2010/main" val="16390189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7FACF-4638-485A-A4AA-2FBE4BE6470B}"/>
              </a:ext>
            </a:extLst>
          </p:cNvPr>
          <p:cNvSpPr>
            <a:spLocks noGrp="1"/>
          </p:cNvSpPr>
          <p:nvPr>
            <p:ph type="title"/>
          </p:nvPr>
        </p:nvSpPr>
        <p:spPr/>
        <p:txBody>
          <a:bodyPr/>
          <a:lstStyle/>
          <a:p>
            <a:r>
              <a:rPr lang="en-US" dirty="0"/>
              <a:t>Budget Development</a:t>
            </a:r>
          </a:p>
        </p:txBody>
      </p:sp>
      <p:sp>
        <p:nvSpPr>
          <p:cNvPr id="3" name="Content Placeholder 2">
            <a:extLst>
              <a:ext uri="{FF2B5EF4-FFF2-40B4-BE49-F238E27FC236}">
                <a16:creationId xmlns:a16="http://schemas.microsoft.com/office/drawing/2014/main" id="{E615579A-3296-21AD-9DF6-0C34B86307D2}"/>
              </a:ext>
            </a:extLst>
          </p:cNvPr>
          <p:cNvSpPr>
            <a:spLocks noGrp="1"/>
          </p:cNvSpPr>
          <p:nvPr>
            <p:ph idx="1"/>
          </p:nvPr>
        </p:nvSpPr>
        <p:spPr/>
        <p:txBody>
          <a:bodyPr/>
          <a:lstStyle/>
          <a:p>
            <a:r>
              <a:rPr lang="en-US" dirty="0"/>
              <a:t>Based on Work Plan</a:t>
            </a:r>
          </a:p>
          <a:p>
            <a:r>
              <a:rPr lang="en-US" dirty="0"/>
              <a:t>Organized by Object Code (1000,2000,3000…)</a:t>
            </a:r>
          </a:p>
          <a:p>
            <a:r>
              <a:rPr lang="en-US" dirty="0"/>
              <a:t>Personnel budget projections</a:t>
            </a:r>
          </a:p>
          <a:p>
            <a:r>
              <a:rPr lang="en-US" dirty="0"/>
              <a:t>Implementation costs</a:t>
            </a:r>
          </a:p>
          <a:p>
            <a:r>
              <a:rPr lang="en-US" dirty="0"/>
              <a:t>Include Indirect Costs</a:t>
            </a:r>
          </a:p>
          <a:p>
            <a:endParaRPr lang="en-US" dirty="0"/>
          </a:p>
          <a:p>
            <a:endParaRPr lang="en-US" dirty="0"/>
          </a:p>
        </p:txBody>
      </p:sp>
    </p:spTree>
    <p:extLst>
      <p:ext uri="{BB962C8B-B14F-4D97-AF65-F5344CB8AC3E}">
        <p14:creationId xmlns:p14="http://schemas.microsoft.com/office/powerpoint/2010/main" val="32825265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7FACF-4638-485A-A4AA-2FBE4BE6470B}"/>
              </a:ext>
            </a:extLst>
          </p:cNvPr>
          <p:cNvSpPr>
            <a:spLocks noGrp="1"/>
          </p:cNvSpPr>
          <p:nvPr>
            <p:ph type="title"/>
          </p:nvPr>
        </p:nvSpPr>
        <p:spPr/>
        <p:txBody>
          <a:bodyPr/>
          <a:lstStyle/>
          <a:p>
            <a:r>
              <a:rPr lang="en-US" dirty="0"/>
              <a:t>Budget Tracking</a:t>
            </a:r>
          </a:p>
        </p:txBody>
      </p:sp>
      <p:sp>
        <p:nvSpPr>
          <p:cNvPr id="3" name="Content Placeholder 2">
            <a:extLst>
              <a:ext uri="{FF2B5EF4-FFF2-40B4-BE49-F238E27FC236}">
                <a16:creationId xmlns:a16="http://schemas.microsoft.com/office/drawing/2014/main" id="{E615579A-3296-21AD-9DF6-0C34B86307D2}"/>
              </a:ext>
            </a:extLst>
          </p:cNvPr>
          <p:cNvSpPr>
            <a:spLocks noGrp="1"/>
          </p:cNvSpPr>
          <p:nvPr>
            <p:ph idx="1"/>
          </p:nvPr>
        </p:nvSpPr>
        <p:spPr/>
        <p:txBody>
          <a:bodyPr/>
          <a:lstStyle/>
          <a:p>
            <a:r>
              <a:rPr lang="en-US" dirty="0"/>
              <a:t>Why use an internal Budget Tracking Spreadsheet?</a:t>
            </a:r>
          </a:p>
          <a:p>
            <a:endParaRPr lang="en-US" dirty="0"/>
          </a:p>
          <a:p>
            <a:pPr lvl="1"/>
            <a:r>
              <a:rPr lang="en-US" dirty="0"/>
              <a:t>YTD grant balance clearly visible</a:t>
            </a:r>
          </a:p>
          <a:p>
            <a:pPr lvl="1"/>
            <a:r>
              <a:rPr lang="en-US" dirty="0"/>
              <a:t>District GL system balances may be unreliable</a:t>
            </a:r>
          </a:p>
          <a:p>
            <a:pPr lvl="1"/>
            <a:r>
              <a:rPr lang="en-US" dirty="0"/>
              <a:t>Ability to include projected expenditures</a:t>
            </a:r>
          </a:p>
          <a:p>
            <a:pPr lvl="1"/>
            <a:r>
              <a:rPr lang="en-US" dirty="0"/>
              <a:t>Ability to include Notes to support report preparation</a:t>
            </a:r>
          </a:p>
          <a:p>
            <a:pPr lvl="1"/>
            <a:endParaRPr lang="en-US" dirty="0"/>
          </a:p>
          <a:p>
            <a:endParaRPr lang="en-US" dirty="0"/>
          </a:p>
        </p:txBody>
      </p:sp>
    </p:spTree>
    <p:extLst>
      <p:ext uri="{BB962C8B-B14F-4D97-AF65-F5344CB8AC3E}">
        <p14:creationId xmlns:p14="http://schemas.microsoft.com/office/powerpoint/2010/main" val="21283895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7FACF-4638-485A-A4AA-2FBE4BE6470B}"/>
              </a:ext>
            </a:extLst>
          </p:cNvPr>
          <p:cNvSpPr>
            <a:spLocks noGrp="1"/>
          </p:cNvSpPr>
          <p:nvPr>
            <p:ph type="title"/>
          </p:nvPr>
        </p:nvSpPr>
        <p:spPr/>
        <p:txBody>
          <a:bodyPr/>
          <a:lstStyle/>
          <a:p>
            <a:r>
              <a:rPr lang="en-US" dirty="0"/>
              <a:t>Grant Budgets - Miscellaneous</a:t>
            </a:r>
          </a:p>
        </p:txBody>
      </p:sp>
      <p:sp>
        <p:nvSpPr>
          <p:cNvPr id="3" name="Content Placeholder 2">
            <a:extLst>
              <a:ext uri="{FF2B5EF4-FFF2-40B4-BE49-F238E27FC236}">
                <a16:creationId xmlns:a16="http://schemas.microsoft.com/office/drawing/2014/main" id="{E615579A-3296-21AD-9DF6-0C34B86307D2}"/>
              </a:ext>
            </a:extLst>
          </p:cNvPr>
          <p:cNvSpPr>
            <a:spLocks noGrp="1"/>
          </p:cNvSpPr>
          <p:nvPr>
            <p:ph idx="1"/>
          </p:nvPr>
        </p:nvSpPr>
        <p:spPr/>
        <p:txBody>
          <a:bodyPr/>
          <a:lstStyle/>
          <a:p>
            <a:r>
              <a:rPr lang="en-US" dirty="0"/>
              <a:t>Carry forward</a:t>
            </a:r>
          </a:p>
          <a:p>
            <a:r>
              <a:rPr lang="en-US" dirty="0"/>
              <a:t>Chart of accounts</a:t>
            </a:r>
          </a:p>
          <a:p>
            <a:r>
              <a:rPr lang="en-US" dirty="0"/>
              <a:t>Reimbursement</a:t>
            </a:r>
          </a:p>
          <a:p>
            <a:r>
              <a:rPr lang="en-US" dirty="0"/>
              <a:t>Link to Introduction to Fiscal Responsibilities by Community College League of California</a:t>
            </a:r>
          </a:p>
          <a:p>
            <a:pPr lvl="1"/>
            <a:r>
              <a:rPr lang="en-US" dirty="0">
                <a:hlinkClick r:id="rId2"/>
              </a:rPr>
              <a:t>https://ccleague.org/sites/default/files/images/introtofiscal2023_single_pages.pdf</a:t>
            </a:r>
            <a:endParaRPr lang="en-US" dirty="0"/>
          </a:p>
          <a:p>
            <a:endParaRPr lang="en-US" dirty="0"/>
          </a:p>
          <a:p>
            <a:endParaRPr lang="en-US" dirty="0"/>
          </a:p>
        </p:txBody>
      </p:sp>
    </p:spTree>
    <p:extLst>
      <p:ext uri="{BB962C8B-B14F-4D97-AF65-F5344CB8AC3E}">
        <p14:creationId xmlns:p14="http://schemas.microsoft.com/office/powerpoint/2010/main" val="17504364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DB4E9F-281A-1C2B-EA61-5DB059762D7F}"/>
              </a:ext>
            </a:extLst>
          </p:cNvPr>
          <p:cNvSpPr/>
          <p:nvPr/>
        </p:nvSpPr>
        <p:spPr>
          <a:xfrm>
            <a:off x="0" y="6581775"/>
            <a:ext cx="12192000" cy="276225"/>
          </a:xfrm>
          <a:prstGeom prst="rect">
            <a:avLst/>
          </a:prstGeom>
          <a:solidFill>
            <a:srgbClr val="94BD57">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5A913A-8E09-5321-87B4-26C55D15D385}"/>
              </a:ext>
            </a:extLst>
          </p:cNvPr>
          <p:cNvSpPr>
            <a:spLocks noGrp="1"/>
          </p:cNvSpPr>
          <p:nvPr>
            <p:ph type="ctrTitle"/>
          </p:nvPr>
        </p:nvSpPr>
        <p:spPr>
          <a:xfrm>
            <a:off x="135294" y="1942585"/>
            <a:ext cx="11772122" cy="1828193"/>
          </a:xfrm>
        </p:spPr>
        <p:txBody>
          <a:bodyPr>
            <a:noAutofit/>
          </a:bodyPr>
          <a:lstStyle/>
          <a:p>
            <a:r>
              <a:rPr lang="en-US" dirty="0"/>
              <a:t>Part 4: </a:t>
            </a:r>
            <a:br>
              <a:rPr lang="en-US" dirty="0"/>
            </a:br>
            <a:r>
              <a:rPr lang="en-US" dirty="0"/>
              <a:t>NOVA</a:t>
            </a:r>
          </a:p>
        </p:txBody>
      </p:sp>
    </p:spTree>
    <p:extLst>
      <p:ext uri="{BB962C8B-B14F-4D97-AF65-F5344CB8AC3E}">
        <p14:creationId xmlns:p14="http://schemas.microsoft.com/office/powerpoint/2010/main" val="32182604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66ABBA">
            <a:alpha val="24000"/>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DB4E9F-281A-1C2B-EA61-5DB059762D7F}"/>
              </a:ext>
            </a:extLst>
          </p:cNvPr>
          <p:cNvSpPr/>
          <p:nvPr/>
        </p:nvSpPr>
        <p:spPr>
          <a:xfrm>
            <a:off x="0" y="6581775"/>
            <a:ext cx="12192000" cy="276225"/>
          </a:xfrm>
          <a:prstGeom prst="rect">
            <a:avLst/>
          </a:prstGeom>
          <a:solidFill>
            <a:srgbClr val="94BD57">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5A913A-8E09-5321-87B4-26C55D15D385}"/>
              </a:ext>
            </a:extLst>
          </p:cNvPr>
          <p:cNvSpPr>
            <a:spLocks noGrp="1"/>
          </p:cNvSpPr>
          <p:nvPr>
            <p:ph type="title"/>
          </p:nvPr>
        </p:nvSpPr>
        <p:spPr>
          <a:xfrm>
            <a:off x="838200" y="365125"/>
            <a:ext cx="10515600" cy="1325563"/>
          </a:xfrm>
        </p:spPr>
        <p:txBody>
          <a:bodyPr>
            <a:normAutofit/>
          </a:bodyPr>
          <a:lstStyle/>
          <a:p>
            <a:r>
              <a:rPr lang="en-US" dirty="0"/>
              <a:t>NOVA System</a:t>
            </a:r>
          </a:p>
        </p:txBody>
      </p:sp>
      <p:sp>
        <p:nvSpPr>
          <p:cNvPr id="5" name="Content Placeholder 4">
            <a:extLst>
              <a:ext uri="{FF2B5EF4-FFF2-40B4-BE49-F238E27FC236}">
                <a16:creationId xmlns:a16="http://schemas.microsoft.com/office/drawing/2014/main" id="{942CF8AE-1D78-BE75-4C8B-E08C800ABB18}"/>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1853691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66ABBA">
            <a:alpha val="24000"/>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DB4E9F-281A-1C2B-EA61-5DB059762D7F}"/>
              </a:ext>
            </a:extLst>
          </p:cNvPr>
          <p:cNvSpPr/>
          <p:nvPr/>
        </p:nvSpPr>
        <p:spPr>
          <a:xfrm>
            <a:off x="0" y="6581775"/>
            <a:ext cx="12192000" cy="276225"/>
          </a:xfrm>
          <a:prstGeom prst="rect">
            <a:avLst/>
          </a:prstGeom>
          <a:solidFill>
            <a:srgbClr val="94BD57">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5A913A-8E09-5321-87B4-26C55D15D385}"/>
              </a:ext>
            </a:extLst>
          </p:cNvPr>
          <p:cNvSpPr>
            <a:spLocks noGrp="1"/>
          </p:cNvSpPr>
          <p:nvPr>
            <p:ph type="ctrTitle"/>
          </p:nvPr>
        </p:nvSpPr>
        <p:spPr>
          <a:xfrm>
            <a:off x="1524000" y="1122363"/>
            <a:ext cx="9144000" cy="1005017"/>
          </a:xfrm>
        </p:spPr>
        <p:txBody>
          <a:bodyPr>
            <a:normAutofit/>
          </a:bodyPr>
          <a:lstStyle/>
          <a:p>
            <a:r>
              <a:rPr lang="en-US" dirty="0"/>
              <a:t>Questions?</a:t>
            </a:r>
          </a:p>
        </p:txBody>
      </p:sp>
      <p:pic>
        <p:nvPicPr>
          <p:cNvPr id="8" name="Picture 7" descr="A cartoon character with a question mark&#10;&#10;Description automatically generated">
            <a:extLst>
              <a:ext uri="{FF2B5EF4-FFF2-40B4-BE49-F238E27FC236}">
                <a16:creationId xmlns:a16="http://schemas.microsoft.com/office/drawing/2014/main" id="{B0B67894-9267-4B4D-98FB-30C18462E9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15617" y="2199550"/>
            <a:ext cx="4160765" cy="4160765"/>
          </a:xfrm>
          <a:prstGeom prst="rect">
            <a:avLst/>
          </a:prstGeom>
        </p:spPr>
      </p:pic>
    </p:spTree>
    <p:extLst>
      <p:ext uri="{BB962C8B-B14F-4D97-AF65-F5344CB8AC3E}">
        <p14:creationId xmlns:p14="http://schemas.microsoft.com/office/powerpoint/2010/main" val="3994807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6ABBA">
            <a:alpha val="24000"/>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DB4E9F-281A-1C2B-EA61-5DB059762D7F}"/>
              </a:ext>
            </a:extLst>
          </p:cNvPr>
          <p:cNvSpPr/>
          <p:nvPr/>
        </p:nvSpPr>
        <p:spPr>
          <a:xfrm>
            <a:off x="0" y="6581775"/>
            <a:ext cx="12192000" cy="276225"/>
          </a:xfrm>
          <a:prstGeom prst="rect">
            <a:avLst/>
          </a:prstGeom>
          <a:solidFill>
            <a:srgbClr val="94BD57">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logo with a black background&#10;&#10;Description automatically generated">
            <a:extLst>
              <a:ext uri="{FF2B5EF4-FFF2-40B4-BE49-F238E27FC236}">
                <a16:creationId xmlns:a16="http://schemas.microsoft.com/office/drawing/2014/main" id="{27D004CE-D527-E82A-496C-9AC25A1017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06666" y="2564778"/>
            <a:ext cx="1532516" cy="1147684"/>
          </a:xfrm>
          <a:prstGeom prst="rect">
            <a:avLst/>
          </a:prstGeom>
        </p:spPr>
      </p:pic>
      <p:pic>
        <p:nvPicPr>
          <p:cNvPr id="14" name="Picture 13">
            <a:extLst>
              <a:ext uri="{FF2B5EF4-FFF2-40B4-BE49-F238E27FC236}">
                <a16:creationId xmlns:a16="http://schemas.microsoft.com/office/drawing/2014/main" id="{6035CAE4-0D14-D945-7A8D-147C7556A339}"/>
              </a:ext>
            </a:extLst>
          </p:cNvPr>
          <p:cNvPicPr>
            <a:picLocks noChangeAspect="1"/>
          </p:cNvPicPr>
          <p:nvPr/>
        </p:nvPicPr>
        <p:blipFill>
          <a:blip r:embed="rId3"/>
          <a:stretch>
            <a:fillRect/>
          </a:stretch>
        </p:blipFill>
        <p:spPr>
          <a:xfrm>
            <a:off x="8408174" y="466982"/>
            <a:ext cx="3529500" cy="1985344"/>
          </a:xfrm>
          <a:prstGeom prst="rect">
            <a:avLst/>
          </a:prstGeom>
        </p:spPr>
      </p:pic>
      <p:pic>
        <p:nvPicPr>
          <p:cNvPr id="16" name="Picture 15" descr="A building with glass windows&#10;&#10;Description automatically generated">
            <a:extLst>
              <a:ext uri="{FF2B5EF4-FFF2-40B4-BE49-F238E27FC236}">
                <a16:creationId xmlns:a16="http://schemas.microsoft.com/office/drawing/2014/main" id="{20885E97-3BFC-E2AE-A983-F503452C75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8174" y="3824913"/>
            <a:ext cx="3529500" cy="2644410"/>
          </a:xfrm>
          <a:prstGeom prst="rect">
            <a:avLst/>
          </a:prstGeom>
        </p:spPr>
      </p:pic>
      <p:sp>
        <p:nvSpPr>
          <p:cNvPr id="2" name="Title 1">
            <a:extLst>
              <a:ext uri="{FF2B5EF4-FFF2-40B4-BE49-F238E27FC236}">
                <a16:creationId xmlns:a16="http://schemas.microsoft.com/office/drawing/2014/main" id="{09B6F001-89B5-7381-D3A6-632E685C584E}"/>
              </a:ext>
            </a:extLst>
          </p:cNvPr>
          <p:cNvSpPr>
            <a:spLocks noGrp="1"/>
          </p:cNvSpPr>
          <p:nvPr>
            <p:ph type="title"/>
          </p:nvPr>
        </p:nvSpPr>
        <p:spPr>
          <a:xfrm>
            <a:off x="838200" y="365125"/>
            <a:ext cx="7484706" cy="1325563"/>
          </a:xfrm>
        </p:spPr>
        <p:txBody>
          <a:bodyPr>
            <a:normAutofit/>
          </a:bodyPr>
          <a:lstStyle/>
          <a:p>
            <a:r>
              <a:rPr lang="en-US" dirty="0"/>
              <a:t>California Community Colleges Governance</a:t>
            </a:r>
          </a:p>
        </p:txBody>
      </p:sp>
      <p:sp>
        <p:nvSpPr>
          <p:cNvPr id="3" name="Content Placeholder 2">
            <a:extLst>
              <a:ext uri="{FF2B5EF4-FFF2-40B4-BE49-F238E27FC236}">
                <a16:creationId xmlns:a16="http://schemas.microsoft.com/office/drawing/2014/main" id="{1EBEFA34-D95A-4102-8BFA-2A85531B33A8}"/>
              </a:ext>
            </a:extLst>
          </p:cNvPr>
          <p:cNvSpPr>
            <a:spLocks noGrp="1"/>
          </p:cNvSpPr>
          <p:nvPr>
            <p:ph idx="1"/>
          </p:nvPr>
        </p:nvSpPr>
        <p:spPr>
          <a:xfrm>
            <a:off x="838200" y="1825625"/>
            <a:ext cx="7298094" cy="4351338"/>
          </a:xfrm>
        </p:spPr>
        <p:txBody>
          <a:bodyPr>
            <a:normAutofit fontScale="92500" lnSpcReduction="20000"/>
          </a:bodyPr>
          <a:lstStyle/>
          <a:p>
            <a:r>
              <a:rPr lang="en-US" noProof="0" dirty="0"/>
              <a:t>CCCCO is governed by the Board of Governors</a:t>
            </a:r>
          </a:p>
          <a:p>
            <a:pPr lvl="1"/>
            <a:r>
              <a:rPr lang="en-US" noProof="0" dirty="0"/>
              <a:t>17 Members </a:t>
            </a:r>
          </a:p>
          <a:p>
            <a:pPr lvl="1"/>
            <a:r>
              <a:rPr lang="en-US" noProof="0" dirty="0"/>
              <a:t>Appointed by the Governor of CA as per Section 71000 of California Education Code</a:t>
            </a:r>
          </a:p>
          <a:p>
            <a:r>
              <a:rPr lang="en-US" noProof="0" dirty="0"/>
              <a:t>BOG sets system-wide policy</a:t>
            </a:r>
          </a:p>
          <a:p>
            <a:r>
              <a:rPr lang="en-US" noProof="0" dirty="0"/>
              <a:t>Ed Code also directs BOG to allow local authority to “maximum degree permissible” </a:t>
            </a:r>
          </a:p>
          <a:p>
            <a:r>
              <a:rPr lang="en-US" noProof="0" dirty="0"/>
              <a:t>California Community College Chancellor’s Office </a:t>
            </a:r>
          </a:p>
          <a:p>
            <a:pPr lvl="1"/>
            <a:r>
              <a:rPr lang="en-US" noProof="0" dirty="0"/>
              <a:t>Provides leadership and technical assistance to Community Colleges</a:t>
            </a:r>
          </a:p>
          <a:p>
            <a:pPr lvl="1"/>
            <a:r>
              <a:rPr lang="en-US" noProof="0" dirty="0"/>
              <a:t>Implements BOG policies</a:t>
            </a:r>
          </a:p>
          <a:p>
            <a:pPr lvl="1"/>
            <a:r>
              <a:rPr lang="en-US" noProof="0" dirty="0"/>
              <a:t>Brings recommendations to BOG</a:t>
            </a:r>
          </a:p>
          <a:p>
            <a:endParaRPr lang="en-US" dirty="0"/>
          </a:p>
        </p:txBody>
      </p:sp>
    </p:spTree>
    <p:extLst>
      <p:ext uri="{BB962C8B-B14F-4D97-AF65-F5344CB8AC3E}">
        <p14:creationId xmlns:p14="http://schemas.microsoft.com/office/powerpoint/2010/main" val="1116085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6ABBA">
            <a:alpha val="24000"/>
          </a:srgbClr>
        </a:solidFill>
        <a:effectLst/>
      </p:bgPr>
    </p:bg>
    <p:spTree>
      <p:nvGrpSpPr>
        <p:cNvPr id="1" name=""/>
        <p:cNvGrpSpPr/>
        <p:nvPr/>
      </p:nvGrpSpPr>
      <p:grpSpPr>
        <a:xfrm>
          <a:off x="0" y="0"/>
          <a:ext cx="0" cy="0"/>
          <a:chOff x="0" y="0"/>
          <a:chExt cx="0" cy="0"/>
        </a:xfrm>
      </p:grpSpPr>
      <p:pic>
        <p:nvPicPr>
          <p:cNvPr id="6" name="Picture 5" descr="A close-up of a logo&#10;&#10;Description automatically generated">
            <a:extLst>
              <a:ext uri="{FF2B5EF4-FFF2-40B4-BE49-F238E27FC236}">
                <a16:creationId xmlns:a16="http://schemas.microsoft.com/office/drawing/2014/main" id="{970F5208-44AF-F0F9-ED57-E8059D3A3C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8919" y="5182112"/>
            <a:ext cx="6901907" cy="1208155"/>
          </a:xfrm>
          <a:prstGeom prst="rect">
            <a:avLst/>
          </a:prstGeom>
        </p:spPr>
      </p:pic>
      <p:pic>
        <p:nvPicPr>
          <p:cNvPr id="9" name="Picture 8" descr="A cover of a book&#10;&#10;Description automatically generated">
            <a:extLst>
              <a:ext uri="{FF2B5EF4-FFF2-40B4-BE49-F238E27FC236}">
                <a16:creationId xmlns:a16="http://schemas.microsoft.com/office/drawing/2014/main" id="{042E11DF-9D3C-255B-CF26-3E354DA9D0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365145">
            <a:off x="1218627" y="2726254"/>
            <a:ext cx="2313575" cy="2908903"/>
          </a:xfrm>
          <a:prstGeom prst="rect">
            <a:avLst/>
          </a:prstGeom>
        </p:spPr>
      </p:pic>
      <p:pic>
        <p:nvPicPr>
          <p:cNvPr id="15" name="Picture 14" descr="A group of people in graduation gowns and caps holding a sign&#10;&#10;Description automatically generated">
            <a:extLst>
              <a:ext uri="{FF2B5EF4-FFF2-40B4-BE49-F238E27FC236}">
                <a16:creationId xmlns:a16="http://schemas.microsoft.com/office/drawing/2014/main" id="{30B19C9F-A542-91D1-6C41-DAB3B2AF05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2868" y="2412438"/>
            <a:ext cx="3214008" cy="2612678"/>
          </a:xfrm>
          <a:prstGeom prst="rect">
            <a:avLst/>
          </a:prstGeom>
        </p:spPr>
      </p:pic>
      <p:sp>
        <p:nvSpPr>
          <p:cNvPr id="5" name="Title 4">
            <a:extLst>
              <a:ext uri="{FF2B5EF4-FFF2-40B4-BE49-F238E27FC236}">
                <a16:creationId xmlns:a16="http://schemas.microsoft.com/office/drawing/2014/main" id="{AC5819C3-CD8D-40CC-9E8C-4B869716E8E1}"/>
              </a:ext>
            </a:extLst>
          </p:cNvPr>
          <p:cNvSpPr>
            <a:spLocks noGrp="1"/>
          </p:cNvSpPr>
          <p:nvPr>
            <p:ph type="title"/>
          </p:nvPr>
        </p:nvSpPr>
        <p:spPr>
          <a:xfrm>
            <a:off x="838200" y="365125"/>
            <a:ext cx="10515600" cy="1325563"/>
          </a:xfrm>
        </p:spPr>
        <p:txBody>
          <a:bodyPr/>
          <a:lstStyle/>
          <a:p>
            <a:r>
              <a:rPr lang="en-US" dirty="0"/>
              <a:t>Accreditation</a:t>
            </a:r>
          </a:p>
        </p:txBody>
      </p:sp>
      <p:sp>
        <p:nvSpPr>
          <p:cNvPr id="8" name="Content Placeholder 7">
            <a:extLst>
              <a:ext uri="{FF2B5EF4-FFF2-40B4-BE49-F238E27FC236}">
                <a16:creationId xmlns:a16="http://schemas.microsoft.com/office/drawing/2014/main" id="{48489A7B-3FAC-4B35-DACB-12694081959A}"/>
              </a:ext>
            </a:extLst>
          </p:cNvPr>
          <p:cNvSpPr>
            <a:spLocks noGrp="1"/>
          </p:cNvSpPr>
          <p:nvPr>
            <p:ph idx="1"/>
          </p:nvPr>
        </p:nvSpPr>
        <p:spPr>
          <a:xfrm>
            <a:off x="838200" y="1494184"/>
            <a:ext cx="10515600" cy="839754"/>
          </a:xfrm>
        </p:spPr>
        <p:txBody>
          <a:bodyPr/>
          <a:lstStyle/>
          <a:p>
            <a:pPr lvl="1"/>
            <a:r>
              <a:rPr lang="en-US" dirty="0"/>
              <a:t>Accrediting Commission for Community and Junior Colleges (ACCJC)</a:t>
            </a:r>
          </a:p>
          <a:p>
            <a:pPr lvl="2"/>
            <a:r>
              <a:rPr lang="en-US" dirty="0"/>
              <a:t>Part of the Western Association of Schools (WASC)</a:t>
            </a:r>
          </a:p>
          <a:p>
            <a:endParaRPr lang="en-US" dirty="0"/>
          </a:p>
        </p:txBody>
      </p:sp>
    </p:spTree>
    <p:extLst>
      <p:ext uri="{BB962C8B-B14F-4D97-AF65-F5344CB8AC3E}">
        <p14:creationId xmlns:p14="http://schemas.microsoft.com/office/powerpoint/2010/main" val="634567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6ABBA">
            <a:alpha val="24000"/>
          </a:srgb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57073" y="1122363"/>
            <a:ext cx="4273685" cy="2387600"/>
          </a:xfrm>
        </p:spPr>
        <p:txBody>
          <a:bodyPr>
            <a:normAutofit/>
          </a:bodyPr>
          <a:lstStyle/>
          <a:p>
            <a:r>
              <a:rPr lang="en-US" dirty="0"/>
              <a:t>The Rules</a:t>
            </a:r>
          </a:p>
        </p:txBody>
      </p:sp>
      <p:sp>
        <p:nvSpPr>
          <p:cNvPr id="7" name="Rectangle 6">
            <a:extLst>
              <a:ext uri="{FF2B5EF4-FFF2-40B4-BE49-F238E27FC236}">
                <a16:creationId xmlns:a16="http://schemas.microsoft.com/office/drawing/2014/main" id="{73DB4E9F-281A-1C2B-EA61-5DB059762D7F}"/>
              </a:ext>
            </a:extLst>
          </p:cNvPr>
          <p:cNvSpPr/>
          <p:nvPr/>
        </p:nvSpPr>
        <p:spPr>
          <a:xfrm>
            <a:off x="0" y="6581775"/>
            <a:ext cx="12192000" cy="276225"/>
          </a:xfrm>
          <a:prstGeom prst="rect">
            <a:avLst/>
          </a:prstGeom>
          <a:solidFill>
            <a:srgbClr val="94BD57">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5921711C-CF76-BA6B-608B-956197BFB3B8}"/>
              </a:ext>
            </a:extLst>
          </p:cNvPr>
          <p:cNvSpPr txBox="1"/>
          <p:nvPr/>
        </p:nvSpPr>
        <p:spPr>
          <a:xfrm>
            <a:off x="5797685" y="1447571"/>
            <a:ext cx="6094378" cy="4521302"/>
          </a:xfrm>
          <a:prstGeom prst="rect">
            <a:avLst/>
          </a:prstGeom>
          <a:noFill/>
        </p:spPr>
        <p:txBody>
          <a:bodyPr wrap="square">
            <a:spAutoFit/>
          </a:bodyPr>
          <a:lstStyle/>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2400" dirty="0">
                <a:solidFill>
                  <a:srgbClr val="1E284B"/>
                </a:solidFill>
              </a:rPr>
              <a:t>State law and regulations</a:t>
            </a:r>
          </a:p>
          <a:p>
            <a:pPr marL="1143000" lvl="2" indent="-228600">
              <a:lnSpc>
                <a:spcPct val="90000"/>
              </a:lnSpc>
              <a:spcBef>
                <a:spcPts val="500"/>
              </a:spcBef>
              <a:buFont typeface="Arial" panose="020B0604020202020204" pitchFamily="34" charset="0"/>
              <a:buChar char="•"/>
              <a:defRPr/>
            </a:pPr>
            <a:r>
              <a:rPr lang="en-US" sz="2400" dirty="0">
                <a:solidFill>
                  <a:srgbClr val="1E284B"/>
                </a:solidFill>
              </a:rPr>
              <a:t>California Education Code</a:t>
            </a:r>
          </a:p>
          <a:p>
            <a:pPr marL="1143000" lvl="2" indent="-228600">
              <a:lnSpc>
                <a:spcPct val="90000"/>
              </a:lnSpc>
              <a:spcBef>
                <a:spcPts val="500"/>
              </a:spcBef>
              <a:buFont typeface="Arial" panose="020B0604020202020204" pitchFamily="34" charset="0"/>
              <a:buChar char="•"/>
              <a:defRPr/>
            </a:pPr>
            <a:r>
              <a:rPr lang="en-US" sz="2400" dirty="0">
                <a:solidFill>
                  <a:srgbClr val="1E284B"/>
                </a:solidFill>
              </a:rPr>
              <a:t>California Code of Regulations (CCR)</a:t>
            </a:r>
          </a:p>
          <a:p>
            <a:pPr marL="685800" lvl="1" indent="-228600">
              <a:lnSpc>
                <a:spcPct val="90000"/>
              </a:lnSpc>
              <a:spcBef>
                <a:spcPts val="500"/>
              </a:spcBef>
              <a:buFont typeface="Arial" panose="020B0604020202020204" pitchFamily="34" charset="0"/>
              <a:buChar char="•"/>
              <a:defRPr/>
            </a:pPr>
            <a:r>
              <a:rPr lang="en-US" sz="2400" dirty="0">
                <a:solidFill>
                  <a:srgbClr val="1E284B"/>
                </a:solidFill>
              </a:rPr>
              <a:t>CCR – Title 5</a:t>
            </a:r>
          </a:p>
          <a:p>
            <a:pPr marL="1143000" lvl="2" indent="-228600">
              <a:lnSpc>
                <a:spcPct val="90000"/>
              </a:lnSpc>
              <a:spcBef>
                <a:spcPts val="500"/>
              </a:spcBef>
              <a:buFont typeface="Arial" panose="020B0604020202020204" pitchFamily="34" charset="0"/>
              <a:buChar char="•"/>
              <a:defRPr/>
            </a:pPr>
            <a:r>
              <a:rPr lang="en-US" sz="2400" dirty="0">
                <a:solidFill>
                  <a:srgbClr val="1E284B"/>
                </a:solidFill>
              </a:rPr>
              <a:t>Participatory Governance</a:t>
            </a:r>
          </a:p>
          <a:p>
            <a:pPr marL="1143000" lvl="2" indent="-228600">
              <a:lnSpc>
                <a:spcPct val="90000"/>
              </a:lnSpc>
              <a:spcBef>
                <a:spcPts val="500"/>
              </a:spcBef>
              <a:buFont typeface="Arial" panose="020B0604020202020204" pitchFamily="34" charset="0"/>
              <a:buChar char="•"/>
              <a:defRPr/>
            </a:pPr>
            <a:r>
              <a:rPr lang="en-US" sz="2400" dirty="0">
                <a:solidFill>
                  <a:srgbClr val="1E284B"/>
                </a:solidFill>
              </a:rPr>
              <a:t>10+1</a:t>
            </a:r>
          </a:p>
          <a:p>
            <a:pPr marL="685800" lvl="1" indent="-228600">
              <a:lnSpc>
                <a:spcPct val="90000"/>
              </a:lnSpc>
              <a:spcBef>
                <a:spcPts val="500"/>
              </a:spcBef>
              <a:buFont typeface="Arial" panose="020B0604020202020204" pitchFamily="34" charset="0"/>
              <a:buChar char="•"/>
              <a:defRPr/>
            </a:pPr>
            <a:r>
              <a:rPr lang="en-US" sz="2400" dirty="0">
                <a:solidFill>
                  <a:srgbClr val="1E284B"/>
                </a:solidFill>
              </a:rPr>
              <a:t>Local CCD Board Policies and Administrative Procedures</a:t>
            </a:r>
          </a:p>
          <a:p>
            <a:pPr marL="685800" lvl="1" indent="-228600">
              <a:lnSpc>
                <a:spcPct val="90000"/>
              </a:lnSpc>
              <a:spcBef>
                <a:spcPts val="500"/>
              </a:spcBef>
              <a:buFont typeface="Arial" panose="020B0604020202020204" pitchFamily="34" charset="0"/>
              <a:buChar char="•"/>
              <a:defRPr/>
            </a:pPr>
            <a:r>
              <a:rPr lang="en-US" sz="2400" dirty="0">
                <a:solidFill>
                  <a:srgbClr val="1E284B"/>
                </a:solidFill>
              </a:rPr>
              <a:t>FERPA</a:t>
            </a:r>
          </a:p>
          <a:p>
            <a:pPr marL="1143000" lvl="2" indent="-228600">
              <a:lnSpc>
                <a:spcPct val="90000"/>
              </a:lnSpc>
              <a:spcBef>
                <a:spcPts val="500"/>
              </a:spcBef>
              <a:buFont typeface="Arial" panose="020B0604020202020204" pitchFamily="34" charset="0"/>
              <a:buChar char="•"/>
              <a:defRPr/>
            </a:pPr>
            <a:endParaRPr lang="en-US" sz="2000" dirty="0">
              <a:solidFill>
                <a:srgbClr val="1E284B"/>
              </a:solidFill>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dirty="0"/>
          </a:p>
        </p:txBody>
      </p:sp>
    </p:spTree>
    <p:extLst>
      <p:ext uri="{BB962C8B-B14F-4D97-AF65-F5344CB8AC3E}">
        <p14:creationId xmlns:p14="http://schemas.microsoft.com/office/powerpoint/2010/main" val="37322048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18610</TotalTime>
  <Words>4744</Words>
  <Application>Microsoft Office PowerPoint</Application>
  <PresentationFormat>Widescreen</PresentationFormat>
  <Paragraphs>588</Paragraphs>
  <Slides>65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65</vt:i4>
      </vt:variant>
    </vt:vector>
  </HeadingPairs>
  <TitlesOfParts>
    <vt:vector size="71" baseType="lpstr">
      <vt:lpstr>Aptos</vt:lpstr>
      <vt:lpstr>Aptos Display</vt:lpstr>
      <vt:lpstr>Arial</vt:lpstr>
      <vt:lpstr>Calibri</vt:lpstr>
      <vt:lpstr>Calibri Light</vt:lpstr>
      <vt:lpstr>Office Theme</vt:lpstr>
      <vt:lpstr> CVML New Dean Retreat June 10, 2024</vt:lpstr>
      <vt:lpstr>Agenda</vt:lpstr>
      <vt:lpstr>Part 1: Congratulations – you are a Dean!!!</vt:lpstr>
      <vt:lpstr>Where have I landed???</vt:lpstr>
      <vt:lpstr>The System</vt:lpstr>
      <vt:lpstr>California Community Colleges</vt:lpstr>
      <vt:lpstr>California Community Colleges Governance</vt:lpstr>
      <vt:lpstr>Accreditation</vt:lpstr>
      <vt:lpstr>The Rules</vt:lpstr>
      <vt:lpstr>Who is Ed Code?</vt:lpstr>
      <vt:lpstr>CA Ed Code and CCRs</vt:lpstr>
      <vt:lpstr>Key Sections of Title 5</vt:lpstr>
      <vt:lpstr>Participatory Governance</vt:lpstr>
      <vt:lpstr>Section 53200 (c) 10 + 1</vt:lpstr>
      <vt:lpstr>Board Policies &amp; Administrative Procedures</vt:lpstr>
      <vt:lpstr>Family Educational Rights and Privacy Act (FERPA)</vt:lpstr>
      <vt:lpstr>The Dean</vt:lpstr>
      <vt:lpstr>Dean…..the Manager, the Myth, the Legend…..</vt:lpstr>
      <vt:lpstr>Roles and Responsibilities</vt:lpstr>
      <vt:lpstr>Management Rights and Duties</vt:lpstr>
      <vt:lpstr>Curriculum &amp; Program Reviews</vt:lpstr>
      <vt:lpstr>The Work</vt:lpstr>
      <vt:lpstr>Know your Programs</vt:lpstr>
      <vt:lpstr>Know your Programs</vt:lpstr>
      <vt:lpstr>Hiring</vt:lpstr>
      <vt:lpstr>Hiring Process</vt:lpstr>
      <vt:lpstr>Hiring Process Screening Procedures – HR &amp; CBA</vt:lpstr>
      <vt:lpstr>Hiring Process </vt:lpstr>
      <vt:lpstr>Mentoring</vt:lpstr>
      <vt:lpstr>Evaluations</vt:lpstr>
      <vt:lpstr>Scheduling</vt:lpstr>
      <vt:lpstr>Section Development &amp; Section Management</vt:lpstr>
      <vt:lpstr>Contact Hours and FTES calculation</vt:lpstr>
      <vt:lpstr>FTE Calculation</vt:lpstr>
      <vt:lpstr>Flex Days</vt:lpstr>
      <vt:lpstr>Students</vt:lpstr>
      <vt:lpstr>Students</vt:lpstr>
      <vt:lpstr>Start Here…</vt:lpstr>
      <vt:lpstr>Part 2:  Oh Wait! You are a CTE Dean…</vt:lpstr>
      <vt:lpstr>What is CTE?</vt:lpstr>
      <vt:lpstr>Economic and Workforce Development</vt:lpstr>
      <vt:lpstr>What is CTE?</vt:lpstr>
      <vt:lpstr>Examples of CTE Programs…</vt:lpstr>
      <vt:lpstr>CTE Programs &amp; Funding Sources</vt:lpstr>
      <vt:lpstr>Perkins</vt:lpstr>
      <vt:lpstr>Perkins</vt:lpstr>
      <vt:lpstr>Perkins V Core Indicators</vt:lpstr>
      <vt:lpstr>Strong Workforce Program (SWP)</vt:lpstr>
      <vt:lpstr>Strong Workforce Program (SWP)</vt:lpstr>
      <vt:lpstr>Strong Workforce Program (SWP) –  Metrics &amp; Outcomes (Launchboard) </vt:lpstr>
      <vt:lpstr>Strong Workforce Program (SWP) –  Metrics &amp; Outcomes (Launchboard)</vt:lpstr>
      <vt:lpstr>California Adult Education Program (CAEP)</vt:lpstr>
      <vt:lpstr>California Adult Education Program (CAEP)</vt:lpstr>
      <vt:lpstr>Apprenticeship</vt:lpstr>
      <vt:lpstr>Continuing Education</vt:lpstr>
      <vt:lpstr>Part 3:  Budget</vt:lpstr>
      <vt:lpstr>Types of Funds as Defined in the Budget Accounting Manual</vt:lpstr>
      <vt:lpstr>General Funds (10) Restricted (e.g., categorical, grants) and Unrestricted</vt:lpstr>
      <vt:lpstr>Work Plan Development</vt:lpstr>
      <vt:lpstr>Budget Development</vt:lpstr>
      <vt:lpstr>Budget Tracking</vt:lpstr>
      <vt:lpstr>Grant Budgets - Miscellaneous</vt:lpstr>
      <vt:lpstr>Part 4:  NOVA</vt:lpstr>
      <vt:lpstr>NOVA System</vt:lpstr>
      <vt:lpstr>Questions?</vt:lpstr>
    </vt:vector>
  </TitlesOfParts>
  <Company>Shasta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Iatridis, Ioanna</dc:creator>
  <cp:lastModifiedBy>Ryan Hatcher</cp:lastModifiedBy>
  <cp:revision>220</cp:revision>
  <cp:lastPrinted>2020-02-06T21:04:56Z</cp:lastPrinted>
  <dcterms:created xsi:type="dcterms:W3CDTF">2019-11-25T22:29:46Z</dcterms:created>
  <dcterms:modified xsi:type="dcterms:W3CDTF">2024-05-07T20:48:17Z</dcterms:modified>
</cp:coreProperties>
</file>