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58" r:id="rId7"/>
    <p:sldId id="259" r:id="rId8"/>
    <p:sldId id="262" r:id="rId9"/>
    <p:sldId id="264" r:id="rId10"/>
    <p:sldId id="270" r:id="rId11"/>
    <p:sldId id="272" r:id="rId12"/>
    <p:sldId id="265" r:id="rId13"/>
    <p:sldId id="271" r:id="rId14"/>
    <p:sldId id="266" r:id="rId15"/>
    <p:sldId id="267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82000"/>
    <a:srgbClr val="004070"/>
    <a:srgbClr val="FF3300"/>
    <a:srgbClr val="D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4229AD9-FC98-4BF5-8CC0-15A87AF3C6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50800"/>
            <a:ext cx="7772400" cy="1016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F7C25DDE-518E-4C8D-A4ED-406D0B6056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4600" y="990600"/>
            <a:ext cx="6400800" cy="6985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BFA2B1FB-4788-4A7F-81B8-8EBF603AFE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266629B4-31C4-4328-B8ED-F4536B4BCF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EE78BA4F-ED2C-4D8A-8686-05024A2ADB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16AF53-E72F-4F3B-86A2-002E21A0D6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E47D1-C520-4DB5-92F8-619BF5E7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59EDB2-31A7-408F-B60A-5C7E157D2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B21D41-9995-4CBE-9170-A26E12E2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E59CE-F5A3-4D0C-BAED-46656E7D1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B3F5A-D463-44C9-BCAE-EEAA2388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5054-0498-4A16-8EBC-6557D88B1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B2AD95-5B05-42E0-9227-B3DA582C4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A7C91F-5F89-44C2-8D16-A09FFE128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A79A4F-FC44-4E97-8C8D-0BEBF6F5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54E043-58BB-4E0D-84CA-EBC3B40A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EA3856-F40A-46F6-AE80-414350F6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862E-A576-4FB4-AEEF-5C86A1E5D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7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ABC74-DE5D-4C61-9D01-F7546F0C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74D9B9-8318-41D8-AEA6-A4623FA2F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061257-D3E0-4149-B150-A682DBF3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12BA3A-93C0-4A3F-9F9E-775CD95D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DFD62F-37F7-47A3-B991-7B9477D6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98D2C-2B00-4091-A682-95A40B38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45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723DC2-AEF3-41A2-8346-E3E306B1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BFFC3F-5A7B-477E-8203-3B93D52E6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FC2F26-42C7-41A5-91BF-543A67A0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651D7F-B818-4B98-812D-E47BC346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54A5E7-2515-4A10-A821-9E099E07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F14EF-D442-47E8-A3BC-489F0FF6F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75301-A571-47DF-887E-1EC07EE0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7709C4-37C2-48FE-89DA-47714AB22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B7EC98-84CC-4B1D-94BD-1E6C7D1B6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C2F012-864E-46DE-8ABD-B39D23C68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C13179-BE0D-4454-A54F-E94C6E17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397131-CB8A-4064-87D9-317767F6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04D21-DAF2-4544-9FF7-9413F26EA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82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F9C19-7F8C-42A3-A66C-0146FFBC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712536-FD5C-4F1D-AD15-32B70764B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6A9B31-58D4-489E-BE59-653EA562D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811273-84FD-43ED-9682-716905AC7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293B3D-0CC9-4B63-B9B0-3C891B4FA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5AAFF7-9FA3-447E-9B55-7A0D6A71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FE9CAF-AE07-45F9-9C62-4C8B40B0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12F935-7C21-4628-89BD-F9C854C5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05B1-AD41-489C-9D6F-077252159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D112-940C-420B-BCDD-FA5387D32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F28D89-8D37-468A-8239-92250C62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836199-AD06-4D40-8745-0A2E8320F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89667A-A2AA-4EB6-8EF3-BDFA7A53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6A901-504A-45C9-8F3A-9B2E9B463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75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2C756F-5E13-4AE5-BE9C-1260561E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FB59205-9351-4A0E-90BD-C54F5ED2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714A31-82B7-4702-8FB5-A2BEB015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6F910-5686-4F1C-85C4-BF13B38F3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6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B7D51-847A-458D-890E-AD237532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5353D6-2C43-4C3A-B1A4-254313CD0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008741-BA13-4546-9C2E-10A0E3E4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29C849-ABA7-40B8-93E6-43B95214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081237-6965-40F0-84AB-6F3A614D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B3A3C6-85FA-4A10-BED0-090C57AC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D1B23-F856-4922-91D0-6A7E8A38D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25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FE487-892C-4EAB-A0D8-AA9A89D6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1B8A04-E147-4000-AF33-71A13EA96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F3192F-2CAB-44B3-BC1D-DC7AA7D7C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E9F2F6-1652-42AB-B64A-AAB739E2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0E3A9B-4788-4A22-96B0-E7E3C60F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3A95AF-F447-4779-9E44-371E594F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877C2-7DCD-410A-AB09-6CA1D1313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50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86167C9F-1898-43F9-A330-E3CB6054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7168027-4D90-4F08-A464-07C5CFFDB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D552B62-2DF6-4E93-AC2C-C2BECC204A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2998756-8878-470A-B831-019A4EF818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2A5AA0F-274A-45A6-BE2F-63ECE85838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C57A43-94AE-4968-8D1C-5446F2E09A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ER0Qp6QJN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BBB21216-F434-4F34-953F-1C7C80E127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0"/>
            <a:ext cx="7772400" cy="1016000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Customer Service Acumen</a:t>
            </a: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3812E288-D80E-4F32-BB2B-8B2498E4EC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762000"/>
            <a:ext cx="6781800" cy="698500"/>
          </a:xfrm>
        </p:spPr>
        <p:txBody>
          <a:bodyPr/>
          <a:lstStyle/>
          <a:p>
            <a:pPr algn="l"/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Preparing Students to Effectively   	Enter the Workforce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D2F3B6E-D3AE-495B-905A-7283FFD34832}"/>
              </a:ext>
            </a:extLst>
          </p:cNvPr>
          <p:cNvSpPr txBox="1"/>
          <p:nvPr/>
        </p:nvSpPr>
        <p:spPr>
          <a:xfrm>
            <a:off x="6172200" y="56636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erlin Sans FB Demi" panose="020E0802020502020306" pitchFamily="34" charset="0"/>
              </a:rPr>
              <a:t>Dr. Vince Roos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010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“We now have very hard evidence that </a:t>
            </a:r>
            <a:r>
              <a:rPr lang="en-US" altLang="en-US" sz="2800" b="1" dirty="0">
                <a:latin typeface="Gisha" panose="020B0502040204020203" pitchFamily="34" charset="-79"/>
                <a:cs typeface="Gisha" panose="020B0502040204020203" pitchFamily="34" charset="-79"/>
              </a:rPr>
              <a:t>you have to have soft skills in order to succeed</a:t>
            </a:r>
            <a:r>
              <a:rPr lang="en-US" altLang="en-US" sz="2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.”</a:t>
            </a:r>
            <a:r>
              <a:rPr lang="en-US" altLang="en-US" sz="2800" b="1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altLang="en-US" sz="2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		</a:t>
            </a:r>
            <a:r>
              <a:rPr lang="en-US" altLang="en-US" sz="2000" b="1" i="1" dirty="0" smtClean="0">
                <a:latin typeface="Gill Sans MT" panose="020B0502020104020203" pitchFamily="34" charset="0"/>
                <a:cs typeface="Gisha" panose="020B0502040204020203" pitchFamily="34" charset="-79"/>
              </a:rPr>
              <a:t>James </a:t>
            </a:r>
            <a:r>
              <a:rPr lang="en-US" altLang="en-US" sz="2000" b="1" i="1" dirty="0">
                <a:latin typeface="Gill Sans MT" panose="020B0502020104020203" pitchFamily="34" charset="0"/>
                <a:cs typeface="Gisha" panose="020B0502040204020203" pitchFamily="34" charset="-79"/>
              </a:rPr>
              <a:t>Heckman, Economist and Nobel Laureate</a:t>
            </a:r>
            <a:r>
              <a:rPr lang="en-US" altLang="en-US" sz="2000" b="1" dirty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endParaRPr lang="en-US" altLang="en-US" sz="20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2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For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example,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non-cognitive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skills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such as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“conscientiousness”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altLang="en-US" sz="2200" i="1" dirty="0" smtClean="0">
                <a:solidFill>
                  <a:srgbClr val="A82000"/>
                </a:solidFill>
                <a:latin typeface="Gill Sans MT" panose="020B0502020104020203" pitchFamily="34" charset="0"/>
                <a:cs typeface="Gisha" panose="020B0502040204020203" pitchFamily="34" charset="-79"/>
              </a:rPr>
              <a:t>a tendency </a:t>
            </a:r>
            <a:r>
              <a:rPr lang="en-US" altLang="en-US" sz="2200" i="1" dirty="0">
                <a:solidFill>
                  <a:srgbClr val="A82000"/>
                </a:solidFill>
                <a:latin typeface="Gill Sans MT" panose="020B0502020104020203" pitchFamily="34" charset="0"/>
                <a:cs typeface="Gisha" panose="020B0502040204020203" pitchFamily="34" charset="-79"/>
              </a:rPr>
              <a:t>to be hardworking, organized, and responsible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predict educational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attainment and labor market outcomes as strongly as measures of cognitive ability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altLang="en-US" sz="2200" b="1" dirty="0">
              <a:solidFill>
                <a:srgbClr val="A82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505402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4070"/>
                </a:solidFill>
                <a:latin typeface="Arial Black" panose="020B0A04020102020204" pitchFamily="34" charset="0"/>
              </a:rPr>
              <a:t>IQ </a:t>
            </a:r>
            <a:r>
              <a:rPr lang="en-US" sz="3200" u="sng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and</a:t>
            </a:r>
            <a:r>
              <a:rPr lang="en-US" sz="3200" dirty="0" smtClean="0">
                <a:solidFill>
                  <a:srgbClr val="004070"/>
                </a:solidFill>
                <a:latin typeface="Arial Black" panose="020B0A04020102020204" pitchFamily="34" charset="0"/>
              </a:rPr>
              <a:t> EQ</a:t>
            </a:r>
            <a:endParaRPr lang="en-US" sz="3200" dirty="0">
              <a:solidFill>
                <a:srgbClr val="00407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27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010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While employers value these skills </a:t>
            </a:r>
            <a:r>
              <a:rPr lang="en-US" altLang="en-US" sz="2400" b="1" u="sng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and increasingly look for them</a:t>
            </a: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in new hires, </a:t>
            </a:r>
            <a:r>
              <a:rPr lang="en-US" altLang="en-US" sz="2400" b="1" dirty="0" smtClean="0">
                <a:solidFill>
                  <a:schemeClr val="bg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evidence demonstrates </a:t>
            </a: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that they are finding this challenging. </a:t>
            </a:r>
            <a:endParaRPr lang="en-US" altLang="en-US" sz="2400" b="1" dirty="0" smtClean="0">
              <a:solidFill>
                <a:schemeClr val="bg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400" b="1" dirty="0" smtClean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altLang="en-US" sz="2400" b="1" u="sng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Wall Street Journal </a:t>
            </a:r>
            <a:r>
              <a:rPr lang="en-US" alt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found</a:t>
            </a: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800" b="1" dirty="0" smtClean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2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92</a:t>
            </a:r>
            <a:r>
              <a:rPr lang="en-US" altLang="en-US" sz="22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% of nearly 900 surveyed executives said soft skills were equally important or </a:t>
            </a:r>
            <a:r>
              <a:rPr lang="en-US" altLang="en-US" sz="22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more important </a:t>
            </a:r>
            <a:r>
              <a:rPr lang="en-US" altLang="en-US" sz="22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than technical skills, </a:t>
            </a:r>
            <a:endParaRPr lang="en-US" altLang="en-US" sz="2200" b="1" dirty="0" smtClean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yet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89% said they have a “</a:t>
            </a:r>
            <a:r>
              <a:rPr lang="en-US" altLang="en-US" sz="2200" b="1" u="sng" dirty="0">
                <a:latin typeface="Gisha" panose="020B0502040204020203" pitchFamily="34" charset="-79"/>
                <a:cs typeface="Gisha" panose="020B0502040204020203" pitchFamily="34" charset="-79"/>
              </a:rPr>
              <a:t>very or somewhat difficult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” time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finding employees </a:t>
            </a:r>
            <a:r>
              <a:rPr lang="en-US" altLang="en-US" sz="2200" b="1" dirty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with those soft </a:t>
            </a:r>
            <a:r>
              <a:rPr lang="en-US" altLang="en-US" sz="2200" b="1" dirty="0" smtClean="0">
                <a:solidFill>
                  <a:srgbClr val="A82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9251419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Why, </a:t>
            </a:r>
            <a:r>
              <a:rPr lang="en-US" altLang="en-US" sz="2800" b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are </a:t>
            </a:r>
            <a:r>
              <a:rPr lang="en-US" altLang="en-US" sz="2800" b="1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 many high school and college graduates entering the workforce unprepared?</a:t>
            </a:r>
            <a:endParaRPr lang="en-US" altLang="en-US" sz="2800" b="1" dirty="0" smtClean="0">
              <a:solidFill>
                <a:srgbClr val="C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b="1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b="1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When asked what </a:t>
            </a:r>
            <a:r>
              <a:rPr lang="en-US" altLang="en-US" sz="3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is causing the dearth of soft skills among American workers? </a:t>
            </a:r>
            <a:endParaRPr lang="en-US" altLang="en-US" sz="3000" b="1" dirty="0" smtClean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600" b="1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b="1" dirty="0" smtClean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Fifty-nine </a:t>
            </a:r>
            <a:r>
              <a:rPr lang="en-US" altLang="en-US" sz="2800" b="1" dirty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percent of the executives surveyed blame higher education. </a:t>
            </a:r>
            <a:endParaRPr lang="en-US" altLang="en-US" sz="2800" b="1" dirty="0">
              <a:solidFill>
                <a:srgbClr val="00407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0453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Barry Schwartz, a professor at Swarthmore College echoed that sentiment saying,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6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rising cost of attending colleges and universities have put institutions under </a:t>
            </a:r>
            <a:r>
              <a:rPr lang="en-US" altLang="en-US" sz="26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immense pressure </a:t>
            </a: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produce students with </a:t>
            </a:r>
            <a:r>
              <a:rPr lang="en-US" altLang="en-US" sz="26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hard</a:t>
            </a: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technical skills.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Meanwhile, soft skills, such as critical </a:t>
            </a:r>
            <a:r>
              <a:rPr lang="en-US" altLang="en-US" sz="26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thinking and people skills </a:t>
            </a:r>
            <a:r>
              <a:rPr lang="en-US" altLang="en-US" sz="26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are filtered out of the curriculum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2625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Executives can’t wait for an overhaul of higher education because </a:t>
            </a:r>
            <a:r>
              <a:rPr lang="en-US" altLang="en-US" sz="3000" b="1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they </a:t>
            </a:r>
            <a:r>
              <a:rPr lang="en-US" altLang="en-US" sz="3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need workers now with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6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Technical skills to solve today’s problems,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	</a:t>
            </a:r>
            <a:r>
              <a:rPr lang="en-US" altLang="en-US" sz="2800" b="1" u="sng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But ALSO</a:t>
            </a:r>
            <a:r>
              <a:rPr lang="en-US" altLang="en-US" sz="2800" b="1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…</a:t>
            </a:r>
            <a:endParaRPr lang="en-US" altLang="en-US" sz="2800" b="1" dirty="0">
              <a:solidFill>
                <a:schemeClr val="tx2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ental </a:t>
            </a: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agility and people skills to address business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relationships and contexts. </a:t>
            </a:r>
            <a:endParaRPr lang="en-US" altLang="en-US" sz="28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3265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Solution ???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865438"/>
            <a:ext cx="8229600" cy="22399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15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???</a:t>
            </a:r>
            <a:endParaRPr lang="en-US" altLang="en-US" sz="150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3882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Solution ???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6200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Integrating into our programs and curriculum – Soft skills development.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800" b="1" u="sng" dirty="0">
              <a:solidFill>
                <a:schemeClr val="bg2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b="1" u="sng" dirty="0">
                <a:solidFill>
                  <a:schemeClr val="bg2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Such things as</a:t>
            </a:r>
            <a:r>
              <a:rPr lang="en-US" altLang="en-US" sz="30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Customer Service Acumen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People Skills Development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Critical Thinking Skill </a:t>
            </a:r>
            <a:r>
              <a:rPr lang="en-US" altLang="en-US" sz="2800" b="1" dirty="0" smtClean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Development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 smtClean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Leadership Development Awareness </a:t>
            </a:r>
            <a:endParaRPr lang="en-US" altLang="en-US" sz="2800" b="1" dirty="0">
              <a:solidFill>
                <a:srgbClr val="00407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676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Solution ???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84860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Integrating into our programs and curriculum – Soft skills development</a:t>
            </a:r>
            <a:r>
              <a:rPr lang="en-US" altLang="en-US" sz="2800" b="1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sz="2800" dirty="0">
              <a:solidFill>
                <a:srgbClr val="000000"/>
              </a:solidFill>
              <a:latin typeface="Avenir Black"/>
            </a:endParaRPr>
          </a:p>
          <a:p>
            <a:pPr marR="9600"/>
            <a:r>
              <a:rPr lang="en-US" sz="2400" b="1" dirty="0">
                <a:latin typeface="Avenir Black"/>
              </a:rPr>
              <a:t>“Building a stronger America will require building a more skilled America where businesses, educators, and workers </a:t>
            </a:r>
            <a:r>
              <a:rPr lang="en-US" sz="2400" b="1" i="1" u="sng" dirty="0">
                <a:solidFill>
                  <a:srgbClr val="0070C0"/>
                </a:solidFill>
                <a:latin typeface="Avenir Black"/>
              </a:rPr>
              <a:t>are working together with shared purpose</a:t>
            </a:r>
            <a:r>
              <a:rPr lang="en-US" sz="2400" b="1" dirty="0">
                <a:solidFill>
                  <a:srgbClr val="488BCA"/>
                </a:solidFill>
                <a:latin typeface="Avenir Black"/>
              </a:rPr>
              <a:t>. </a:t>
            </a:r>
            <a:endParaRPr lang="en-US" sz="2400" b="1" dirty="0" smtClean="0">
              <a:solidFill>
                <a:srgbClr val="488BCA"/>
              </a:solidFill>
              <a:latin typeface="Avenir Black"/>
            </a:endParaRPr>
          </a:p>
          <a:p>
            <a:pPr marR="9600"/>
            <a:r>
              <a:rPr lang="en-US" sz="2400" b="1" dirty="0" smtClean="0">
                <a:latin typeface="Avenir Black"/>
              </a:rPr>
              <a:t>There </a:t>
            </a:r>
            <a:r>
              <a:rPr lang="en-US" sz="2400" b="1" dirty="0">
                <a:latin typeface="Avenir Black"/>
              </a:rPr>
              <a:t>are 6 million open jobs in the U.S. – 3.3 million of them being STEM-related. A good step to solving this problem are employee-school partnerships focused on “soft” </a:t>
            </a:r>
            <a:r>
              <a:rPr lang="en-US" sz="2400" b="1" u="sng" dirty="0">
                <a:solidFill>
                  <a:srgbClr val="FF0000"/>
                </a:solidFill>
                <a:latin typeface="Avenir Black"/>
              </a:rPr>
              <a:t>and</a:t>
            </a:r>
            <a:r>
              <a:rPr lang="en-US" sz="2400" b="1" dirty="0">
                <a:solidFill>
                  <a:srgbClr val="FF0000"/>
                </a:solidFill>
                <a:latin typeface="Avenir Black"/>
              </a:rPr>
              <a:t> </a:t>
            </a:r>
            <a:r>
              <a:rPr lang="en-US" sz="2400" b="1" dirty="0">
                <a:latin typeface="Avenir Black"/>
              </a:rPr>
              <a:t>“hard” skills.” </a:t>
            </a:r>
            <a:endParaRPr lang="en-US" sz="2400" dirty="0">
              <a:latin typeface="Avenir Black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30000"/>
                </a:solidFill>
                <a:latin typeface="Avenir"/>
              </a:rPr>
              <a:t>		- </a:t>
            </a:r>
            <a:r>
              <a:rPr lang="en-US" sz="2000" i="1" dirty="0">
                <a:solidFill>
                  <a:srgbClr val="030000"/>
                </a:solidFill>
                <a:latin typeface="Avenir"/>
              </a:rPr>
              <a:t>Dean Garfield, President and CEO, ITI</a:t>
            </a:r>
            <a:endParaRPr lang="en-US" altLang="en-US" sz="2800" b="1" dirty="0">
              <a:solidFill>
                <a:srgbClr val="00407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8874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230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charRg st="230" end="4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422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charRg st="422" end="4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charRg st="422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charRg st="422" end="4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</a:t>
            </a:r>
            <a:r>
              <a:rPr lang="en-US" dirty="0" err="1" smtClean="0"/>
              <a:t>Sinek</a:t>
            </a:r>
            <a:r>
              <a:rPr lang="en-US" dirty="0" smtClean="0"/>
              <a:t> </a:t>
            </a:r>
            <a:r>
              <a:rPr lang="en-US" smtClean="0"/>
              <a:t>on Needed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youtu.be/hER0Qp6QJNU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Millennial Question…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Today’s World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74838"/>
            <a:ext cx="7620000" cy="4525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b="1" dirty="0">
                <a:latin typeface="Gisha" panose="020B0502040204020203" pitchFamily="34" charset="-79"/>
                <a:cs typeface="Gisha" panose="020B0502040204020203" pitchFamily="34" charset="-79"/>
              </a:rPr>
              <a:t>With five generations in the workforce today, we don’t live    in a one-size-fits-all world.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00407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Employers today are re-examining which skills matter most to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Today’s World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848600" cy="4525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Studies consistently show that the skills learned in a first job are the cornerstones to future success…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12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4000" b="1" i="1" u="sng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Research projects</a:t>
            </a:r>
            <a:r>
              <a:rPr lang="en-US" altLang="en-US" sz="40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… </a:t>
            </a:r>
            <a:endParaRPr lang="en-US" altLang="en-US" sz="4000" b="1" i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cs typeface="Gisha" panose="020B0502040204020203" pitchFamily="34" charset="-79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b="1" i="1" dirty="0" smtClean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the </a:t>
            </a:r>
            <a:r>
              <a:rPr lang="en-US" altLang="en-US" b="1" i="1" dirty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average person is likely now to have </a:t>
            </a:r>
            <a:r>
              <a:rPr lang="en-US" altLang="en-US" b="1" i="1" dirty="0" smtClean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      as </a:t>
            </a:r>
            <a:r>
              <a:rPr lang="en-US" altLang="en-US" b="1" i="1" dirty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many as 16 jobs over the course </a:t>
            </a:r>
            <a:r>
              <a:rPr lang="en-US" altLang="en-US" b="1" i="1" dirty="0" smtClean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                 of </a:t>
            </a:r>
            <a:r>
              <a:rPr lang="en-US" altLang="en-US" b="1" i="1" dirty="0">
                <a:solidFill>
                  <a:srgbClr val="FF3300"/>
                </a:solidFill>
                <a:latin typeface="Candara" panose="020E0502030303020204" pitchFamily="34" charset="0"/>
                <a:cs typeface="Gisha" panose="020B0502040204020203" pitchFamily="34" charset="-79"/>
              </a:rPr>
              <a:t>their career.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267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Today’s World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484438"/>
            <a:ext cx="7848600" cy="27733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therefore, that young people learn </a:t>
            </a:r>
            <a:r>
              <a:rPr lang="en-US" altLang="en-US" b="1" u="sng" dirty="0">
                <a:solidFill>
                  <a:srgbClr val="FF33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either at </a:t>
            </a: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or</a:t>
            </a:r>
            <a:r>
              <a:rPr lang="en-US" altLang="en-US" b="1" dirty="0">
                <a:solidFill>
                  <a:srgbClr val="FF33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altLang="en-US" b="1" u="sng" dirty="0">
                <a:solidFill>
                  <a:srgbClr val="FF33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prior to </a:t>
            </a: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their first job </a:t>
            </a:r>
            <a:endParaRPr lang="en-US" altLang="en-US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are </a:t>
            </a: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going to be not only contributory, </a:t>
            </a:r>
            <a:r>
              <a:rPr lang="en-US" altLang="en-US" b="1" dirty="0">
                <a:solidFill>
                  <a:srgbClr val="FF33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but essential </a:t>
            </a:r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in putting them on a path to promotion and long-term prosperity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9805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Today’s World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620000" cy="45259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 it is more important than ever to make sure those who are entering the workforce, </a:t>
            </a:r>
            <a:r>
              <a:rPr lang="en-US" altLang="en-US" b="1" u="sng" dirty="0">
                <a:solidFill>
                  <a:schemeClr val="bg2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have at the outset</a:t>
            </a:r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600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altLang="en-US" sz="30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requisite skills needed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36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altLang="en-US" sz="30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and attitudinal qualities </a:t>
            </a:r>
          </a:p>
          <a:p>
            <a:pPr marL="457200" lvl="1" indent="0" algn="ctr">
              <a:lnSpc>
                <a:spcPct val="90000"/>
              </a:lnSpc>
              <a:buNone/>
            </a:pPr>
            <a:endParaRPr lang="en-US" altLang="en-US" sz="600" b="1" dirty="0">
              <a:solidFill>
                <a:schemeClr val="accent2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altLang="en-US" sz="3000" b="1" dirty="0">
                <a:solidFill>
                  <a:schemeClr val="accent2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necessary to successfully navigate the realities of today’s work-world</a:t>
            </a:r>
          </a:p>
        </p:txBody>
      </p:sp>
    </p:spTree>
    <p:extLst>
      <p:ext uri="{BB962C8B-B14F-4D97-AF65-F5344CB8AC3E}">
        <p14:creationId xmlns:p14="http://schemas.microsoft.com/office/powerpoint/2010/main" val="1396150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1858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 terms of new hires coming into the workplace, </a:t>
            </a:r>
            <a:endParaRPr lang="en-US" altLang="en-US" sz="3600" b="1" dirty="0" smtClean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000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6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600" b="1" dirty="0">
                <a:latin typeface="Gisha" panose="020B0502040204020203" pitchFamily="34" charset="-79"/>
                <a:cs typeface="Gisha" panose="020B0502040204020203" pitchFamily="34" charset="-79"/>
              </a:rPr>
              <a:t>Which skills do you think employers are finding the largest gap in, </a:t>
            </a:r>
            <a:r>
              <a:rPr lang="en-US" altLang="en-US" sz="3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        in </a:t>
            </a:r>
            <a:r>
              <a:rPr lang="en-US" altLang="en-US" sz="3600" b="1" dirty="0">
                <a:latin typeface="Gisha" panose="020B0502040204020203" pitchFamily="34" charset="-79"/>
                <a:cs typeface="Gisha" panose="020B0502040204020203" pitchFamily="34" charset="-79"/>
              </a:rPr>
              <a:t>terms of readiness to </a:t>
            </a:r>
            <a:r>
              <a:rPr lang="en-US" altLang="en-US" sz="3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                  be </a:t>
            </a:r>
            <a:r>
              <a:rPr lang="en-US" altLang="en-US" sz="3600" b="1" dirty="0">
                <a:latin typeface="Gisha" panose="020B0502040204020203" pitchFamily="34" charset="-79"/>
                <a:cs typeface="Gisha" panose="020B0502040204020203" pitchFamily="34" charset="-79"/>
              </a:rPr>
              <a:t>successful?</a:t>
            </a:r>
          </a:p>
        </p:txBody>
      </p:sp>
    </p:spTree>
    <p:extLst>
      <p:ext uri="{BB962C8B-B14F-4D97-AF65-F5344CB8AC3E}">
        <p14:creationId xmlns:p14="http://schemas.microsoft.com/office/powerpoint/2010/main" val="2534189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001000" cy="14017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b="1" dirty="0">
                <a:latin typeface="Gisha" panose="020B0502040204020203" pitchFamily="34" charset="-79"/>
                <a:cs typeface="Gisha" panose="020B0502040204020203" pitchFamily="34" charset="-79"/>
              </a:rPr>
              <a:t>A LinkedIn study concluded the number one skills gap in the U.S. is: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3276600"/>
            <a:ext cx="54102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b="1" dirty="0">
                <a:solidFill>
                  <a:srgbClr val="D028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Basic      Communication     Skills</a:t>
            </a:r>
            <a:endParaRPr lang="en-US" altLang="en-US" sz="4800" b="1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042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010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b="1" dirty="0">
                <a:latin typeface="Gisha" panose="020B0502040204020203" pitchFamily="34" charset="-79"/>
                <a:cs typeface="Gisha" panose="020B0502040204020203" pitchFamily="34" charset="-79"/>
              </a:rPr>
              <a:t>Research conducted separately by Harvard, Carnegie Foundation and Stanford, </a:t>
            </a:r>
            <a:r>
              <a:rPr lang="en-US" altLang="en-US" sz="3000" b="1" u="sng" dirty="0">
                <a:latin typeface="Gisha" panose="020B0502040204020203" pitchFamily="34" charset="-79"/>
                <a:cs typeface="Gisha" panose="020B0502040204020203" pitchFamily="34" charset="-79"/>
              </a:rPr>
              <a:t>all concluded</a:t>
            </a:r>
            <a:r>
              <a:rPr lang="en-US" altLang="en-US" sz="3000" b="1" dirty="0">
                <a:latin typeface="Gisha" panose="020B0502040204020203" pitchFamily="34" charset="-79"/>
                <a:cs typeface="Gisha" panose="020B0502040204020203" pitchFamily="34" charset="-79"/>
              </a:rPr>
              <a:t>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85 percent of job success comes from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well </a:t>
            </a: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developed soft and people skills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Only 15 percent of job success </a:t>
            </a:r>
            <a:r>
              <a:rPr lang="en-US" altLang="en-US" sz="28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was predicated on technical skills or knowledge</a:t>
            </a:r>
          </a:p>
        </p:txBody>
      </p:sp>
    </p:spTree>
    <p:extLst>
      <p:ext uri="{BB962C8B-B14F-4D97-AF65-F5344CB8AC3E}">
        <p14:creationId xmlns:p14="http://schemas.microsoft.com/office/powerpoint/2010/main" val="4227075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C540073A-F255-4FAA-85BA-D2EE93111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Gisha" panose="020B0502040204020203" pitchFamily="34" charset="-79"/>
                <a:cs typeface="Gisha" panose="020B0502040204020203" pitchFamily="34" charset="-79"/>
              </a:rPr>
              <a:t>Skills Gap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8976A16-98FF-41C2-B91F-B050E34E2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01000" cy="22399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b="1" dirty="0">
                <a:latin typeface="Gisha" panose="020B0502040204020203" pitchFamily="34" charset="-79"/>
                <a:cs typeface="Gisha" panose="020B0502040204020203" pitchFamily="34" charset="-79"/>
              </a:rPr>
              <a:t>A Majority of Executives interviewed (92%) admit there is a skills gap. Surprisingly: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Only 22% believe this gap was technical in nature.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chemeClr val="accent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44% believe American workers lack the soft skills necessary to help a business succeed.</a:t>
            </a:r>
          </a:p>
        </p:txBody>
      </p:sp>
    </p:spTree>
    <p:extLst>
      <p:ext uri="{BB962C8B-B14F-4D97-AF65-F5344CB8AC3E}">
        <p14:creationId xmlns:p14="http://schemas.microsoft.com/office/powerpoint/2010/main" val="3341965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641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Black</vt:lpstr>
      <vt:lpstr>Avenir</vt:lpstr>
      <vt:lpstr>Avenir Black</vt:lpstr>
      <vt:lpstr>Berlin Sans FB Demi</vt:lpstr>
      <vt:lpstr>Candara</vt:lpstr>
      <vt:lpstr>Courier New</vt:lpstr>
      <vt:lpstr>Gill Sans MT</vt:lpstr>
      <vt:lpstr>Gisha</vt:lpstr>
      <vt:lpstr>Wingdings</vt:lpstr>
      <vt:lpstr>Default Design</vt:lpstr>
      <vt:lpstr>Customer Service Acumen:</vt:lpstr>
      <vt:lpstr>Today’s World</vt:lpstr>
      <vt:lpstr>Today’s World</vt:lpstr>
      <vt:lpstr>Today’s World</vt:lpstr>
      <vt:lpstr>Today’s World</vt:lpstr>
      <vt:lpstr>Skills Gap</vt:lpstr>
      <vt:lpstr>Skills Gap</vt:lpstr>
      <vt:lpstr>Skills Gap</vt:lpstr>
      <vt:lpstr>Skills Gap</vt:lpstr>
      <vt:lpstr>Skills Gap</vt:lpstr>
      <vt:lpstr>Skills Gap</vt:lpstr>
      <vt:lpstr>Skills Gap</vt:lpstr>
      <vt:lpstr>Skills Gap</vt:lpstr>
      <vt:lpstr>Skills Gap</vt:lpstr>
      <vt:lpstr>Solution ???</vt:lpstr>
      <vt:lpstr>Solution ???</vt:lpstr>
      <vt:lpstr>Solution ???</vt:lpstr>
      <vt:lpstr>Simon Sinek on Needed Skills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vroos</dc:creator>
  <cp:lastModifiedBy>Vincent J Roos</cp:lastModifiedBy>
  <cp:revision>24</cp:revision>
  <dcterms:created xsi:type="dcterms:W3CDTF">2017-07-26T17:33:57Z</dcterms:created>
  <dcterms:modified xsi:type="dcterms:W3CDTF">2018-09-18T21:52:54Z</dcterms:modified>
</cp:coreProperties>
</file>