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8"/>
  </p:notesMasterIdLst>
  <p:handoutMasterIdLst>
    <p:handoutMasterId r:id="rId39"/>
  </p:handoutMasterIdLst>
  <p:sldIdLst>
    <p:sldId id="464" r:id="rId2"/>
    <p:sldId id="466" r:id="rId3"/>
    <p:sldId id="438" r:id="rId4"/>
    <p:sldId id="465" r:id="rId5"/>
    <p:sldId id="522" r:id="rId6"/>
    <p:sldId id="525" r:id="rId7"/>
    <p:sldId id="523" r:id="rId8"/>
    <p:sldId id="524" r:id="rId9"/>
    <p:sldId id="534" r:id="rId10"/>
    <p:sldId id="535" r:id="rId11"/>
    <p:sldId id="446" r:id="rId12"/>
    <p:sldId id="467" r:id="rId13"/>
    <p:sldId id="527" r:id="rId14"/>
    <p:sldId id="468" r:id="rId15"/>
    <p:sldId id="529" r:id="rId16"/>
    <p:sldId id="530" r:id="rId17"/>
    <p:sldId id="531" r:id="rId18"/>
    <p:sldId id="532" r:id="rId19"/>
    <p:sldId id="537" r:id="rId20"/>
    <p:sldId id="533" r:id="rId21"/>
    <p:sldId id="536" r:id="rId22"/>
    <p:sldId id="448" r:id="rId23"/>
    <p:sldId id="539" r:id="rId24"/>
    <p:sldId id="540" r:id="rId25"/>
    <p:sldId id="541" r:id="rId26"/>
    <p:sldId id="542" r:id="rId27"/>
    <p:sldId id="543" r:id="rId28"/>
    <p:sldId id="544" r:id="rId29"/>
    <p:sldId id="545" r:id="rId30"/>
    <p:sldId id="546" r:id="rId31"/>
    <p:sldId id="547" r:id="rId32"/>
    <p:sldId id="548" r:id="rId33"/>
    <p:sldId id="549" r:id="rId34"/>
    <p:sldId id="553" r:id="rId35"/>
    <p:sldId id="554" r:id="rId36"/>
    <p:sldId id="555"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0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000099"/>
    <a:srgbClr val="BE830E"/>
    <a:srgbClr val="D69410"/>
    <a:srgbClr val="EFAA22"/>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3" autoAdjust="0"/>
    <p:restoredTop sz="88624" autoAdjust="0"/>
  </p:normalViewPr>
  <p:slideViewPr>
    <p:cSldViewPr>
      <p:cViewPr varScale="1">
        <p:scale>
          <a:sx n="70" d="100"/>
          <a:sy n="70" d="100"/>
        </p:scale>
        <p:origin x="996" y="60"/>
      </p:cViewPr>
      <p:guideLst>
        <p:guide orient="horz" pos="3504"/>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enz\Google%20Drive\CA%20Community%20Colleges\Educational%20attainment%20and%20employment%20projections_8_15.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solidFill>
                  <a:srgbClr val="1575BB"/>
                </a:solidFill>
              </a:rPr>
              <a:t>California’s Job </a:t>
            </a:r>
            <a:r>
              <a:rPr lang="en-US" dirty="0">
                <a:solidFill>
                  <a:srgbClr val="1575BB"/>
                </a:solidFill>
              </a:rPr>
              <a:t>Openings by Education</a:t>
            </a:r>
            <a:r>
              <a:rPr lang="en-US" baseline="0" dirty="0">
                <a:solidFill>
                  <a:srgbClr val="1575BB"/>
                </a:solidFill>
              </a:rPr>
              <a:t> Level </a:t>
            </a:r>
          </a:p>
          <a:p>
            <a:pPr>
              <a:defRPr/>
            </a:pPr>
            <a:r>
              <a:rPr lang="en-US" b="0" baseline="0" dirty="0" smtClean="0">
                <a:solidFill>
                  <a:srgbClr val="1575BB"/>
                </a:solidFill>
              </a:rPr>
              <a:t>2015-2025</a:t>
            </a:r>
            <a:endParaRPr lang="en-US" b="0" dirty="0">
              <a:solidFill>
                <a:srgbClr val="1575BB"/>
              </a:solidFill>
            </a:endParaRPr>
          </a:p>
        </c:rich>
      </c:tx>
      <c:layout>
        <c:manualLayout>
          <c:xMode val="edge"/>
          <c:yMode val="edge"/>
          <c:x val="0.17747733160908899"/>
          <c:y val="1.9867549668874201E-2"/>
        </c:manualLayout>
      </c:layout>
      <c:overlay val="0"/>
    </c:title>
    <c:autoTitleDeleted val="0"/>
    <c:plotArea>
      <c:layout>
        <c:manualLayout>
          <c:layoutTarget val="inner"/>
          <c:xMode val="edge"/>
          <c:yMode val="edge"/>
          <c:x val="0.107985837958377"/>
          <c:y val="0.199246840833638"/>
          <c:w val="0.54378971168480394"/>
          <c:h val="0.55033099665534302"/>
        </c:manualLayout>
      </c:layout>
      <c:barChart>
        <c:barDir val="col"/>
        <c:grouping val="percentStacked"/>
        <c:varyColors val="0"/>
        <c:ser>
          <c:idx val="0"/>
          <c:order val="0"/>
          <c:tx>
            <c:strRef>
              <c:f>Analysis!$A$17</c:f>
              <c:strCache>
                <c:ptCount val="1"/>
                <c:pt idx="0">
                  <c:v>HS Diploma or less</c:v>
                </c:pt>
              </c:strCache>
            </c:strRef>
          </c:tx>
          <c:spPr>
            <a:solidFill>
              <a:srgbClr val="1575BB"/>
            </a:solidFill>
            <a:effectLst>
              <a:innerShdw blurRad="63500" dist="50800" dir="2700000">
                <a:prstClr val="black">
                  <a:alpha val="50000"/>
                </a:prstClr>
              </a:inn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Analysis!$C$17</c:f>
              <c:numCache>
                <c:formatCode>0%</c:formatCode>
                <c:ptCount val="1"/>
                <c:pt idx="0">
                  <c:v>0.34297061159650599</c:v>
                </c:pt>
              </c:numCache>
            </c:numRef>
          </c:val>
        </c:ser>
        <c:ser>
          <c:idx val="1"/>
          <c:order val="1"/>
          <c:tx>
            <c:strRef>
              <c:f>Analysis!$A$18</c:f>
              <c:strCache>
                <c:ptCount val="1"/>
                <c:pt idx="0">
                  <c:v>Some college or Associate's degree</c:v>
                </c:pt>
              </c:strCache>
            </c:strRef>
          </c:tx>
          <c:spPr>
            <a:solidFill>
              <a:srgbClr val="F39F41"/>
            </a:solidFill>
            <a:effectLst>
              <a:innerShdw blurRad="63500" dist="50800" dir="2700000">
                <a:prstClr val="black">
                  <a:alpha val="50000"/>
                </a:prstClr>
              </a:inn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Analysis!$C$18</c:f>
              <c:numCache>
                <c:formatCode>0%</c:formatCode>
                <c:ptCount val="1"/>
                <c:pt idx="0">
                  <c:v>0.304209690230342</c:v>
                </c:pt>
              </c:numCache>
            </c:numRef>
          </c:val>
        </c:ser>
        <c:ser>
          <c:idx val="2"/>
          <c:order val="2"/>
          <c:tx>
            <c:strRef>
              <c:f>Analysis!$A$19</c:f>
              <c:strCache>
                <c:ptCount val="1"/>
                <c:pt idx="0">
                  <c:v>Bachelor's degee or higher</c:v>
                </c:pt>
              </c:strCache>
            </c:strRef>
          </c:tx>
          <c:spPr>
            <a:solidFill>
              <a:srgbClr val="99C25D"/>
            </a:solidFill>
            <a:effectLst>
              <a:innerShdw blurRad="63500" dist="50800" dir="2700000">
                <a:prstClr val="black">
                  <a:alpha val="50000"/>
                </a:prstClr>
              </a:inn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Analysis!$C$19</c:f>
              <c:numCache>
                <c:formatCode>0%</c:formatCode>
                <c:ptCount val="1"/>
                <c:pt idx="0">
                  <c:v>0.35281969817315401</c:v>
                </c:pt>
              </c:numCache>
            </c:numRef>
          </c:val>
        </c:ser>
        <c:dLbls>
          <c:showLegendKey val="0"/>
          <c:showVal val="0"/>
          <c:showCatName val="0"/>
          <c:showSerName val="0"/>
          <c:showPercent val="0"/>
          <c:showBubbleSize val="0"/>
        </c:dLbls>
        <c:gapWidth val="36"/>
        <c:overlap val="100"/>
        <c:axId val="381396848"/>
        <c:axId val="381397240"/>
      </c:barChart>
      <c:catAx>
        <c:axId val="381396848"/>
        <c:scaling>
          <c:orientation val="minMax"/>
        </c:scaling>
        <c:delete val="1"/>
        <c:axPos val="b"/>
        <c:majorTickMark val="out"/>
        <c:minorTickMark val="none"/>
        <c:tickLblPos val="none"/>
        <c:crossAx val="381397240"/>
        <c:crosses val="autoZero"/>
        <c:auto val="1"/>
        <c:lblAlgn val="ctr"/>
        <c:lblOffset val="100"/>
        <c:noMultiLvlLbl val="0"/>
      </c:catAx>
      <c:valAx>
        <c:axId val="381397240"/>
        <c:scaling>
          <c:orientation val="minMax"/>
        </c:scaling>
        <c:delete val="0"/>
        <c:axPos val="l"/>
        <c:majorGridlines/>
        <c:numFmt formatCode="0%" sourceLinked="1"/>
        <c:majorTickMark val="out"/>
        <c:minorTickMark val="none"/>
        <c:tickLblPos val="nextTo"/>
        <c:crossAx val="381396848"/>
        <c:crosses val="autoZero"/>
        <c:crossBetween val="between"/>
      </c:valAx>
    </c:plotArea>
    <c:legend>
      <c:legendPos val="t"/>
      <c:layout>
        <c:manualLayout>
          <c:xMode val="edge"/>
          <c:yMode val="edge"/>
          <c:x val="4.5045053033456101E-4"/>
          <c:y val="0.12668283186456"/>
          <c:w val="0.899999837649194"/>
          <c:h val="3.9918131094540302E-2"/>
        </c:manualLayout>
      </c:layout>
      <c:overlay val="0"/>
    </c:legend>
    <c:plotVisOnly val="1"/>
    <c:dispBlanksAs val="gap"/>
    <c:showDLblsOverMax val="0"/>
  </c:chart>
  <c:spPr>
    <a:solidFill>
      <a:schemeClr val="bg1"/>
    </a:solidFill>
    <a:effectLst>
      <a:outerShdw blurRad="50800" dist="38100" dir="5400000" algn="t" rotWithShape="0">
        <a:prstClr val="black">
          <a:alpha val="40000"/>
        </a:prstClr>
      </a:outerShdw>
      <a:softEdge rad="31750"/>
    </a:effectLst>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93181928647808"/>
          <c:y val="8.4180979826834604E-2"/>
          <c:w val="0.51781301642850197"/>
          <c:h val="0.826025975024542"/>
        </c:manualLayout>
      </c:layout>
      <c:barChart>
        <c:barDir val="bar"/>
        <c:grouping val="clustered"/>
        <c:varyColors val="0"/>
        <c:ser>
          <c:idx val="0"/>
          <c:order val="0"/>
          <c:tx>
            <c:strRef>
              <c:f>Sheet1!$B$1</c:f>
              <c:strCache>
                <c:ptCount val="1"/>
                <c:pt idx="0">
                  <c:v>Unemployment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Mother Lode</c:v>
                </c:pt>
                <c:pt idx="1">
                  <c:v>Central Valley</c:v>
                </c:pt>
                <c:pt idx="2">
                  <c:v>Detroit</c:v>
                </c:pt>
              </c:strCache>
            </c:strRef>
          </c:cat>
          <c:val>
            <c:numRef>
              <c:f>Sheet1!$B$2:$B$4</c:f>
              <c:numCache>
                <c:formatCode>0.00%</c:formatCode>
                <c:ptCount val="3"/>
                <c:pt idx="0">
                  <c:v>7.4999999999999997E-2</c:v>
                </c:pt>
                <c:pt idx="1">
                  <c:v>0.114</c:v>
                </c:pt>
                <c:pt idx="2">
                  <c:v>9.0999999999999998E-2</c:v>
                </c:pt>
              </c:numCache>
            </c:numRef>
          </c:val>
        </c:ser>
        <c:ser>
          <c:idx val="1"/>
          <c:order val="1"/>
          <c:tx>
            <c:strRef>
              <c:f>Sheet1!$C$1</c:f>
              <c:strCache>
                <c:ptCount val="1"/>
                <c:pt idx="0">
                  <c:v>Labor Participation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Mother Lode</c:v>
                </c:pt>
                <c:pt idx="1">
                  <c:v>Central Valley</c:v>
                </c:pt>
                <c:pt idx="2">
                  <c:v>Detroit</c:v>
                </c:pt>
              </c:strCache>
            </c:strRef>
          </c:cat>
          <c:val>
            <c:numRef>
              <c:f>Sheet1!$C$2:$C$4</c:f>
              <c:numCache>
                <c:formatCode>0.00%</c:formatCode>
                <c:ptCount val="3"/>
                <c:pt idx="0" formatCode="0%">
                  <c:v>0.51</c:v>
                </c:pt>
                <c:pt idx="1">
                  <c:v>0.59199999999999997</c:v>
                </c:pt>
                <c:pt idx="2">
                  <c:v>0.61699999999999999</c:v>
                </c:pt>
              </c:numCache>
            </c:numRef>
          </c:val>
        </c:ser>
        <c:dLbls>
          <c:showLegendKey val="0"/>
          <c:showVal val="1"/>
          <c:showCatName val="0"/>
          <c:showSerName val="0"/>
          <c:showPercent val="0"/>
          <c:showBubbleSize val="0"/>
        </c:dLbls>
        <c:gapWidth val="150"/>
        <c:axId val="381398416"/>
        <c:axId val="381398808"/>
      </c:barChart>
      <c:catAx>
        <c:axId val="381398416"/>
        <c:scaling>
          <c:orientation val="minMax"/>
        </c:scaling>
        <c:delete val="0"/>
        <c:axPos val="l"/>
        <c:numFmt formatCode="General" sourceLinked="0"/>
        <c:majorTickMark val="out"/>
        <c:minorTickMark val="none"/>
        <c:tickLblPos val="nextTo"/>
        <c:crossAx val="381398808"/>
        <c:crosses val="autoZero"/>
        <c:auto val="1"/>
        <c:lblAlgn val="ctr"/>
        <c:lblOffset val="100"/>
        <c:noMultiLvlLbl val="0"/>
      </c:catAx>
      <c:valAx>
        <c:axId val="381398808"/>
        <c:scaling>
          <c:orientation val="minMax"/>
        </c:scaling>
        <c:delete val="1"/>
        <c:axPos val="b"/>
        <c:majorGridlines/>
        <c:numFmt formatCode="0.00%" sourceLinked="1"/>
        <c:majorTickMark val="out"/>
        <c:minorTickMark val="none"/>
        <c:tickLblPos val="nextTo"/>
        <c:crossAx val="38139841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Central Valley</c:v>
                </c:pt>
              </c:strCache>
            </c:strRef>
          </c:tx>
          <c:invertIfNegative val="0"/>
          <c:cat>
            <c:strRef>
              <c:f>Sheet1!$A$2:$A$3</c:f>
              <c:strCache>
                <c:ptCount val="2"/>
                <c:pt idx="0">
                  <c:v>Less Than High School</c:v>
                </c:pt>
                <c:pt idx="1">
                  <c:v>High School, No College</c:v>
                </c:pt>
              </c:strCache>
            </c:strRef>
          </c:cat>
          <c:val>
            <c:numRef>
              <c:f>Sheet1!$B$2:$B$3</c:f>
              <c:numCache>
                <c:formatCode>0.00%</c:formatCode>
                <c:ptCount val="2"/>
                <c:pt idx="0">
                  <c:v>0.32800000000000001</c:v>
                </c:pt>
                <c:pt idx="1">
                  <c:v>0.28799999999999998</c:v>
                </c:pt>
              </c:numCache>
            </c:numRef>
          </c:val>
        </c:ser>
        <c:ser>
          <c:idx val="1"/>
          <c:order val="1"/>
          <c:tx>
            <c:strRef>
              <c:f>Sheet1!$C$1</c:f>
              <c:strCache>
                <c:ptCount val="1"/>
                <c:pt idx="0">
                  <c:v>Mother Lode</c:v>
                </c:pt>
              </c:strCache>
            </c:strRef>
          </c:tx>
          <c:invertIfNegative val="0"/>
          <c:cat>
            <c:strRef>
              <c:f>Sheet1!$A$2:$A$3</c:f>
              <c:strCache>
                <c:ptCount val="2"/>
                <c:pt idx="0">
                  <c:v>Less Than High School</c:v>
                </c:pt>
                <c:pt idx="1">
                  <c:v>High School, No College</c:v>
                </c:pt>
              </c:strCache>
            </c:strRef>
          </c:cat>
          <c:val>
            <c:numRef>
              <c:f>Sheet1!$C$2:$C$3</c:f>
              <c:numCache>
                <c:formatCode>0.00%</c:formatCode>
                <c:ptCount val="2"/>
                <c:pt idx="0" formatCode="0%">
                  <c:v>0.12</c:v>
                </c:pt>
                <c:pt idx="1">
                  <c:v>0.35799999999999998</c:v>
                </c:pt>
              </c:numCache>
            </c:numRef>
          </c:val>
        </c:ser>
        <c:ser>
          <c:idx val="2"/>
          <c:order val="2"/>
          <c:tx>
            <c:strRef>
              <c:f>Sheet1!$D$1</c:f>
              <c:strCache>
                <c:ptCount val="1"/>
                <c:pt idx="0">
                  <c:v>Sacramento</c:v>
                </c:pt>
              </c:strCache>
            </c:strRef>
          </c:tx>
          <c:invertIfNegative val="0"/>
          <c:cat>
            <c:strRef>
              <c:f>Sheet1!$A$2:$A$3</c:f>
              <c:strCache>
                <c:ptCount val="2"/>
                <c:pt idx="0">
                  <c:v>Less Than High School</c:v>
                </c:pt>
                <c:pt idx="1">
                  <c:v>High School, No College</c:v>
                </c:pt>
              </c:strCache>
            </c:strRef>
          </c:cat>
          <c:val>
            <c:numRef>
              <c:f>Sheet1!$D$2:$D$3</c:f>
              <c:numCache>
                <c:formatCode>0.00%</c:formatCode>
                <c:ptCount val="2"/>
                <c:pt idx="0">
                  <c:v>0.16500000000000001</c:v>
                </c:pt>
                <c:pt idx="1">
                  <c:v>0.25900000000000001</c:v>
                </c:pt>
              </c:numCache>
            </c:numRef>
          </c:val>
        </c:ser>
        <c:dLbls>
          <c:showLegendKey val="0"/>
          <c:showVal val="0"/>
          <c:showCatName val="0"/>
          <c:showSerName val="0"/>
          <c:showPercent val="0"/>
          <c:showBubbleSize val="0"/>
        </c:dLbls>
        <c:gapWidth val="150"/>
        <c:axId val="386184240"/>
        <c:axId val="386184632"/>
      </c:barChart>
      <c:catAx>
        <c:axId val="386184240"/>
        <c:scaling>
          <c:orientation val="minMax"/>
        </c:scaling>
        <c:delete val="0"/>
        <c:axPos val="b"/>
        <c:numFmt formatCode="General" sourceLinked="0"/>
        <c:majorTickMark val="out"/>
        <c:minorTickMark val="none"/>
        <c:tickLblPos val="nextTo"/>
        <c:crossAx val="386184632"/>
        <c:crosses val="autoZero"/>
        <c:auto val="1"/>
        <c:lblAlgn val="ctr"/>
        <c:lblOffset val="100"/>
        <c:noMultiLvlLbl val="0"/>
      </c:catAx>
      <c:valAx>
        <c:axId val="386184632"/>
        <c:scaling>
          <c:orientation val="minMax"/>
        </c:scaling>
        <c:delete val="0"/>
        <c:axPos val="l"/>
        <c:majorGridlines/>
        <c:numFmt formatCode="0.00%" sourceLinked="1"/>
        <c:majorTickMark val="out"/>
        <c:minorTickMark val="none"/>
        <c:tickLblPos val="nextTo"/>
        <c:crossAx val="38618424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0.58419</cdr:x>
      <cdr:y>0.39598</cdr:y>
    </cdr:from>
    <cdr:to>
      <cdr:x>0.62715</cdr:x>
      <cdr:y>0.55665</cdr:y>
    </cdr:to>
    <cdr:sp macro="" textlink="">
      <cdr:nvSpPr>
        <cdr:cNvPr id="2" name="Right Brace 1"/>
        <cdr:cNvSpPr/>
      </cdr:nvSpPr>
      <cdr:spPr>
        <a:xfrm xmlns:a="http://schemas.openxmlformats.org/drawingml/2006/main">
          <a:off x="3238501" y="2278141"/>
          <a:ext cx="238125" cy="924320"/>
        </a:xfrm>
        <a:prstGeom xmlns:a="http://schemas.openxmlformats.org/drawingml/2006/main" prst="rightBrac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0.65979</cdr:x>
      <cdr:y>0.41201</cdr:y>
    </cdr:from>
    <cdr:to>
      <cdr:x>0.92096</cdr:x>
      <cdr:y>0.58278</cdr:y>
    </cdr:to>
    <cdr:sp macro="" textlink="">
      <cdr:nvSpPr>
        <cdr:cNvPr id="3" name="TextBox 2"/>
        <cdr:cNvSpPr txBox="1"/>
      </cdr:nvSpPr>
      <cdr:spPr>
        <a:xfrm xmlns:a="http://schemas.openxmlformats.org/drawingml/2006/main">
          <a:off x="3657580" y="2370334"/>
          <a:ext cx="1447820" cy="9824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1.9 million job</a:t>
          </a:r>
          <a:r>
            <a:rPr lang="en-US" sz="1100" baseline="0" dirty="0"/>
            <a:t> openings will require some college or an Associate's degree</a:t>
          </a:r>
          <a:endParaRPr lang="en-US" sz="1100" dirty="0"/>
        </a:p>
      </cdr:txBody>
    </cdr:sp>
  </cdr:relSizeAnchor>
  <cdr:relSizeAnchor xmlns:cdr="http://schemas.openxmlformats.org/drawingml/2006/chartDrawing">
    <cdr:from>
      <cdr:x>0.09794</cdr:x>
      <cdr:y>0.77159</cdr:y>
    </cdr:from>
    <cdr:to>
      <cdr:x>0.79725</cdr:x>
      <cdr:y>0.90728</cdr:y>
    </cdr:to>
    <cdr:sp macro="" textlink="">
      <cdr:nvSpPr>
        <cdr:cNvPr id="4" name="TextBox 3"/>
        <cdr:cNvSpPr txBox="1"/>
      </cdr:nvSpPr>
      <cdr:spPr>
        <a:xfrm xmlns:a="http://schemas.openxmlformats.org/drawingml/2006/main">
          <a:off x="542935" y="4439034"/>
          <a:ext cx="3876665" cy="7806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t>Data source: Georgetown University Center on Education and the Workforce, "Recover: Job Growth</a:t>
          </a:r>
          <a:r>
            <a:rPr lang="en-US" sz="900" baseline="0" dirty="0"/>
            <a:t> and Education Requirements Through 2020," State Report, June 2013.</a:t>
          </a:r>
        </a:p>
        <a:p xmlns:a="http://schemas.openxmlformats.org/drawingml/2006/main">
          <a:r>
            <a:rPr lang="en-US" sz="900" baseline="0" dirty="0"/>
            <a:t>Analysis: Collaborative Economics</a:t>
          </a:r>
          <a:endParaRPr lang="en-US" sz="9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D167E13-5EAF-4DC5-9852-A03C7DC313D1}" type="datetimeFigureOut">
              <a:rPr lang="en-US" smtClean="0"/>
              <a:t>6/6/2016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61B2EB6-E5D7-4821-AF5C-581D1FB35E5D}" type="slidenum">
              <a:rPr lang="en-US" smtClean="0"/>
              <a:t>‹#›</a:t>
            </a:fld>
            <a:endParaRPr lang="en-US"/>
          </a:p>
        </p:txBody>
      </p:sp>
    </p:spTree>
    <p:extLst>
      <p:ext uri="{BB962C8B-B14F-4D97-AF65-F5344CB8AC3E}">
        <p14:creationId xmlns:p14="http://schemas.microsoft.com/office/powerpoint/2010/main" val="2792520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40" tIns="45720" rIns="91440" bIns="45720" rtlCol="0"/>
          <a:lstStyle>
            <a:lvl1pPr algn="r">
              <a:defRPr sz="1200"/>
            </a:lvl1pPr>
          </a:lstStyle>
          <a:p>
            <a:fld id="{1292F4D7-66E6-4180-8DAE-06CDF7AF4B5B}" type="datetimeFigureOut">
              <a:rPr lang="en-US" smtClean="0"/>
              <a:t>6/6/2016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6"/>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5138"/>
          </a:xfrm>
          <a:prstGeom prst="rect">
            <a:avLst/>
          </a:prstGeom>
        </p:spPr>
        <p:txBody>
          <a:bodyPr vert="horz" lIns="91440" tIns="45720" rIns="91440" bIns="45720" rtlCol="0" anchor="b"/>
          <a:lstStyle>
            <a:lvl1pPr algn="r">
              <a:defRPr sz="1200"/>
            </a:lvl1pPr>
          </a:lstStyle>
          <a:p>
            <a:fld id="{1C1ED20B-6982-433D-9D5D-4756DB3D2134}" type="slidenum">
              <a:rPr lang="en-US" smtClean="0"/>
              <a:t>‹#›</a:t>
            </a:fld>
            <a:endParaRPr lang="en-US"/>
          </a:p>
        </p:txBody>
      </p:sp>
    </p:spTree>
    <p:extLst>
      <p:ext uri="{BB962C8B-B14F-4D97-AF65-F5344CB8AC3E}">
        <p14:creationId xmlns:p14="http://schemas.microsoft.com/office/powerpoint/2010/main" val="18952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1</a:t>
            </a:fld>
            <a:endParaRPr lang="en-US"/>
          </a:p>
        </p:txBody>
      </p:sp>
    </p:spTree>
    <p:extLst>
      <p:ext uri="{BB962C8B-B14F-4D97-AF65-F5344CB8AC3E}">
        <p14:creationId xmlns:p14="http://schemas.microsoft.com/office/powerpoint/2010/main" val="157146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Assign lead Vice Chancellor, recognizing that many recommendations cross multiple divisions within the Chancellor’s Office and involves standing bodies across the system</a:t>
            </a:r>
          </a:p>
          <a:p>
            <a:endParaRPr lang="en-US" dirty="0"/>
          </a:p>
        </p:txBody>
      </p:sp>
      <p:sp>
        <p:nvSpPr>
          <p:cNvPr id="4" name="Slide Number Placeholder 3"/>
          <p:cNvSpPr>
            <a:spLocks noGrp="1"/>
          </p:cNvSpPr>
          <p:nvPr>
            <p:ph type="sldNum" sz="quarter" idx="10"/>
          </p:nvPr>
        </p:nvSpPr>
        <p:spPr/>
        <p:txBody>
          <a:bodyPr/>
          <a:lstStyle/>
          <a:p>
            <a:fld id="{1C1ED20B-6982-433D-9D5D-4756DB3D2134}" type="slidenum">
              <a:rPr lang="en-US" smtClean="0"/>
              <a:t>3</a:t>
            </a:fld>
            <a:endParaRPr lang="en-US"/>
          </a:p>
        </p:txBody>
      </p:sp>
    </p:spTree>
    <p:extLst>
      <p:ext uri="{BB962C8B-B14F-4D97-AF65-F5344CB8AC3E}">
        <p14:creationId xmlns:p14="http://schemas.microsoft.com/office/powerpoint/2010/main" val="3522829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9200" cy="3771900"/>
          </a:xfrm>
        </p:spPr>
      </p:sp>
      <p:sp>
        <p:nvSpPr>
          <p:cNvPr id="3" name="Notes Placeholder 2"/>
          <p:cNvSpPr>
            <a:spLocks noGrp="1"/>
          </p:cNvSpPr>
          <p:nvPr>
            <p:ph type="body" idx="1"/>
          </p:nvPr>
        </p:nvSpPr>
        <p:spPr/>
        <p:txBody>
          <a:bodyPr/>
          <a:lstStyle/>
          <a:p>
            <a:r>
              <a:rPr lang="en-US" sz="1400" dirty="0" smtClean="0"/>
              <a:t>1 M more middle</a:t>
            </a:r>
            <a:r>
              <a:rPr lang="en-US" sz="1400" baseline="0" dirty="0" smtClean="0"/>
              <a:t> skill </a:t>
            </a:r>
            <a:r>
              <a:rPr lang="en-US" sz="1400" i="0" baseline="0" dirty="0" smtClean="0"/>
              <a:t>credentials – more than a high school degree but less than a BA.  A.k.a., </a:t>
            </a:r>
            <a:r>
              <a:rPr lang="en-US" sz="1400" i="0" baseline="0" dirty="0" err="1" smtClean="0"/>
              <a:t>subbaccalaureate</a:t>
            </a:r>
            <a:r>
              <a:rPr lang="en-US" sz="1400" i="0" baseline="0" dirty="0" smtClean="0"/>
              <a:t>:  AA, certificates and industry-valued credentials.</a:t>
            </a:r>
            <a:endParaRPr lang="en-US" sz="1400" i="0" dirty="0" smtClean="0"/>
          </a:p>
        </p:txBody>
      </p:sp>
      <p:sp>
        <p:nvSpPr>
          <p:cNvPr id="4" name="Slide Number Placeholder 3"/>
          <p:cNvSpPr>
            <a:spLocks noGrp="1"/>
          </p:cNvSpPr>
          <p:nvPr>
            <p:ph type="sldNum" sz="quarter" idx="10"/>
          </p:nvPr>
        </p:nvSpPr>
        <p:spPr/>
        <p:txBody>
          <a:bodyPr/>
          <a:lstStyle/>
          <a:p>
            <a:fld id="{1C1ED20B-6982-433D-9D5D-4756DB3D2134}" type="slidenum">
              <a:rPr lang="en-US" smtClean="0"/>
              <a:pPr/>
              <a:t>5</a:t>
            </a:fld>
            <a:endParaRPr lang="en-US"/>
          </a:p>
        </p:txBody>
      </p:sp>
    </p:spTree>
    <p:extLst>
      <p:ext uri="{BB962C8B-B14F-4D97-AF65-F5344CB8AC3E}">
        <p14:creationId xmlns:p14="http://schemas.microsoft.com/office/powerpoint/2010/main" val="1584187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0439" y="8829720"/>
            <a:ext cx="3038040" cy="464759"/>
          </a:xfrm>
        </p:spPr>
        <p:txBody>
          <a:bodyPr wrap="square" lIns="90000" tIns="45000" rIns="90000" bIns="45000" anchor="t"/>
          <a:lstStyle/>
          <a:p>
            <a:pPr lvl="0" algn="l" hangingPunct="1"/>
            <a:fld id="{64E1250A-AAED-4FD8-B4A5-6DA3D9F77D88}" type="slidenum">
              <a:rPr/>
              <a:pPr lvl="0" algn="l" hangingPunct="1"/>
              <a:t>6</a:t>
            </a:fld>
            <a:endParaRPr lang="en-US" sz="1800">
              <a:solidFill>
                <a:srgbClr val="000000"/>
              </a:solidFill>
              <a:latin typeface="Calibri" pitchFamily="34"/>
              <a:ea typeface="MS PGothic" pitchFamily="1"/>
              <a:cs typeface="+mn-cs" pitchFamily="2"/>
            </a:endParaRPr>
          </a:p>
        </p:txBody>
      </p:sp>
      <p:sp>
        <p:nvSpPr>
          <p:cNvPr id="2" name="Slide Image Placeholder 1"/>
          <p:cNvSpPr>
            <a:spLocks noGrp="1" noRot="1" noChangeAspect="1" noResize="1"/>
          </p:cNvSpPr>
          <p:nvPr>
            <p:ph type="sldImg"/>
          </p:nvPr>
        </p:nvSpPr>
        <p:spPr>
          <a:xfrm>
            <a:off x="1181100" y="696913"/>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640" y="4416479"/>
            <a:ext cx="5606639" cy="4182839"/>
          </a:xfrm>
        </p:spPr>
        <p:txBody>
          <a:bodyPr wrap="square" lIns="90000" tIns="45000" rIns="90000" bIns="45000" anchor="t"/>
          <a:lstStyle/>
          <a:p>
            <a:pPr marL="216000" marR="0" lvl="0" indent="-216000" defTabSz="914400" rtl="0" eaLnBrk="1" fontAlgn="auto" latinLnBrk="0" hangingPunct="0">
              <a:lnSpc>
                <a:spcPct val="100000"/>
              </a:lnSpc>
              <a:spcBef>
                <a:spcPts val="0"/>
              </a:spcBef>
              <a:spcAft>
                <a:spcPts val="0"/>
              </a:spcAft>
              <a:buClrTx/>
              <a:buSzTx/>
              <a:buFontTx/>
              <a:buNone/>
              <a:tabLst/>
              <a:defRPr/>
            </a:pPr>
            <a:r>
              <a:rPr lang="en-US" sz="1400" dirty="0" smtClean="0"/>
              <a:t>Van:</a:t>
            </a:r>
          </a:p>
          <a:p>
            <a:pPr marL="216000" marR="0" lvl="0" indent="-216000" defTabSz="914400" rtl="0" eaLnBrk="1" fontAlgn="auto" latinLnBrk="0" hangingPunct="0">
              <a:lnSpc>
                <a:spcPct val="100000"/>
              </a:lnSpc>
              <a:spcBef>
                <a:spcPts val="0"/>
              </a:spcBef>
              <a:spcAft>
                <a:spcPts val="0"/>
              </a:spcAft>
              <a:buClrTx/>
              <a:buSzTx/>
              <a:buFontTx/>
              <a:buNone/>
              <a:tabLst/>
              <a:defRPr/>
            </a:pPr>
            <a:r>
              <a:rPr lang="en-US" sz="1400" dirty="0" smtClean="0"/>
              <a:t>-</a:t>
            </a:r>
            <a:r>
              <a:rPr lang="en-US" sz="1400" baseline="0" dirty="0" smtClean="0"/>
              <a:t> </a:t>
            </a:r>
            <a:r>
              <a:rPr lang="en-US" sz="1400" dirty="0" smtClean="0"/>
              <a:t>Our Career</a:t>
            </a:r>
            <a:r>
              <a:rPr lang="en-US" sz="1400" baseline="0" dirty="0" smtClean="0"/>
              <a:t> Technical Education (CTE) programs have strong earning power, </a:t>
            </a:r>
            <a:r>
              <a:rPr lang="en-US" sz="1400" baseline="0" dirty="0" err="1" smtClean="0"/>
              <a:t>esp</a:t>
            </a:r>
            <a:r>
              <a:rPr lang="en-US" sz="1400" baseline="0" dirty="0" smtClean="0"/>
              <a:t> given current concerns re: student debt.  Actual </a:t>
            </a:r>
            <a:r>
              <a:rPr lang="en-US" sz="1400" baseline="0" dirty="0" err="1" smtClean="0"/>
              <a:t>avg</a:t>
            </a:r>
            <a:r>
              <a:rPr lang="en-US" sz="1400" baseline="0" dirty="0" smtClean="0"/>
              <a:t> student earnings from our CTE programs 5 years after leaving us is $66K…. Supports a family of 4 to live in CA.  </a:t>
            </a:r>
            <a:endParaRPr lang="en-US" sz="1400" dirty="0" smtClean="0"/>
          </a:p>
        </p:txBody>
      </p:sp>
    </p:spTree>
    <p:extLst>
      <p:ext uri="{BB962C8B-B14F-4D97-AF65-F5344CB8AC3E}">
        <p14:creationId xmlns:p14="http://schemas.microsoft.com/office/powerpoint/2010/main" val="34405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81100" y="696913"/>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640" y="4416479"/>
            <a:ext cx="5606639" cy="4182839"/>
          </a:xfrm>
        </p:spPr>
        <p:txBody>
          <a:bodyPr wrap="square" lIns="90000" tIns="45000" rIns="90000" bIns="45000" anchor="t"/>
          <a:lstStyle/>
          <a:p>
            <a:pPr lvl="0"/>
            <a:r>
              <a:rPr lang="en-US" sz="1400" dirty="0" smtClean="0"/>
              <a:t>Van:</a:t>
            </a:r>
          </a:p>
          <a:p>
            <a:pPr lvl="0"/>
            <a:r>
              <a:rPr lang="en-US" sz="1400" dirty="0" smtClean="0"/>
              <a:t>- “Some College” has become the new gateway for employment.  65% of jobs openings require an AA, certificate,</a:t>
            </a:r>
            <a:r>
              <a:rPr lang="en-US" sz="1400" baseline="0" dirty="0" smtClean="0"/>
              <a:t> industry-recognized credential or more.  </a:t>
            </a:r>
            <a:endParaRPr lang="en-US" dirty="0"/>
          </a:p>
        </p:txBody>
      </p:sp>
    </p:spTree>
    <p:extLst>
      <p:ext uri="{BB962C8B-B14F-4D97-AF65-F5344CB8AC3E}">
        <p14:creationId xmlns:p14="http://schemas.microsoft.com/office/powerpoint/2010/main" val="602561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r>
              <a:rPr lang="en-US" sz="1400" dirty="0" smtClean="0"/>
              <a:t>Van:</a:t>
            </a:r>
            <a:r>
              <a:rPr lang="en-US" sz="1400" baseline="0" dirty="0" smtClean="0"/>
              <a:t> - </a:t>
            </a:r>
          </a:p>
          <a:p>
            <a:r>
              <a:rPr lang="en-US" sz="1400" dirty="0" smtClean="0"/>
              <a:t>To close this skills gap and get our communities into these jobs, we need</a:t>
            </a:r>
            <a:r>
              <a:rPr lang="en-US" sz="1400" baseline="0" dirty="0" smtClean="0"/>
              <a:t> to work with the </a:t>
            </a:r>
            <a:r>
              <a:rPr lang="en-US" sz="1400" dirty="0" smtClean="0"/>
              <a:t>different industry</a:t>
            </a:r>
            <a:r>
              <a:rPr lang="en-US" sz="1400" baseline="0" dirty="0" smtClean="0"/>
              <a:t> sectors that drive our regional economies.  </a:t>
            </a:r>
            <a:endParaRPr lang="en-US" sz="1400" dirty="0"/>
          </a:p>
        </p:txBody>
      </p:sp>
    </p:spTree>
    <p:extLst>
      <p:ext uri="{BB962C8B-B14F-4D97-AF65-F5344CB8AC3E}">
        <p14:creationId xmlns:p14="http://schemas.microsoft.com/office/powerpoint/2010/main" val="2763730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0439" y="8829720"/>
            <a:ext cx="3038040" cy="464759"/>
          </a:xfrm>
        </p:spPr>
        <p:txBody>
          <a:bodyPr wrap="square" lIns="90000" tIns="45000" rIns="90000" bIns="45000" anchor="t"/>
          <a:lstStyle/>
          <a:p>
            <a:pPr lvl="0" algn="l" hangingPunct="1"/>
            <a:fld id="{61C27717-5837-42D0-81C7-69E20627D6B2}" type="slidenum">
              <a:rPr/>
              <a:pPr lvl="0" algn="l" hangingPunct="1"/>
              <a:t>12</a:t>
            </a:fld>
            <a:endParaRPr lang="en-US" sz="180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6913"/>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640" y="4416479"/>
            <a:ext cx="5606639" cy="4182839"/>
          </a:xfrm>
        </p:spPr>
        <p:txBody>
          <a:bodyPr wrap="square" lIns="90000" tIns="45000" rIns="90000" bIns="45000" anchor="t"/>
          <a:lstStyle/>
          <a:p>
            <a:pPr lvl="0"/>
            <a:r>
              <a:rPr lang="en-US" sz="1400" dirty="0" smtClean="0"/>
              <a:t>-14 Regional College &amp; Faculty Conversations</a:t>
            </a:r>
          </a:p>
          <a:p>
            <a:pPr lvl="0"/>
            <a:r>
              <a:rPr lang="en-US" sz="1400" dirty="0" smtClean="0"/>
              <a:t>-5</a:t>
            </a:r>
            <a:r>
              <a:rPr lang="en-US" sz="1400" baseline="0" dirty="0" smtClean="0"/>
              <a:t> Town Hall meetings with external stakeholders</a:t>
            </a:r>
          </a:p>
          <a:p>
            <a:pPr lvl="0"/>
            <a:r>
              <a:rPr lang="en-US" sz="1400" baseline="0" dirty="0" smtClean="0"/>
              <a:t>- With goal of making recommendations to the Board of Governors in September this year</a:t>
            </a:r>
            <a:endParaRPr lang="en-US" sz="1400" dirty="0" smtClean="0"/>
          </a:p>
        </p:txBody>
      </p:sp>
    </p:spTree>
    <p:extLst>
      <p:ext uri="{BB962C8B-B14F-4D97-AF65-F5344CB8AC3E}">
        <p14:creationId xmlns:p14="http://schemas.microsoft.com/office/powerpoint/2010/main" val="3145791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dirty="0"/>
          </a:p>
        </p:txBody>
      </p:sp>
    </p:spTree>
    <p:extLst>
      <p:ext uri="{BB962C8B-B14F-4D97-AF65-F5344CB8AC3E}">
        <p14:creationId xmlns:p14="http://schemas.microsoft.com/office/powerpoint/2010/main" val="4249804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
            </a:r>
            <a:br>
              <a:rPr lang="en-US" dirty="0" smtClean="0"/>
            </a:br>
            <a:endParaRPr lang="en-US" dirty="0" smtClean="0"/>
          </a:p>
          <a:p>
            <a:pPr marL="0" indent="0">
              <a:buFontTx/>
              <a:buNone/>
            </a:pPr>
            <a:endParaRPr lang="en-US" dirty="0" smtClean="0"/>
          </a:p>
          <a:p>
            <a:pPr marL="0" indent="0">
              <a:buFontTx/>
              <a:buNone/>
            </a:pPr>
            <a:r>
              <a:rPr lang="en-US" dirty="0" smtClean="0"/>
              <a:t>UP TO $50K PER CAMPUS ONCE THEY</a:t>
            </a:r>
            <a:r>
              <a:rPr lang="en-US" baseline="0" dirty="0" smtClean="0"/>
              <a:t> HAVE UNDERGONE INITIAL TRAINING </a:t>
            </a:r>
            <a:endParaRPr lang="en-US" dirty="0" smtClean="0"/>
          </a:p>
          <a:p>
            <a:pPr marL="171450" indent="-171450">
              <a:buFontTx/>
              <a:buChar char="-"/>
            </a:pPr>
            <a:r>
              <a:rPr lang="en-US" dirty="0" smtClean="0"/>
              <a:t>Integrated </a:t>
            </a:r>
            <a:r>
              <a:rPr lang="en-US" dirty="0" err="1" smtClean="0"/>
              <a:t>Launchboard</a:t>
            </a:r>
            <a:r>
              <a:rPr lang="en-US" baseline="0" dirty="0" smtClean="0"/>
              <a:t> data into campus planning</a:t>
            </a:r>
          </a:p>
          <a:p>
            <a:pPr marL="171450" indent="-171450">
              <a:buFontTx/>
              <a:buChar char="-"/>
            </a:pPr>
            <a:r>
              <a:rPr lang="en-US" dirty="0" smtClean="0"/>
              <a:t>Deep dive TA to understand your data</a:t>
            </a:r>
          </a:p>
          <a:p>
            <a:pPr marL="171450" indent="-171450">
              <a:buFontTx/>
              <a:buChar char="-"/>
            </a:pPr>
            <a:r>
              <a:rPr lang="en-US" dirty="0" smtClean="0"/>
              <a:t>Train CTE faculty</a:t>
            </a:r>
            <a:r>
              <a:rPr lang="en-US" baseline="0" dirty="0" smtClean="0"/>
              <a:t> on the </a:t>
            </a:r>
            <a:r>
              <a:rPr lang="en-US" baseline="0" dirty="0" err="1" smtClean="0"/>
              <a:t>launchboard</a:t>
            </a:r>
            <a:endParaRPr lang="en-US" baseline="0" dirty="0" smtClean="0"/>
          </a:p>
          <a:p>
            <a:pPr marL="171450" indent="-171450">
              <a:buFontTx/>
              <a:buChar char="-"/>
            </a:pPr>
            <a:r>
              <a:rPr lang="en-US" baseline="0" dirty="0" smtClean="0"/>
              <a:t>Clean up data</a:t>
            </a:r>
          </a:p>
          <a:p>
            <a:pPr marL="171450" indent="-171450">
              <a:buFontTx/>
              <a:buChar char="-"/>
            </a:pPr>
            <a:r>
              <a:rPr lang="en-US" baseline="0" dirty="0" smtClean="0"/>
              <a:t>Other</a:t>
            </a:r>
            <a:endParaRPr lang="en-US" dirty="0"/>
          </a:p>
        </p:txBody>
      </p:sp>
      <p:sp>
        <p:nvSpPr>
          <p:cNvPr id="4" name="Slide Number Placeholder 3"/>
          <p:cNvSpPr>
            <a:spLocks noGrp="1"/>
          </p:cNvSpPr>
          <p:nvPr>
            <p:ph type="sldNum" sz="quarter" idx="10"/>
          </p:nvPr>
        </p:nvSpPr>
        <p:spPr/>
        <p:txBody>
          <a:bodyPr/>
          <a:lstStyle/>
          <a:p>
            <a:fld id="{1C1ED20B-6982-433D-9D5D-4756DB3D2134}" type="slidenum">
              <a:rPr lang="en-US" smtClean="0"/>
              <a:t>22</a:t>
            </a:fld>
            <a:endParaRPr lang="en-US"/>
          </a:p>
        </p:txBody>
      </p:sp>
    </p:spTree>
    <p:extLst>
      <p:ext uri="{BB962C8B-B14F-4D97-AF65-F5344CB8AC3E}">
        <p14:creationId xmlns:p14="http://schemas.microsoft.com/office/powerpoint/2010/main" val="412817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204544-661C-4B6D-B2DC-66120DEC268B}" type="datetime1">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07D8-6DC6-4D2C-8233-08C18F3EF4D6}" type="slidenum">
              <a:rPr lang="en-US" smtClean="0"/>
              <a:t>‹#›</a:t>
            </a:fld>
            <a:endParaRPr lang="en-US"/>
          </a:p>
        </p:txBody>
      </p:sp>
    </p:spTree>
    <p:extLst>
      <p:ext uri="{BB962C8B-B14F-4D97-AF65-F5344CB8AC3E}">
        <p14:creationId xmlns:p14="http://schemas.microsoft.com/office/powerpoint/2010/main" val="18116533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FA841-ECEC-4BE0-90EE-D12497F3DBDD}" type="datetime1">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07D8-6DC6-4D2C-8233-08C18F3EF4D6}" type="slidenum">
              <a:rPr lang="en-US" smtClean="0"/>
              <a:t>‹#›</a:t>
            </a:fld>
            <a:endParaRPr lang="en-US"/>
          </a:p>
        </p:txBody>
      </p:sp>
    </p:spTree>
    <p:extLst>
      <p:ext uri="{BB962C8B-B14F-4D97-AF65-F5344CB8AC3E}">
        <p14:creationId xmlns:p14="http://schemas.microsoft.com/office/powerpoint/2010/main" val="42218458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B9FFA0-6D13-4EC9-87A0-46A8DA898CD4}" type="datetime1">
              <a:rPr lang="en-US" smtClean="0"/>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507D8-6DC6-4D2C-8233-08C18F3EF4D6}" type="slidenum">
              <a:rPr lang="en-US" smtClean="0"/>
              <a:t>‹#›</a:t>
            </a:fld>
            <a:endParaRPr lang="en-US"/>
          </a:p>
        </p:txBody>
      </p:sp>
    </p:spTree>
    <p:extLst>
      <p:ext uri="{BB962C8B-B14F-4D97-AF65-F5344CB8AC3E}">
        <p14:creationId xmlns:p14="http://schemas.microsoft.com/office/powerpoint/2010/main" val="23417296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latin typeface="Calibri"/>
              </a:rPr>
              <a:t>California Community Colleges – Chancellor’s Office  | 112 Colleges  |  72 Districts  |  2.6 Million Students</a:t>
            </a:r>
            <a:endParaRPr lang="en-US">
              <a:latin typeface="Calibri"/>
            </a:endParaRPr>
          </a:p>
        </p:txBody>
      </p:sp>
      <p:sp>
        <p:nvSpPr>
          <p:cNvPr id="5" name="Slide Number Placeholder 5"/>
          <p:cNvSpPr txBox="1">
            <a:spLocks/>
          </p:cNvSpPr>
          <p:nvPr userDrawn="1"/>
        </p:nvSpPr>
        <p:spPr>
          <a:xfrm>
            <a:off x="8762999" y="6629400"/>
            <a:ext cx="381001" cy="228600"/>
          </a:xfrm>
          <a:prstGeom prst="rect">
            <a:avLst/>
          </a:prstGeom>
        </p:spPr>
        <p:txBody>
          <a:bodyPr/>
          <a:lstStyle>
            <a:defPPr>
              <a:defRPr lang="en-US"/>
            </a:defPPr>
            <a:lvl1pPr marL="0" algn="l" defTabSz="914400" rtl="0" eaLnBrk="1" latinLnBrk="0" hangingPunct="1">
              <a:defRPr sz="900"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051941-4126-4597-8895-D29A2A3BA6C5}" type="slidenum">
              <a:rPr lang="en-US" smtClean="0">
                <a:solidFill>
                  <a:srgbClr val="526DB0">
                    <a:lumMod val="60000"/>
                    <a:lumOff val="40000"/>
                  </a:srgbClr>
                </a:solidFill>
                <a:latin typeface="Calibri"/>
              </a:rPr>
              <a:pPr/>
              <a:t>‹#›</a:t>
            </a:fld>
            <a:endParaRPr lang="en-US" dirty="0">
              <a:solidFill>
                <a:srgbClr val="526DB0">
                  <a:lumMod val="60000"/>
                  <a:lumOff val="40000"/>
                </a:srgbClr>
              </a:solidFill>
              <a:latin typeface="Calibri"/>
            </a:endParaRPr>
          </a:p>
        </p:txBody>
      </p:sp>
    </p:spTree>
    <p:extLst>
      <p:ext uri="{BB962C8B-B14F-4D97-AF65-F5344CB8AC3E}">
        <p14:creationId xmlns:p14="http://schemas.microsoft.com/office/powerpoint/2010/main" val="12276902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76200" y="-57859"/>
            <a:ext cx="9296399" cy="69737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F44EB-10B2-45DB-8353-3ED4CC9030CD}" type="datetime1">
              <a:rPr lang="en-US" smtClean="0"/>
              <a:t>6/6/2016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507D8-6DC6-4D2C-8233-08C18F3EF4D6}" type="slidenum">
              <a:rPr lang="en-US" smtClean="0"/>
              <a:t>‹#›</a:t>
            </a:fld>
            <a:endParaRPr lang="en-US"/>
          </a:p>
        </p:txBody>
      </p:sp>
    </p:spTree>
    <p:extLst>
      <p:ext uri="{BB962C8B-B14F-4D97-AF65-F5344CB8AC3E}">
        <p14:creationId xmlns:p14="http://schemas.microsoft.com/office/powerpoint/2010/main" val="3415952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baseline="0">
          <a:solidFill>
            <a:schemeClr val="tx1"/>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838200"/>
            <a:ext cx="8967863" cy="2237060"/>
          </a:xfrm>
          <a:prstGeom prst="rect">
            <a:avLst/>
          </a:prstGeom>
        </p:spPr>
      </p:pic>
      <p:sp>
        <p:nvSpPr>
          <p:cNvPr id="17" name="TextBox 16"/>
          <p:cNvSpPr txBox="1"/>
          <p:nvPr/>
        </p:nvSpPr>
        <p:spPr>
          <a:xfrm>
            <a:off x="1161360" y="312929"/>
            <a:ext cx="3310458" cy="523220"/>
          </a:xfrm>
          <a:prstGeom prst="rect">
            <a:avLst/>
          </a:prstGeom>
          <a:noFill/>
        </p:spPr>
        <p:txBody>
          <a:bodyPr wrap="none" rtlCol="0">
            <a:spAutoFit/>
          </a:bodyPr>
          <a:lstStyle/>
          <a:p>
            <a:r>
              <a:rPr lang="en-US" sz="1400" b="1" kern="1100" spc="110" dirty="0" smtClean="0">
                <a:solidFill>
                  <a:schemeClr val="tx1">
                    <a:lumMod val="85000"/>
                    <a:lumOff val="15000"/>
                  </a:schemeClr>
                </a:solidFill>
                <a:cs typeface="Times New Roman" pitchFamily="18" charset="0"/>
              </a:rPr>
              <a:t>CALIFORNIA COMMUNITY COLLEGES</a:t>
            </a:r>
          </a:p>
          <a:p>
            <a:r>
              <a:rPr lang="en-US" sz="1400" b="1" kern="1100" spc="110" dirty="0" smtClean="0">
                <a:solidFill>
                  <a:schemeClr val="tx1">
                    <a:lumMod val="85000"/>
                    <a:lumOff val="15000"/>
                  </a:schemeClr>
                </a:solidFill>
                <a:cs typeface="Times New Roman" pitchFamily="18" charset="0"/>
              </a:rPr>
              <a:t>CHANCELLOR’S OFFICE</a:t>
            </a:r>
            <a:endParaRPr lang="en-US" sz="1400" b="1" kern="1100" spc="110" dirty="0">
              <a:solidFill>
                <a:schemeClr val="tx1">
                  <a:lumMod val="85000"/>
                  <a:lumOff val="15000"/>
                </a:schemeClr>
              </a:solidFill>
              <a:cs typeface="Times New Roman" pitchFamily="18" charset="0"/>
            </a:endParaRPr>
          </a:p>
        </p:txBody>
      </p:sp>
      <p:sp>
        <p:nvSpPr>
          <p:cNvPr id="6" name="TextBox 5"/>
          <p:cNvSpPr txBox="1"/>
          <p:nvPr/>
        </p:nvSpPr>
        <p:spPr>
          <a:xfrm>
            <a:off x="1533137" y="3124200"/>
            <a:ext cx="7112419" cy="2985433"/>
          </a:xfrm>
          <a:prstGeom prst="rect">
            <a:avLst/>
          </a:prstGeom>
          <a:noFill/>
        </p:spPr>
        <p:txBody>
          <a:bodyPr wrap="none" rtlCol="0">
            <a:spAutoFit/>
          </a:bodyPr>
          <a:lstStyle/>
          <a:p>
            <a:pPr algn="ctr"/>
            <a:r>
              <a:rPr lang="en-US" sz="2800" b="1" dirty="0" smtClean="0"/>
              <a:t>The Evolution of Career Technical Education at</a:t>
            </a:r>
          </a:p>
          <a:p>
            <a:pPr algn="ctr"/>
            <a:r>
              <a:rPr lang="en-US" sz="2800" b="1" dirty="0" smtClean="0"/>
              <a:t>California’s Community Colleges</a:t>
            </a:r>
          </a:p>
          <a:p>
            <a:pPr algn="ctr"/>
            <a:endParaRPr lang="en-US" sz="2400" dirty="0" smtClean="0"/>
          </a:p>
          <a:p>
            <a:pPr algn="ctr"/>
            <a:r>
              <a:rPr lang="en-US" sz="2800" dirty="0" smtClean="0"/>
              <a:t>Central/Mother Lode Regional Consortium</a:t>
            </a:r>
          </a:p>
          <a:p>
            <a:pPr algn="ctr"/>
            <a:r>
              <a:rPr lang="en-US" sz="2800" dirty="0" smtClean="0"/>
              <a:t>Regional Planning Conference</a:t>
            </a:r>
          </a:p>
          <a:p>
            <a:pPr algn="ctr"/>
            <a:endParaRPr lang="en-US" sz="2800" dirty="0"/>
          </a:p>
          <a:p>
            <a:pPr algn="ctr"/>
            <a:r>
              <a:rPr lang="en-US" sz="2000" dirty="0" smtClean="0"/>
              <a:t>June 6</a:t>
            </a:r>
            <a:r>
              <a:rPr lang="en-US" sz="2000" baseline="30000" dirty="0" smtClean="0"/>
              <a:t>th</a:t>
            </a:r>
            <a:r>
              <a:rPr lang="en-US" sz="2000" dirty="0" smtClean="0"/>
              <a:t>, 2016</a:t>
            </a:r>
            <a:endParaRPr lang="en-US" sz="2000" dirty="0"/>
          </a:p>
        </p:txBody>
      </p:sp>
    </p:spTree>
    <p:extLst>
      <p:ext uri="{BB962C8B-B14F-4D97-AF65-F5344CB8AC3E}">
        <p14:creationId xmlns:p14="http://schemas.microsoft.com/office/powerpoint/2010/main" val="1180681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Valley/Mother Lode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23844778"/>
              </p:ext>
            </p:extLst>
          </p:nvPr>
        </p:nvGraphicFramePr>
        <p:xfrm>
          <a:off x="457200" y="1143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E5E507D8-6DC6-4D2C-8233-08C18F3EF4D6}" type="slidenum">
              <a:rPr lang="en-US" smtClean="0"/>
              <a:t>10</a:t>
            </a:fld>
            <a:endParaRPr lang="en-US"/>
          </a:p>
        </p:txBody>
      </p:sp>
    </p:spTree>
    <p:extLst>
      <p:ext uri="{BB962C8B-B14F-4D97-AF65-F5344CB8AC3E}">
        <p14:creationId xmlns:p14="http://schemas.microsoft.com/office/powerpoint/2010/main" val="4196687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9448800" cy="7086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568501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ApeopleShape.png"/>
          <p:cNvPicPr>
            <a:picLocks noChangeAspect="1"/>
          </p:cNvPicPr>
          <p:nvPr/>
        </p:nvPicPr>
        <p:blipFill>
          <a:blip r:embed="rId3" cstate="print"/>
          <a:stretch>
            <a:fillRect/>
          </a:stretch>
        </p:blipFill>
        <p:spPr>
          <a:xfrm>
            <a:off x="5224271" y="1307593"/>
            <a:ext cx="3608834" cy="4035262"/>
          </a:xfrm>
          <a:prstGeom prst="rect">
            <a:avLst/>
          </a:prstGeom>
        </p:spPr>
      </p:pic>
      <p:sp>
        <p:nvSpPr>
          <p:cNvPr id="2" name="Title 1"/>
          <p:cNvSpPr txBox="1">
            <a:spLocks noGrp="1"/>
          </p:cNvSpPr>
          <p:nvPr>
            <p:ph type="title" idx="4294967295"/>
          </p:nvPr>
        </p:nvSpPr>
        <p:spPr>
          <a:xfrm>
            <a:off x="152400" y="326951"/>
            <a:ext cx="8352430" cy="852985"/>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200" b="1" dirty="0">
                <a:solidFill>
                  <a:srgbClr val="1575BB"/>
                </a:solidFill>
              </a:rPr>
              <a:t>Task Force </a:t>
            </a:r>
            <a:r>
              <a:rPr lang="en-US" sz="3200" b="1" dirty="0" smtClean="0">
                <a:solidFill>
                  <a:srgbClr val="1575BB"/>
                </a:solidFill>
              </a:rPr>
              <a:t>Roll Out</a:t>
            </a:r>
            <a:r>
              <a:rPr lang="en-US" sz="3200" b="1" dirty="0"/>
              <a:t/>
            </a:r>
            <a:br>
              <a:rPr lang="en-US" sz="3200" b="1" dirty="0"/>
            </a:br>
            <a:endParaRPr lang="en-US" sz="3200" b="1" dirty="0"/>
          </a:p>
        </p:txBody>
      </p:sp>
      <p:grpSp>
        <p:nvGrpSpPr>
          <p:cNvPr id="6" name="Group 5"/>
          <p:cNvGrpSpPr/>
          <p:nvPr/>
        </p:nvGrpSpPr>
        <p:grpSpPr>
          <a:xfrm>
            <a:off x="-76200" y="0"/>
            <a:ext cx="1549796" cy="533400"/>
            <a:chOff x="2362200" y="4648200"/>
            <a:chExt cx="1549796" cy="533400"/>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4648200"/>
              <a:ext cx="38100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2590800" y="4719935"/>
              <a:ext cx="1321196" cy="461665"/>
            </a:xfrm>
            <a:prstGeom prst="rect">
              <a:avLst/>
            </a:prstGeom>
            <a:noFill/>
          </p:spPr>
          <p:txBody>
            <a:bodyPr wrap="none" rtlCol="0">
              <a:spAutoFit/>
            </a:bodyPr>
            <a:lstStyle/>
            <a:p>
              <a:r>
                <a:rPr lang="en-US" sz="1200" dirty="0"/>
                <a:t>#</a:t>
              </a:r>
              <a:r>
                <a:rPr lang="en-US" sz="1200" dirty="0" err="1"/>
                <a:t>StrongWorkforce</a:t>
              </a:r>
              <a:endParaRPr lang="en-US" sz="1200" dirty="0"/>
            </a:p>
            <a:p>
              <a:endParaRPr lang="en-US" sz="1200" dirty="0"/>
            </a:p>
          </p:txBody>
        </p:sp>
      </p:grpSp>
      <p:pic>
        <p:nvPicPr>
          <p:cNvPr id="10" name="Picture 9"/>
          <p:cNvPicPr>
            <a:picLocks noChangeAspect="1"/>
          </p:cNvPicPr>
          <p:nvPr/>
        </p:nvPicPr>
        <p:blipFill>
          <a:blip r:embed="rId5" cstate="print">
            <a:lum/>
            <a:alphaModFix/>
          </a:blip>
          <a:srcRect/>
          <a:stretch>
            <a:fillRect/>
          </a:stretch>
        </p:blipFill>
        <p:spPr>
          <a:xfrm>
            <a:off x="685800" y="6063119"/>
            <a:ext cx="1961640" cy="794520"/>
          </a:xfrm>
          <a:prstGeom prst="rect">
            <a:avLst/>
          </a:prstGeom>
          <a:noFill/>
          <a:ln>
            <a:noFill/>
          </a:ln>
        </p:spPr>
      </p:pic>
      <p:sp>
        <p:nvSpPr>
          <p:cNvPr id="3" name="Content Placeholder 2"/>
          <p:cNvSpPr txBox="1">
            <a:spLocks noGrp="1"/>
          </p:cNvSpPr>
          <p:nvPr>
            <p:ph type="body" idx="4294967295"/>
          </p:nvPr>
        </p:nvSpPr>
        <p:spPr>
          <a:xfrm>
            <a:off x="381000" y="870402"/>
            <a:ext cx="6284976" cy="4892107"/>
          </a:xfrm>
          <a:noFill/>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pitchFamily="32"/>
                <a:ea typeface="Arial Unicode MS" pitchFamily="2"/>
                <a:cs typeface="Arial Unicode MS"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pitchFamily="32"/>
                <a:ea typeface="Arial Unicode MS" pitchFamily="2"/>
                <a:cs typeface="Arial Unicode MS"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pitchFamily="32"/>
                <a:ea typeface="Arial Unicode MS" pitchFamily="2"/>
                <a:cs typeface="Arial Unicode MS"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5pPr>
            <a:lvl6pPr marL="2591999"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6pPr>
            <a:lvl7pPr marL="3023999"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9pPr>
          </a:lstStyle>
          <a:p>
            <a:pPr marL="0" indent="0">
              <a:spcAft>
                <a:spcPts val="600"/>
              </a:spcAft>
              <a:buSzPct val="110000"/>
              <a:buNone/>
            </a:pPr>
            <a:r>
              <a:rPr sz="3000" b="1" dirty="0" smtClean="0">
                <a:solidFill>
                  <a:schemeClr val="accent6"/>
                </a:solidFill>
                <a:latin typeface="Calibri" pitchFamily="34"/>
                <a:cs typeface="Times New Roman"/>
              </a:rPr>
              <a:t>14</a:t>
            </a:r>
            <a:r>
              <a:rPr sz="3000" b="1" dirty="0" smtClean="0">
                <a:solidFill>
                  <a:schemeClr val="tx1"/>
                </a:solidFill>
                <a:latin typeface="Calibri" pitchFamily="34"/>
                <a:cs typeface="Times New Roman"/>
              </a:rPr>
              <a:t> </a:t>
            </a:r>
            <a:r>
              <a:rPr sz="1800" b="1" dirty="0" smtClean="0">
                <a:solidFill>
                  <a:schemeClr val="tx1"/>
                </a:solidFill>
                <a:latin typeface="Calibri" pitchFamily="34"/>
                <a:cs typeface="Times New Roman"/>
              </a:rPr>
              <a:t>Regional College &amp; Faculty Conversations</a:t>
            </a:r>
          </a:p>
          <a:p>
            <a:pPr marL="716162" lvl="2" indent="-284163">
              <a:spcAft>
                <a:spcPts val="600"/>
              </a:spcAft>
              <a:buSzPct val="110000"/>
              <a:buFont typeface="Wingdings" panose="05000000000000000000" pitchFamily="2" charset="2"/>
              <a:buChar char="ü"/>
            </a:pPr>
            <a:r>
              <a:rPr sz="1400" dirty="0" smtClean="0">
                <a:solidFill>
                  <a:schemeClr val="tx1"/>
                </a:solidFill>
                <a:latin typeface="Calibri" pitchFamily="34"/>
                <a:cs typeface="Times New Roman"/>
              </a:rPr>
              <a:t>Over </a:t>
            </a:r>
            <a:r>
              <a:rPr b="1" dirty="0" smtClean="0">
                <a:solidFill>
                  <a:schemeClr val="tx2">
                    <a:lumMod val="60000"/>
                    <a:lumOff val="40000"/>
                  </a:schemeClr>
                </a:solidFill>
                <a:latin typeface="Calibri" pitchFamily="34"/>
                <a:cs typeface="Times New Roman"/>
              </a:rPr>
              <a:t>700</a:t>
            </a:r>
            <a:r>
              <a:rPr sz="1400" b="1" dirty="0" smtClean="0">
                <a:solidFill>
                  <a:schemeClr val="tx2">
                    <a:lumMod val="60000"/>
                    <a:lumOff val="40000"/>
                  </a:schemeClr>
                </a:solidFill>
                <a:latin typeface="Calibri" pitchFamily="34"/>
                <a:cs typeface="Times New Roman"/>
              </a:rPr>
              <a:t> </a:t>
            </a:r>
            <a:r>
              <a:rPr sz="1400" dirty="0" smtClean="0">
                <a:solidFill>
                  <a:schemeClr val="tx1"/>
                </a:solidFill>
                <a:latin typeface="Calibri" pitchFamily="34"/>
                <a:cs typeface="Times New Roman"/>
              </a:rPr>
              <a:t>attendees, including 40% faculty</a:t>
            </a:r>
            <a:endParaRPr lang="en-US" sz="1400" dirty="0" smtClean="0">
              <a:solidFill>
                <a:schemeClr val="tx1"/>
              </a:solidFill>
              <a:latin typeface="Calibri" pitchFamily="34"/>
            </a:endParaRPr>
          </a:p>
          <a:p>
            <a:pPr marL="0" indent="0">
              <a:spcAft>
                <a:spcPts val="600"/>
              </a:spcAft>
              <a:buSzPct val="110000"/>
              <a:buNone/>
            </a:pPr>
            <a:r>
              <a:rPr lang="en-US" sz="3000" b="1" dirty="0" smtClean="0">
                <a:solidFill>
                  <a:schemeClr val="accent6"/>
                </a:solidFill>
                <a:latin typeface="Calibri" pitchFamily="34"/>
                <a:cs typeface="Times New Roman"/>
              </a:rPr>
              <a:t>6 </a:t>
            </a:r>
            <a:r>
              <a:rPr lang="en-US" sz="1800" b="1" dirty="0" smtClean="0">
                <a:solidFill>
                  <a:schemeClr val="tx1"/>
                </a:solidFill>
                <a:latin typeface="Calibri" pitchFamily="34"/>
                <a:cs typeface="Times New Roman"/>
              </a:rPr>
              <a:t>Strong Workforce Town Hall Meetings </a:t>
            </a:r>
          </a:p>
          <a:p>
            <a:pPr marL="717749" lvl="2" indent="-285750">
              <a:spcAft>
                <a:spcPts val="600"/>
              </a:spcAft>
              <a:buSzPct val="110000"/>
              <a:buFont typeface="Wingdings" panose="05000000000000000000" pitchFamily="2" charset="2"/>
              <a:buChar char="ü"/>
            </a:pPr>
            <a:r>
              <a:rPr lang="en-US" sz="1400" dirty="0" smtClean="0">
                <a:solidFill>
                  <a:schemeClr val="tx1"/>
                </a:solidFill>
                <a:latin typeface="Calibri" pitchFamily="34"/>
                <a:cs typeface="Times New Roman"/>
              </a:rPr>
              <a:t>Over </a:t>
            </a:r>
            <a:r>
              <a:rPr lang="en-US" b="1" dirty="0" smtClean="0">
                <a:solidFill>
                  <a:schemeClr val="tx2">
                    <a:lumMod val="60000"/>
                    <a:lumOff val="40000"/>
                  </a:schemeClr>
                </a:solidFill>
                <a:latin typeface="Calibri" pitchFamily="34"/>
                <a:cs typeface="Times New Roman"/>
              </a:rPr>
              <a:t>500</a:t>
            </a:r>
            <a:r>
              <a:rPr lang="en-US" sz="1400" b="1" dirty="0" smtClean="0">
                <a:solidFill>
                  <a:schemeClr val="tx1"/>
                </a:solidFill>
                <a:latin typeface="Calibri" pitchFamily="34"/>
                <a:cs typeface="Times New Roman"/>
              </a:rPr>
              <a:t> </a:t>
            </a:r>
            <a:r>
              <a:rPr lang="en-US" sz="1400" dirty="0" smtClean="0">
                <a:solidFill>
                  <a:schemeClr val="tx1"/>
                </a:solidFill>
                <a:latin typeface="Calibri" pitchFamily="34"/>
                <a:cs typeface="Times New Roman"/>
              </a:rPr>
              <a:t>participants in regions across the state</a:t>
            </a:r>
            <a:endParaRPr lang="en-US" sz="1400" dirty="0">
              <a:solidFill>
                <a:schemeClr val="tx1"/>
              </a:solidFill>
              <a:latin typeface="Calibri" pitchFamily="34"/>
              <a:cs typeface="Times New Roman"/>
            </a:endParaRPr>
          </a:p>
          <a:p>
            <a:pPr marL="0" indent="0">
              <a:spcAft>
                <a:spcPts val="600"/>
              </a:spcAft>
              <a:buSzPct val="110000"/>
              <a:buNone/>
            </a:pPr>
            <a:r>
              <a:rPr lang="en-US" sz="3000" b="1" dirty="0" smtClean="0">
                <a:solidFill>
                  <a:schemeClr val="accent6"/>
                </a:solidFill>
                <a:latin typeface="Calibri" pitchFamily="34"/>
                <a:cs typeface="Times New Roman"/>
              </a:rPr>
              <a:t>6 </a:t>
            </a:r>
            <a:r>
              <a:rPr lang="en-US" sz="1800" b="1" dirty="0" smtClean="0">
                <a:solidFill>
                  <a:schemeClr val="tx1"/>
                </a:solidFill>
                <a:latin typeface="Calibri" pitchFamily="34"/>
                <a:cs typeface="Times New Roman"/>
              </a:rPr>
              <a:t>expert background papers </a:t>
            </a:r>
            <a:r>
              <a:rPr lang="en-US" sz="1800" dirty="0" smtClean="0">
                <a:solidFill>
                  <a:schemeClr val="tx1"/>
                </a:solidFill>
                <a:latin typeface="Calibri" pitchFamily="34"/>
                <a:cs typeface="Times New Roman"/>
              </a:rPr>
              <a:t>on common themes</a:t>
            </a:r>
            <a:endParaRPr lang="en-US" sz="1400" dirty="0" smtClean="0">
              <a:solidFill>
                <a:schemeClr val="tx1"/>
              </a:solidFill>
              <a:latin typeface="Calibri" pitchFamily="34"/>
              <a:cs typeface="Times New Roman"/>
            </a:endParaRPr>
          </a:p>
          <a:p>
            <a:pPr marL="716162" lvl="2" indent="-284163">
              <a:spcAft>
                <a:spcPts val="600"/>
              </a:spcAft>
              <a:buSzPct val="110000"/>
              <a:buFont typeface="Wingdings" panose="05000000000000000000" pitchFamily="2" charset="2"/>
              <a:buChar char="ü"/>
            </a:pPr>
            <a:r>
              <a:rPr lang="en-US" sz="1000" dirty="0" smtClean="0">
                <a:solidFill>
                  <a:schemeClr val="tx1"/>
                </a:solidFill>
                <a:latin typeface="Calibri" pitchFamily="34"/>
                <a:cs typeface="Times New Roman"/>
              </a:rPr>
              <a:t> </a:t>
            </a:r>
            <a:r>
              <a:rPr lang="en-US" sz="1400" dirty="0" smtClean="0">
                <a:solidFill>
                  <a:schemeClr val="tx1"/>
                </a:solidFill>
                <a:latin typeface="Calibri" pitchFamily="34"/>
                <a:cs typeface="Times New Roman"/>
              </a:rPr>
              <a:t>Workforce Data &amp; Outcomes</a:t>
            </a:r>
          </a:p>
          <a:p>
            <a:pPr marL="716162" lvl="2" indent="-284163">
              <a:spcAft>
                <a:spcPts val="600"/>
              </a:spcAft>
              <a:buSzPct val="110000"/>
              <a:buFont typeface="Wingdings" panose="05000000000000000000" pitchFamily="2" charset="2"/>
              <a:buChar char="ü"/>
            </a:pPr>
            <a:r>
              <a:rPr lang="en-US" sz="1400" dirty="0" smtClean="0">
                <a:solidFill>
                  <a:schemeClr val="tx1"/>
                </a:solidFill>
                <a:latin typeface="Calibri" pitchFamily="34"/>
                <a:cs typeface="Times New Roman"/>
              </a:rPr>
              <a:t> Curriculum Development &amp; Instructors</a:t>
            </a:r>
          </a:p>
          <a:p>
            <a:pPr marL="716162" lvl="2" indent="-284163">
              <a:spcAft>
                <a:spcPts val="600"/>
              </a:spcAft>
              <a:buSzPct val="110000"/>
              <a:buFont typeface="Wingdings" panose="05000000000000000000" pitchFamily="2" charset="2"/>
              <a:buChar char="ü"/>
            </a:pPr>
            <a:r>
              <a:rPr lang="en-US" sz="1400" dirty="0" smtClean="0">
                <a:solidFill>
                  <a:schemeClr val="tx1"/>
                </a:solidFill>
                <a:latin typeface="Calibri" pitchFamily="34"/>
                <a:cs typeface="Times New Roman"/>
              </a:rPr>
              <a:t> Structured Pathways and Student Support (2 parts)</a:t>
            </a:r>
          </a:p>
          <a:p>
            <a:pPr marL="716162" lvl="2" indent="-284163">
              <a:spcAft>
                <a:spcPts val="600"/>
              </a:spcAft>
              <a:buSzPct val="110000"/>
              <a:buFont typeface="Wingdings" panose="05000000000000000000" pitchFamily="2" charset="2"/>
              <a:buChar char="ü"/>
            </a:pPr>
            <a:r>
              <a:rPr lang="en-US" sz="1400" dirty="0" smtClean="0">
                <a:solidFill>
                  <a:schemeClr val="tx1"/>
                </a:solidFill>
                <a:latin typeface="Calibri" pitchFamily="34"/>
                <a:cs typeface="Times New Roman"/>
              </a:rPr>
              <a:t>Regional Coordination</a:t>
            </a:r>
          </a:p>
          <a:p>
            <a:pPr marL="716162" lvl="2" indent="-284163">
              <a:spcAft>
                <a:spcPts val="600"/>
              </a:spcAft>
              <a:buSzPct val="110000"/>
              <a:buFont typeface="Wingdings" panose="05000000000000000000" pitchFamily="2" charset="2"/>
              <a:buChar char="ü"/>
            </a:pPr>
            <a:r>
              <a:rPr lang="en-US" sz="1400" dirty="0" smtClean="0">
                <a:solidFill>
                  <a:schemeClr val="tx1"/>
                </a:solidFill>
                <a:latin typeface="Calibri" pitchFamily="34"/>
                <a:cs typeface="Times New Roman"/>
              </a:rPr>
              <a:t>Funding</a:t>
            </a:r>
          </a:p>
          <a:p>
            <a:pPr marL="0" indent="0">
              <a:spcAft>
                <a:spcPts val="600"/>
              </a:spcAft>
              <a:buSzPct val="110000"/>
              <a:buNone/>
            </a:pPr>
            <a:r>
              <a:rPr lang="en-US" sz="3000" b="1" dirty="0" smtClean="0">
                <a:solidFill>
                  <a:schemeClr val="accent6"/>
                </a:solidFill>
                <a:latin typeface="Calibri" pitchFamily="34"/>
                <a:cs typeface="Times New Roman"/>
              </a:rPr>
              <a:t>5 </a:t>
            </a:r>
            <a:r>
              <a:rPr lang="en-US" sz="1800" dirty="0" smtClean="0">
                <a:solidFill>
                  <a:schemeClr val="tx1"/>
                </a:solidFill>
                <a:latin typeface="Calibri" pitchFamily="34"/>
                <a:cs typeface="Times New Roman"/>
              </a:rPr>
              <a:t>meetings of the </a:t>
            </a:r>
            <a:r>
              <a:rPr lang="en-US" sz="3000" b="1" dirty="0" smtClean="0">
                <a:solidFill>
                  <a:schemeClr val="accent6"/>
                </a:solidFill>
                <a:latin typeface="Calibri" pitchFamily="34"/>
                <a:cs typeface="Times New Roman"/>
              </a:rPr>
              <a:t>26</a:t>
            </a:r>
            <a:r>
              <a:rPr lang="en-US" sz="1800" dirty="0" smtClean="0">
                <a:solidFill>
                  <a:schemeClr val="tx1"/>
                </a:solidFill>
                <a:latin typeface="Calibri" pitchFamily="34"/>
                <a:cs typeface="Times New Roman"/>
              </a:rPr>
              <a:t>-member </a:t>
            </a:r>
            <a:r>
              <a:rPr lang="en-US" sz="1800" b="1" dirty="0" smtClean="0">
                <a:solidFill>
                  <a:schemeClr val="tx1"/>
                </a:solidFill>
                <a:latin typeface="Calibri" pitchFamily="34"/>
                <a:cs typeface="Times New Roman"/>
              </a:rPr>
              <a:t>Task Force </a:t>
            </a:r>
          </a:p>
          <a:p>
            <a:pPr marL="0" indent="0">
              <a:spcAft>
                <a:spcPts val="600"/>
              </a:spcAft>
              <a:buSzPct val="110000"/>
              <a:buNone/>
            </a:pPr>
            <a:r>
              <a:rPr lang="en-US" sz="3000" b="1" dirty="0" smtClean="0">
                <a:solidFill>
                  <a:schemeClr val="accent6"/>
                </a:solidFill>
                <a:latin typeface="Calibri" pitchFamily="34"/>
                <a:cs typeface="Times New Roman"/>
              </a:rPr>
              <a:t>221</a:t>
            </a:r>
            <a:r>
              <a:rPr lang="en-US" sz="3000" dirty="0" smtClean="0">
                <a:solidFill>
                  <a:schemeClr val="tx1"/>
                </a:solidFill>
                <a:latin typeface="Calibri" pitchFamily="34"/>
                <a:cs typeface="Times New Roman"/>
              </a:rPr>
              <a:t> </a:t>
            </a:r>
            <a:r>
              <a:rPr lang="en-US" sz="1800" dirty="0" smtClean="0">
                <a:solidFill>
                  <a:schemeClr val="tx1"/>
                </a:solidFill>
                <a:latin typeface="Calibri" pitchFamily="34"/>
                <a:cs typeface="Times New Roman"/>
              </a:rPr>
              <a:t>website &amp; </a:t>
            </a:r>
            <a:r>
              <a:rPr lang="en-US" sz="3000" b="1" dirty="0" smtClean="0">
                <a:solidFill>
                  <a:schemeClr val="accent6"/>
                </a:solidFill>
                <a:latin typeface="Calibri" pitchFamily="34"/>
                <a:cs typeface="Times New Roman"/>
              </a:rPr>
              <a:t>10</a:t>
            </a:r>
            <a:r>
              <a:rPr lang="en-US" sz="2500" b="1" dirty="0" smtClean="0">
                <a:solidFill>
                  <a:schemeClr val="accent6"/>
                </a:solidFill>
                <a:latin typeface="Calibri" pitchFamily="34"/>
                <a:cs typeface="Times New Roman"/>
              </a:rPr>
              <a:t> </a:t>
            </a:r>
            <a:r>
              <a:rPr lang="en-US" sz="1800" dirty="0" smtClean="0">
                <a:solidFill>
                  <a:schemeClr val="tx1"/>
                </a:solidFill>
                <a:latin typeface="Calibri" pitchFamily="34"/>
                <a:cs typeface="Times New Roman"/>
              </a:rPr>
              <a:t>letters during </a:t>
            </a:r>
            <a:r>
              <a:rPr lang="en-US" sz="1800" b="1" dirty="0" smtClean="0">
                <a:solidFill>
                  <a:schemeClr val="tx1"/>
                </a:solidFill>
                <a:latin typeface="Calibri" pitchFamily="34"/>
                <a:cs typeface="Times New Roman"/>
              </a:rPr>
              <a:t>public comment </a:t>
            </a:r>
            <a:r>
              <a:rPr lang="en-US" sz="1800" dirty="0" smtClean="0">
                <a:solidFill>
                  <a:schemeClr val="tx1"/>
                </a:solidFill>
                <a:latin typeface="Calibri" pitchFamily="34"/>
                <a:cs typeface="Times New Roman"/>
              </a:rPr>
              <a:t>period</a:t>
            </a:r>
            <a:endParaRPr lang="en-US" sz="1800" b="1" dirty="0">
              <a:solidFill>
                <a:schemeClr val="tx1"/>
              </a:solidFill>
              <a:latin typeface="Calibri" pitchFamily="34"/>
              <a:cs typeface="Times New Roman"/>
            </a:endParaRPr>
          </a:p>
        </p:txBody>
      </p:sp>
    </p:spTree>
    <p:extLst>
      <p:ext uri="{BB962C8B-B14F-4D97-AF65-F5344CB8AC3E}">
        <p14:creationId xmlns:p14="http://schemas.microsoft.com/office/powerpoint/2010/main" val="2302877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Strong Workforce Priorities</a:t>
            </a:r>
            <a:endParaRPr lang="en-US" dirty="0"/>
          </a:p>
        </p:txBody>
      </p:sp>
      <p:sp>
        <p:nvSpPr>
          <p:cNvPr id="3" name="Content Placeholder 2"/>
          <p:cNvSpPr>
            <a:spLocks noGrp="1"/>
          </p:cNvSpPr>
          <p:nvPr>
            <p:ph idx="1"/>
          </p:nvPr>
        </p:nvSpPr>
        <p:spPr>
          <a:xfrm>
            <a:off x="457200" y="1295400"/>
            <a:ext cx="8229600" cy="4525963"/>
          </a:xfrm>
        </p:spPr>
        <p:txBody>
          <a:bodyPr>
            <a:normAutofit lnSpcReduction="10000"/>
          </a:bodyPr>
          <a:lstStyle/>
          <a:p>
            <a:pPr marL="0" indent="0" algn="ctr">
              <a:spcAft>
                <a:spcPts val="800"/>
              </a:spcAft>
              <a:buNone/>
            </a:pPr>
            <a:r>
              <a:rPr lang="en-US" b="1" dirty="0" smtClean="0"/>
              <a:t>Student Success</a:t>
            </a:r>
          </a:p>
          <a:p>
            <a:pPr marL="0" indent="0" algn="ctr">
              <a:spcAft>
                <a:spcPts val="800"/>
              </a:spcAft>
              <a:buNone/>
            </a:pPr>
            <a:r>
              <a:rPr lang="en-US" b="1" dirty="0" smtClean="0"/>
              <a:t>Workforce Data &amp; Outcomes</a:t>
            </a:r>
          </a:p>
          <a:p>
            <a:pPr marL="0" indent="0" algn="ctr">
              <a:spcAft>
                <a:spcPts val="800"/>
              </a:spcAft>
              <a:buNone/>
            </a:pPr>
            <a:r>
              <a:rPr lang="en-US" b="1" dirty="0" smtClean="0"/>
              <a:t>Curriculum</a:t>
            </a:r>
          </a:p>
          <a:p>
            <a:pPr marL="0" indent="0" algn="ctr">
              <a:spcAft>
                <a:spcPts val="800"/>
              </a:spcAft>
              <a:buNone/>
            </a:pPr>
            <a:r>
              <a:rPr lang="en-US" b="1" dirty="0" smtClean="0"/>
              <a:t>Career Pathways</a:t>
            </a:r>
          </a:p>
          <a:p>
            <a:pPr marL="0" indent="0" algn="ctr">
              <a:spcAft>
                <a:spcPts val="800"/>
              </a:spcAft>
              <a:buNone/>
            </a:pPr>
            <a:r>
              <a:rPr lang="en-US" b="1" dirty="0" smtClean="0"/>
              <a:t>CTE Faculty</a:t>
            </a:r>
          </a:p>
          <a:p>
            <a:pPr marL="0" indent="0" algn="ctr">
              <a:spcAft>
                <a:spcPts val="800"/>
              </a:spcAft>
              <a:buNone/>
            </a:pPr>
            <a:r>
              <a:rPr lang="en-US" b="1" dirty="0" smtClean="0"/>
              <a:t>Regional Coordination</a:t>
            </a:r>
          </a:p>
          <a:p>
            <a:pPr marL="0" indent="0" algn="ctr">
              <a:spcAft>
                <a:spcPts val="800"/>
              </a:spcAft>
              <a:buNone/>
            </a:pPr>
            <a:r>
              <a:rPr lang="en-US" b="1" dirty="0" smtClean="0"/>
              <a:t>Funding</a:t>
            </a:r>
          </a:p>
          <a:p>
            <a:pPr>
              <a:spcAft>
                <a:spcPts val="800"/>
              </a:spcAft>
            </a:pPr>
            <a:endParaRPr lang="en-US" dirty="0"/>
          </a:p>
        </p:txBody>
      </p:sp>
    </p:spTree>
    <p:extLst>
      <p:ext uri="{BB962C8B-B14F-4D97-AF65-F5344CB8AC3E}">
        <p14:creationId xmlns:p14="http://schemas.microsoft.com/office/powerpoint/2010/main" val="2598991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240" cy="4525559"/>
          </a:xfrm>
        </p:spPr>
        <p:txBody>
          <a:bodyPr/>
          <a:lstStyle/>
          <a:p>
            <a:pPr marL="565200" lvl="0" indent="-457200">
              <a:buFont typeface="+mj-lt"/>
              <a:buAutoNum type="arabicPeriod"/>
            </a:pPr>
            <a:r>
              <a:rPr lang="en-US" sz="2400" dirty="0" smtClean="0"/>
              <a:t>Broaden </a:t>
            </a:r>
            <a:r>
              <a:rPr lang="en-US" sz="2400" dirty="0"/>
              <a:t>and enhance career exploration and planning, work-based learning opportunities, and other supports for students. </a:t>
            </a:r>
            <a:endParaRPr lang="en-US" sz="2400" dirty="0" smtClean="0"/>
          </a:p>
          <a:p>
            <a:pPr lvl="0"/>
            <a:endParaRPr lang="en-US" sz="2400" dirty="0"/>
          </a:p>
          <a:p>
            <a:pPr marL="108000" lvl="0" indent="0">
              <a:buNone/>
            </a:pPr>
            <a:endParaRPr lang="en-US" sz="2000" dirty="0" smtClean="0"/>
          </a:p>
          <a:p>
            <a:pPr marL="108000" lvl="0" indent="0">
              <a:buNone/>
            </a:pPr>
            <a:endParaRPr lang="en-US" sz="2000" dirty="0"/>
          </a:p>
        </p:txBody>
      </p:sp>
      <p:sp>
        <p:nvSpPr>
          <p:cNvPr id="5" name="Title 1"/>
          <p:cNvSpPr>
            <a:spLocks noGrp="1"/>
          </p:cNvSpPr>
          <p:nvPr>
            <p:ph type="title"/>
          </p:nvPr>
        </p:nvSpPr>
        <p:spPr>
          <a:xfrm>
            <a:off x="0" y="0"/>
            <a:ext cx="9144000" cy="1142639"/>
          </a:xfrm>
        </p:spPr>
        <p:txBody>
          <a:bodyPr/>
          <a:lstStyle/>
          <a:p>
            <a:pPr>
              <a:buNone/>
            </a:pPr>
            <a:r>
              <a:rPr lang="en-US" sz="3200" b="1" dirty="0" smtClean="0">
                <a:solidFill>
                  <a:schemeClr val="accent1"/>
                </a:solidFill>
              </a:rPr>
              <a:t>Recommendations:  Student Success</a:t>
            </a:r>
            <a:endParaRPr lang="en-US" sz="3200" b="1" dirty="0">
              <a:solidFill>
                <a:schemeClr val="accent1"/>
              </a:solidFill>
            </a:endParaRPr>
          </a:p>
        </p:txBody>
      </p:sp>
      <p:pic>
        <p:nvPicPr>
          <p:cNvPr id="6" name="Picture 5"/>
          <p:cNvPicPr>
            <a:picLocks noChangeAspect="1"/>
          </p:cNvPicPr>
          <p:nvPr/>
        </p:nvPicPr>
        <p:blipFill>
          <a:blip r:embed="rId2" cstate="print">
            <a:lum/>
            <a:alphaModFix/>
          </a:blip>
          <a:srcRect/>
          <a:stretch>
            <a:fillRect/>
          </a:stretch>
        </p:blipFill>
        <p:spPr>
          <a:xfrm>
            <a:off x="685800" y="6063119"/>
            <a:ext cx="1961640" cy="794520"/>
          </a:xfrm>
          <a:prstGeom prst="rect">
            <a:avLst/>
          </a:prstGeom>
          <a:noFill/>
          <a:ln>
            <a:noFill/>
          </a:ln>
        </p:spPr>
      </p:pic>
      <p:grpSp>
        <p:nvGrpSpPr>
          <p:cNvPr id="2" name="Group 1"/>
          <p:cNvGrpSpPr/>
          <p:nvPr/>
        </p:nvGrpSpPr>
        <p:grpSpPr>
          <a:xfrm>
            <a:off x="38100" y="2286010"/>
            <a:ext cx="9067800" cy="2972964"/>
            <a:chOff x="0" y="2659976"/>
            <a:chExt cx="9067800" cy="2972964"/>
          </a:xfrm>
        </p:grpSpPr>
        <p:sp>
          <p:nvSpPr>
            <p:cNvPr id="7" name="Chevron 6"/>
            <p:cNvSpPr/>
            <p:nvPr/>
          </p:nvSpPr>
          <p:spPr>
            <a:xfrm>
              <a:off x="7429500" y="4077292"/>
              <a:ext cx="1638300" cy="685800"/>
            </a:xfrm>
            <a:prstGeom prst="chevron">
              <a:avLst/>
            </a:prstGeom>
            <a:solidFill>
              <a:schemeClr val="accent1">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8" name="Chevron 7"/>
            <p:cNvSpPr/>
            <p:nvPr/>
          </p:nvSpPr>
          <p:spPr>
            <a:xfrm>
              <a:off x="4191000" y="2965276"/>
              <a:ext cx="4876800" cy="656665"/>
            </a:xfrm>
            <a:prstGeom prst="chevron">
              <a:avLst/>
            </a:prstGeom>
            <a:solidFill>
              <a:schemeClr val="accent1">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9" name="Rectangle 8"/>
            <p:cNvSpPr/>
            <p:nvPr/>
          </p:nvSpPr>
          <p:spPr>
            <a:xfrm>
              <a:off x="721660" y="4248845"/>
              <a:ext cx="4383740" cy="399092"/>
            </a:xfrm>
            <a:prstGeom prst="rect">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sp>
          <p:nvSpPr>
            <p:cNvPr id="10" name="Pentagon 9"/>
            <p:cNvSpPr/>
            <p:nvPr/>
          </p:nvSpPr>
          <p:spPr>
            <a:xfrm>
              <a:off x="0" y="5175740"/>
              <a:ext cx="1066800" cy="457200"/>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2011</a:t>
              </a:r>
              <a:endParaRPr lang="en-US" dirty="0">
                <a:solidFill>
                  <a:srgbClr val="0070C0"/>
                </a:solidFill>
              </a:endParaRPr>
            </a:p>
          </p:txBody>
        </p:sp>
        <p:sp>
          <p:nvSpPr>
            <p:cNvPr id="11" name="Chevron 10"/>
            <p:cNvSpPr/>
            <p:nvPr/>
          </p:nvSpPr>
          <p:spPr>
            <a:xfrm>
              <a:off x="914400" y="5175740"/>
              <a:ext cx="1143000" cy="45720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2012</a:t>
              </a:r>
              <a:endParaRPr lang="en-US" dirty="0">
                <a:solidFill>
                  <a:srgbClr val="0070C0"/>
                </a:solidFill>
              </a:endParaRPr>
            </a:p>
          </p:txBody>
        </p:sp>
        <p:sp>
          <p:nvSpPr>
            <p:cNvPr id="12" name="Chevron 11"/>
            <p:cNvSpPr/>
            <p:nvPr/>
          </p:nvSpPr>
          <p:spPr>
            <a:xfrm>
              <a:off x="1905000" y="5175740"/>
              <a:ext cx="1143000" cy="45720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2013</a:t>
              </a:r>
              <a:endParaRPr lang="en-US" dirty="0">
                <a:solidFill>
                  <a:srgbClr val="0070C0"/>
                </a:solidFill>
              </a:endParaRPr>
            </a:p>
          </p:txBody>
        </p:sp>
        <p:sp>
          <p:nvSpPr>
            <p:cNvPr id="13" name="Chevron 12"/>
            <p:cNvSpPr/>
            <p:nvPr/>
          </p:nvSpPr>
          <p:spPr>
            <a:xfrm>
              <a:off x="2895600" y="5175740"/>
              <a:ext cx="1143000" cy="45720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2014</a:t>
              </a:r>
              <a:endParaRPr lang="en-US" dirty="0">
                <a:solidFill>
                  <a:srgbClr val="0070C0"/>
                </a:solidFill>
              </a:endParaRPr>
            </a:p>
          </p:txBody>
        </p:sp>
        <p:sp>
          <p:nvSpPr>
            <p:cNvPr id="14" name="Chevron 13"/>
            <p:cNvSpPr/>
            <p:nvPr/>
          </p:nvSpPr>
          <p:spPr>
            <a:xfrm>
              <a:off x="3886200" y="5175740"/>
              <a:ext cx="1143000" cy="457200"/>
            </a:xfrm>
            <a:prstGeom prst="chevro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2015</a:t>
              </a:r>
              <a:endParaRPr lang="en-US" dirty="0">
                <a:solidFill>
                  <a:srgbClr val="FFFF00"/>
                </a:solidFill>
              </a:endParaRPr>
            </a:p>
          </p:txBody>
        </p:sp>
        <p:sp>
          <p:nvSpPr>
            <p:cNvPr id="15" name="Chevron 14"/>
            <p:cNvSpPr/>
            <p:nvPr/>
          </p:nvSpPr>
          <p:spPr>
            <a:xfrm>
              <a:off x="4876800" y="5175740"/>
              <a:ext cx="1143000" cy="45720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2016</a:t>
              </a:r>
              <a:endParaRPr lang="en-US" dirty="0">
                <a:solidFill>
                  <a:srgbClr val="0070C0"/>
                </a:solidFill>
              </a:endParaRPr>
            </a:p>
          </p:txBody>
        </p:sp>
        <p:sp>
          <p:nvSpPr>
            <p:cNvPr id="16" name="Chevron 15"/>
            <p:cNvSpPr/>
            <p:nvPr/>
          </p:nvSpPr>
          <p:spPr>
            <a:xfrm>
              <a:off x="5867400" y="5175740"/>
              <a:ext cx="1143000" cy="45720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2017</a:t>
              </a:r>
              <a:endParaRPr lang="en-US" dirty="0">
                <a:solidFill>
                  <a:srgbClr val="0070C0"/>
                </a:solidFill>
              </a:endParaRPr>
            </a:p>
          </p:txBody>
        </p:sp>
        <p:sp>
          <p:nvSpPr>
            <p:cNvPr id="17" name="Chevron 16"/>
            <p:cNvSpPr/>
            <p:nvPr/>
          </p:nvSpPr>
          <p:spPr>
            <a:xfrm>
              <a:off x="6858000" y="5175740"/>
              <a:ext cx="1143000" cy="45720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2018</a:t>
              </a:r>
              <a:endParaRPr lang="en-US" dirty="0">
                <a:solidFill>
                  <a:srgbClr val="0070C0"/>
                </a:solidFill>
              </a:endParaRPr>
            </a:p>
          </p:txBody>
        </p:sp>
        <p:sp>
          <p:nvSpPr>
            <p:cNvPr id="18" name="Chevron 17"/>
            <p:cNvSpPr/>
            <p:nvPr/>
          </p:nvSpPr>
          <p:spPr>
            <a:xfrm>
              <a:off x="7848600" y="5175740"/>
              <a:ext cx="1143000" cy="457200"/>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2019</a:t>
              </a:r>
              <a:endParaRPr lang="en-US" dirty="0">
                <a:solidFill>
                  <a:srgbClr val="0070C0"/>
                </a:solidFill>
              </a:endParaRPr>
            </a:p>
          </p:txBody>
        </p:sp>
        <p:sp>
          <p:nvSpPr>
            <p:cNvPr id="19" name="Right Arrow 18"/>
            <p:cNvSpPr/>
            <p:nvPr/>
          </p:nvSpPr>
          <p:spPr>
            <a:xfrm>
              <a:off x="990600" y="2659976"/>
              <a:ext cx="37338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smtClean="0"/>
            </a:p>
            <a:p>
              <a:pPr algn="ctr"/>
              <a:endParaRPr lang="en-US" sz="1000" b="1" dirty="0"/>
            </a:p>
            <a:p>
              <a:pPr algn="ctr"/>
              <a:r>
                <a:rPr lang="en-US" sz="1400" b="1" dirty="0" smtClean="0"/>
                <a:t>         CCCCO Implementation </a:t>
              </a:r>
            </a:p>
            <a:p>
              <a:pPr algn="ctr"/>
              <a:endParaRPr lang="en-US" b="1" dirty="0"/>
            </a:p>
          </p:txBody>
        </p:sp>
        <p:pic>
          <p:nvPicPr>
            <p:cNvPr id="2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3929" y="3035873"/>
              <a:ext cx="746759" cy="53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 name="Rectangle 20"/>
            <p:cNvSpPr/>
            <p:nvPr/>
          </p:nvSpPr>
          <p:spPr>
            <a:xfrm>
              <a:off x="0" y="2965276"/>
              <a:ext cx="914400" cy="656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Student Success </a:t>
              </a:r>
            </a:p>
            <a:p>
              <a:pPr algn="ctr"/>
              <a:r>
                <a:rPr lang="en-US" sz="1000" b="1" dirty="0" smtClean="0"/>
                <a:t>Task Force</a:t>
              </a:r>
              <a:endParaRPr lang="en-US" sz="1000" b="1" dirty="0"/>
            </a:p>
          </p:txBody>
        </p:sp>
        <p:sp>
          <p:nvSpPr>
            <p:cNvPr id="22" name="Right Arrow 21"/>
            <p:cNvSpPr/>
            <p:nvPr/>
          </p:nvSpPr>
          <p:spPr>
            <a:xfrm>
              <a:off x="5105400" y="3772492"/>
              <a:ext cx="2819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smtClean="0"/>
            </a:p>
            <a:p>
              <a:pPr algn="ctr"/>
              <a:endParaRPr lang="en-US" sz="1000" b="1" dirty="0"/>
            </a:p>
            <a:p>
              <a:pPr algn="ctr"/>
              <a:r>
                <a:rPr lang="en-US" sz="1400" b="1" dirty="0" smtClean="0"/>
                <a:t>CCCCO Implementation</a:t>
              </a:r>
            </a:p>
            <a:p>
              <a:pPr algn="ctr"/>
              <a:endParaRPr lang="en-US" b="1" dirty="0"/>
            </a:p>
          </p:txBody>
        </p:sp>
        <p:sp>
          <p:nvSpPr>
            <p:cNvPr id="23" name="Rectangle 22"/>
            <p:cNvSpPr/>
            <p:nvPr/>
          </p:nvSpPr>
          <p:spPr>
            <a:xfrm>
              <a:off x="3774140" y="4077292"/>
              <a:ext cx="1255059"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4216686"/>
              <a:ext cx="1178860" cy="400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4277317"/>
              <a:ext cx="1371600" cy="342149"/>
            </a:xfrm>
            <a:prstGeom prst="rect">
              <a:avLst/>
            </a:prstGeom>
            <a:solidFill>
              <a:schemeClr val="bg1"/>
            </a:solidFill>
          </p:spPr>
        </p:pic>
      </p:grpSp>
    </p:spTree>
    <p:extLst>
      <p:ext uri="{BB962C8B-B14F-4D97-AF65-F5344CB8AC3E}">
        <p14:creationId xmlns:p14="http://schemas.microsoft.com/office/powerpoint/2010/main" val="4181570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lum/>
            <a:alphaModFix/>
          </a:blip>
          <a:srcRect/>
          <a:stretch>
            <a:fillRect/>
          </a:stretch>
        </p:blipFill>
        <p:spPr>
          <a:xfrm>
            <a:off x="685800" y="6063119"/>
            <a:ext cx="1961640" cy="794520"/>
          </a:xfrm>
          <a:prstGeom prst="rect">
            <a:avLst/>
          </a:prstGeom>
          <a:noFill/>
          <a:ln>
            <a:noFill/>
          </a:ln>
        </p:spPr>
      </p:pic>
      <p:sp>
        <p:nvSpPr>
          <p:cNvPr id="3" name="Content Placeholder 2"/>
          <p:cNvSpPr>
            <a:spLocks noGrp="1"/>
          </p:cNvSpPr>
          <p:nvPr>
            <p:ph idx="1"/>
          </p:nvPr>
        </p:nvSpPr>
        <p:spPr>
          <a:xfrm>
            <a:off x="381000" y="1295400"/>
            <a:ext cx="8229240" cy="4026876"/>
          </a:xfrm>
          <a:solidFill>
            <a:schemeClr val="bg1"/>
          </a:solidFill>
        </p:spPr>
        <p:txBody>
          <a:bodyPr>
            <a:normAutofit lnSpcReduction="10000"/>
          </a:bodyPr>
          <a:lstStyle/>
          <a:p>
            <a:pPr marL="565200" lvl="0" indent="-457200">
              <a:buFont typeface="+mj-lt"/>
              <a:buAutoNum type="arabicPeriod" startAt="2"/>
            </a:pPr>
            <a:r>
              <a:rPr lang="en-US" sz="2000" dirty="0" smtClean="0"/>
              <a:t>Create </a:t>
            </a:r>
            <a:r>
              <a:rPr lang="en-US" sz="2000" dirty="0"/>
              <a:t>common workforce metrics for all state funded CTE programs and expand the definition of student success to better reflect the wide array of CTE outcomes of community college students.  </a:t>
            </a:r>
            <a:endParaRPr lang="en-US" sz="2000" dirty="0" smtClean="0"/>
          </a:p>
          <a:p>
            <a:pPr marL="565200" lvl="0" indent="-457200">
              <a:buFont typeface="+mj-lt"/>
              <a:buAutoNum type="arabicPeriod" startAt="2"/>
            </a:pPr>
            <a:r>
              <a:rPr lang="en-US" sz="2000" dirty="0" smtClean="0"/>
              <a:t>Establish </a:t>
            </a:r>
            <a:r>
              <a:rPr lang="en-US" sz="2000" dirty="0"/>
              <a:t>a student identifier for high school students and those enrolled in postsecondary education and training programs</a:t>
            </a:r>
            <a:r>
              <a:rPr lang="en-US" sz="2000" i="1" dirty="0"/>
              <a:t> </a:t>
            </a:r>
            <a:r>
              <a:rPr lang="en-US" sz="2000" dirty="0"/>
              <a:t>to enable California to track workforce progress and outcomes for students across institutions and programs. Increase the ability of governmental entities to share employment, licensing, certification, and wage outcome information.</a:t>
            </a:r>
          </a:p>
          <a:p>
            <a:pPr marL="565200" lvl="0" indent="-457200">
              <a:buFont typeface="+mj-lt"/>
              <a:buAutoNum type="arabicPeriod" startAt="2"/>
            </a:pPr>
            <a:r>
              <a:rPr lang="en-US" sz="2000" dirty="0"/>
              <a:t>Improve the quality, accessibility, and utility of student outcome and labor market data to support students, educators, colleges, regions, employers, local workforce investment boards, and the state in CTE program development and improvement efforts.  </a:t>
            </a:r>
          </a:p>
        </p:txBody>
      </p:sp>
      <p:sp>
        <p:nvSpPr>
          <p:cNvPr id="5" name="Title 1"/>
          <p:cNvSpPr>
            <a:spLocks noGrp="1"/>
          </p:cNvSpPr>
          <p:nvPr>
            <p:ph type="title"/>
          </p:nvPr>
        </p:nvSpPr>
        <p:spPr>
          <a:xfrm>
            <a:off x="0" y="-25400"/>
            <a:ext cx="9144000" cy="1219200"/>
          </a:xfrm>
        </p:spPr>
        <p:txBody>
          <a:bodyPr/>
          <a:lstStyle/>
          <a:p>
            <a:pPr>
              <a:buNone/>
            </a:pPr>
            <a:r>
              <a:rPr lang="en-US" sz="3200" b="1" dirty="0" smtClean="0">
                <a:solidFill>
                  <a:schemeClr val="accent1"/>
                </a:solidFill>
              </a:rPr>
              <a:t>Recommendations: </a:t>
            </a:r>
            <a:r>
              <a:rPr lang="en-US" sz="3200" b="1" dirty="0">
                <a:solidFill>
                  <a:schemeClr val="accent1"/>
                </a:solidFill>
              </a:rPr>
              <a:t> </a:t>
            </a:r>
            <a:r>
              <a:rPr lang="en-US" sz="3200" b="1" dirty="0" smtClean="0">
                <a:solidFill>
                  <a:schemeClr val="accent1"/>
                </a:solidFill>
              </a:rPr>
              <a:t>Workforce Data &amp; Outcomes</a:t>
            </a:r>
            <a:endParaRPr lang="en-US" sz="3200" b="1" dirty="0">
              <a:solidFill>
                <a:schemeClr val="accent1"/>
              </a:solidFill>
            </a:endParaRPr>
          </a:p>
        </p:txBody>
      </p:sp>
    </p:spTree>
    <p:extLst>
      <p:ext uri="{BB962C8B-B14F-4D97-AF65-F5344CB8AC3E}">
        <p14:creationId xmlns:p14="http://schemas.microsoft.com/office/powerpoint/2010/main" val="202387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6" y="23906"/>
            <a:ext cx="9144000" cy="1142639"/>
          </a:xfrm>
        </p:spPr>
        <p:txBody>
          <a:bodyPr/>
          <a:lstStyle/>
          <a:p>
            <a:pPr>
              <a:buNone/>
            </a:pPr>
            <a:r>
              <a:rPr lang="en-US" sz="3200" b="1" dirty="0" smtClean="0">
                <a:solidFill>
                  <a:schemeClr val="accent1"/>
                </a:solidFill>
              </a:rPr>
              <a:t>Recommendations:  Curriculum</a:t>
            </a:r>
            <a:endParaRPr lang="en-US" sz="3200" b="1" dirty="0">
              <a:solidFill>
                <a:schemeClr val="accent1"/>
              </a:solidFill>
            </a:endParaRPr>
          </a:p>
        </p:txBody>
      </p:sp>
      <p:pic>
        <p:nvPicPr>
          <p:cNvPr id="4" name="Picture 3"/>
          <p:cNvPicPr>
            <a:picLocks noChangeAspect="1"/>
          </p:cNvPicPr>
          <p:nvPr/>
        </p:nvPicPr>
        <p:blipFill>
          <a:blip r:embed="rId2" cstate="print">
            <a:lum/>
            <a:alphaModFix/>
          </a:blip>
          <a:srcRect/>
          <a:stretch>
            <a:fillRect/>
          </a:stretch>
        </p:blipFill>
        <p:spPr>
          <a:xfrm>
            <a:off x="685800" y="6063119"/>
            <a:ext cx="1961640" cy="794520"/>
          </a:xfrm>
          <a:prstGeom prst="rect">
            <a:avLst/>
          </a:prstGeom>
          <a:noFill/>
          <a:ln>
            <a:noFill/>
          </a:ln>
        </p:spPr>
      </p:pic>
      <p:sp>
        <p:nvSpPr>
          <p:cNvPr id="3" name="Content Placeholder 2"/>
          <p:cNvSpPr>
            <a:spLocks noGrp="1"/>
          </p:cNvSpPr>
          <p:nvPr>
            <p:ph idx="1"/>
          </p:nvPr>
        </p:nvSpPr>
        <p:spPr>
          <a:xfrm>
            <a:off x="457380" y="1167616"/>
            <a:ext cx="7772220" cy="4471184"/>
          </a:xfrm>
          <a:solidFill>
            <a:schemeClr val="bg1"/>
          </a:solidFill>
        </p:spPr>
        <p:txBody>
          <a:bodyPr>
            <a:normAutofit lnSpcReduction="10000"/>
          </a:bodyPr>
          <a:lstStyle/>
          <a:p>
            <a:pPr marL="565200" lvl="0" indent="-457200">
              <a:buFont typeface="+mj-lt"/>
              <a:buAutoNum type="arabicPeriod" startAt="5"/>
            </a:pPr>
            <a:r>
              <a:rPr lang="en-US" sz="2000" dirty="0" smtClean="0"/>
              <a:t>Evaluate</a:t>
            </a:r>
            <a:r>
              <a:rPr lang="en-US" sz="2000" dirty="0"/>
              <a:t>, strengthen, and revise the curriculum development process to ensure alignment from education to employment.</a:t>
            </a:r>
          </a:p>
          <a:p>
            <a:pPr marL="565200" lvl="0" indent="-457200">
              <a:buFont typeface="+mj-lt"/>
              <a:buAutoNum type="arabicPeriod" startAt="5"/>
            </a:pPr>
            <a:r>
              <a:rPr lang="en-US" sz="2000" dirty="0"/>
              <a:t>Evaluate, revise and resource the local, regional, and statewide CTE curriculum approval process to ensure timely, responsive, and streamlined curriculum approval. </a:t>
            </a:r>
          </a:p>
          <a:p>
            <a:pPr marL="565200" lvl="0" indent="-457200">
              <a:buFont typeface="+mj-lt"/>
              <a:buAutoNum type="arabicPeriod" startAt="5"/>
            </a:pPr>
            <a:r>
              <a:rPr lang="en-US" sz="2000" dirty="0"/>
              <a:t>Improve program review, evaluation, and revision processes to ensure program relevancy to both students and business/industry as reflected in labor market data.</a:t>
            </a:r>
          </a:p>
          <a:p>
            <a:pPr marL="565200" lvl="0" indent="-457200">
              <a:buFont typeface="+mj-lt"/>
              <a:buAutoNum type="arabicPeriod" startAt="5"/>
            </a:pPr>
            <a:r>
              <a:rPr lang="en-US" sz="2000" dirty="0"/>
              <a:t>Facilitate curricular portability across institutions. </a:t>
            </a:r>
          </a:p>
          <a:p>
            <a:pPr marL="565200" lvl="0" indent="-457200">
              <a:buFont typeface="+mj-lt"/>
              <a:buAutoNum type="arabicPeriod" startAt="5"/>
            </a:pPr>
            <a:r>
              <a:rPr lang="en-US" sz="2000" dirty="0"/>
              <a:t>Develop, identify and disseminate effective CTE practices.</a:t>
            </a:r>
          </a:p>
          <a:p>
            <a:pPr marL="565200" lvl="0" indent="-457200">
              <a:buFont typeface="+mj-lt"/>
              <a:buAutoNum type="arabicPeriod" startAt="5"/>
            </a:pPr>
            <a:r>
              <a:rPr lang="en-US" sz="2000" dirty="0"/>
              <a:t>Improve CTE student progress and outcomes.</a:t>
            </a:r>
          </a:p>
          <a:p>
            <a:pPr marL="565200" lvl="0" indent="-457200">
              <a:buFont typeface="+mj-lt"/>
              <a:buAutoNum type="arabicPeriod" startAt="5"/>
            </a:pPr>
            <a:r>
              <a:rPr lang="en-US" sz="2000" dirty="0"/>
              <a:t>Clarify practices and address issues of course repetition for CTE courses when course content evolves to meet changes in skill requirements</a:t>
            </a:r>
            <a:r>
              <a:rPr lang="en-US" sz="2000" dirty="0" smtClean="0"/>
              <a:t>.</a:t>
            </a:r>
            <a:endParaRPr lang="en-US" sz="2000" dirty="0"/>
          </a:p>
        </p:txBody>
      </p:sp>
    </p:spTree>
    <p:extLst>
      <p:ext uri="{BB962C8B-B14F-4D97-AF65-F5344CB8AC3E}">
        <p14:creationId xmlns:p14="http://schemas.microsoft.com/office/powerpoint/2010/main" val="3617612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240" cy="4525559"/>
          </a:xfrm>
        </p:spPr>
        <p:txBody>
          <a:bodyPr/>
          <a:lstStyle/>
          <a:p>
            <a:pPr marL="565200" indent="-457200">
              <a:buFont typeface="+mj-lt"/>
              <a:buAutoNum type="arabicPeriod" startAt="12"/>
            </a:pPr>
            <a:r>
              <a:rPr lang="en-US" sz="2800" dirty="0" smtClean="0"/>
              <a:t>Develop </a:t>
            </a:r>
            <a:r>
              <a:rPr lang="en-US" sz="2800" dirty="0"/>
              <a:t>and broadly publicize industry-informed career pathways that prepare students for jobs needed within the regional labor market.</a:t>
            </a:r>
          </a:p>
          <a:p>
            <a:pPr lvl="0"/>
            <a:endParaRPr lang="en-US" sz="2000" dirty="0" smtClean="0"/>
          </a:p>
          <a:p>
            <a:pPr marL="108000" lvl="0" indent="0">
              <a:buNone/>
            </a:pPr>
            <a:endParaRPr lang="en-US" sz="2000" dirty="0"/>
          </a:p>
        </p:txBody>
      </p:sp>
      <p:sp>
        <p:nvSpPr>
          <p:cNvPr id="5" name="Title 1"/>
          <p:cNvSpPr>
            <a:spLocks noGrp="1"/>
          </p:cNvSpPr>
          <p:nvPr>
            <p:ph type="title"/>
          </p:nvPr>
        </p:nvSpPr>
        <p:spPr>
          <a:xfrm>
            <a:off x="76200" y="-7471"/>
            <a:ext cx="9144000" cy="1142639"/>
          </a:xfrm>
        </p:spPr>
        <p:txBody>
          <a:bodyPr/>
          <a:lstStyle/>
          <a:p>
            <a:pPr>
              <a:buNone/>
            </a:pPr>
            <a:r>
              <a:rPr lang="en-US" sz="3200" b="1" dirty="0" smtClean="0">
                <a:solidFill>
                  <a:schemeClr val="accent1"/>
                </a:solidFill>
              </a:rPr>
              <a:t>Recommendations:  Career Pathways</a:t>
            </a:r>
            <a:endParaRPr lang="en-US" sz="3200" b="1" dirty="0">
              <a:solidFill>
                <a:schemeClr val="accent1"/>
              </a:solidFill>
            </a:endParaRPr>
          </a:p>
        </p:txBody>
      </p:sp>
      <p:pic>
        <p:nvPicPr>
          <p:cNvPr id="6" name="Picture 5"/>
          <p:cNvPicPr>
            <a:picLocks noChangeAspect="1"/>
          </p:cNvPicPr>
          <p:nvPr/>
        </p:nvPicPr>
        <p:blipFill>
          <a:blip r:embed="rId2" cstate="print">
            <a:lum/>
            <a:alphaModFix/>
          </a:blip>
          <a:srcRect/>
          <a:stretch>
            <a:fillRect/>
          </a:stretch>
        </p:blipFill>
        <p:spPr>
          <a:xfrm>
            <a:off x="685800" y="6063119"/>
            <a:ext cx="1961640" cy="794520"/>
          </a:xfrm>
          <a:prstGeom prst="rect">
            <a:avLst/>
          </a:prstGeom>
          <a:noFill/>
          <a:ln>
            <a:noFill/>
          </a:ln>
        </p:spPr>
      </p:pic>
      <p:pic>
        <p:nvPicPr>
          <p:cNvPr id="2" name="Picture 1" descr="GTL-Pathway-Poster-Fin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2971800"/>
            <a:ext cx="5562600" cy="2971800"/>
          </a:xfrm>
          <a:prstGeom prst="rect">
            <a:avLst/>
          </a:prstGeom>
        </p:spPr>
      </p:pic>
    </p:spTree>
    <p:extLst>
      <p:ext uri="{BB962C8B-B14F-4D97-AF65-F5344CB8AC3E}">
        <p14:creationId xmlns:p14="http://schemas.microsoft.com/office/powerpoint/2010/main" val="55878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240" cy="4525559"/>
          </a:xfrm>
        </p:spPr>
        <p:txBody>
          <a:bodyPr>
            <a:normAutofit fontScale="92500" lnSpcReduction="10000"/>
          </a:bodyPr>
          <a:lstStyle/>
          <a:p>
            <a:pPr marL="565200" lvl="0" indent="-457200">
              <a:buFont typeface="+mj-lt"/>
              <a:buAutoNum type="arabicPeriod" startAt="13"/>
            </a:pPr>
            <a:r>
              <a:rPr lang="en-US" sz="2800" dirty="0" smtClean="0"/>
              <a:t>Increase </a:t>
            </a:r>
            <a:r>
              <a:rPr lang="en-US" sz="2800" dirty="0"/>
              <a:t>the pool of qualified CTE instructors by addressing CTE faculty hiring practices. </a:t>
            </a:r>
          </a:p>
          <a:p>
            <a:pPr marL="565200" lvl="0" indent="-457200">
              <a:buFont typeface="+mj-lt"/>
              <a:buAutoNum type="arabicPeriod" startAt="13"/>
            </a:pPr>
            <a:r>
              <a:rPr lang="en-US" sz="2800" dirty="0"/>
              <a:t>Consider options for meeting minimum qualifications to better integrate industry professionals who possess significant experience into CTE instructional programs.</a:t>
            </a:r>
          </a:p>
          <a:p>
            <a:pPr marL="565200" lvl="0" indent="-457200">
              <a:buFont typeface="+mj-lt"/>
              <a:buAutoNum type="arabicPeriod" startAt="13"/>
            </a:pPr>
            <a:r>
              <a:rPr lang="en-US" sz="2800" dirty="0"/>
              <a:t>Enhance professional development opportunities for CTE faculty to maintain industry and program relevancy. </a:t>
            </a:r>
          </a:p>
          <a:p>
            <a:pPr marL="565200" lvl="0" indent="-457200">
              <a:buFont typeface="+mj-lt"/>
              <a:buAutoNum type="arabicPeriod" startAt="13"/>
            </a:pPr>
            <a:r>
              <a:rPr lang="en-US" sz="2800" dirty="0"/>
              <a:t>Explore solutions to attract industry professionals in high-salaried occupations to become CTE faculty in community colleges. </a:t>
            </a:r>
          </a:p>
          <a:p>
            <a:pPr marL="565200" lvl="0" indent="-457200">
              <a:buFont typeface="+mj-lt"/>
              <a:buAutoNum type="arabicPeriod" startAt="13"/>
            </a:pPr>
            <a:endParaRPr lang="en-US" sz="2000" dirty="0"/>
          </a:p>
        </p:txBody>
      </p:sp>
      <p:sp>
        <p:nvSpPr>
          <p:cNvPr id="5" name="Title 1"/>
          <p:cNvSpPr>
            <a:spLocks noGrp="1"/>
          </p:cNvSpPr>
          <p:nvPr>
            <p:ph type="title"/>
          </p:nvPr>
        </p:nvSpPr>
        <p:spPr>
          <a:xfrm>
            <a:off x="152400" y="37353"/>
            <a:ext cx="9144000" cy="1142639"/>
          </a:xfrm>
        </p:spPr>
        <p:txBody>
          <a:bodyPr/>
          <a:lstStyle/>
          <a:p>
            <a:pPr>
              <a:buNone/>
            </a:pPr>
            <a:r>
              <a:rPr lang="en-US" sz="3200" b="1" dirty="0" smtClean="0">
                <a:solidFill>
                  <a:schemeClr val="accent1"/>
                </a:solidFill>
              </a:rPr>
              <a:t>Recommendations: CTE Faculty</a:t>
            </a:r>
            <a:endParaRPr lang="en-US" sz="3200" b="1" dirty="0">
              <a:solidFill>
                <a:schemeClr val="accent1"/>
              </a:solidFill>
            </a:endParaRPr>
          </a:p>
        </p:txBody>
      </p:sp>
      <p:pic>
        <p:nvPicPr>
          <p:cNvPr id="6" name="Picture 5"/>
          <p:cNvPicPr>
            <a:picLocks noChangeAspect="1"/>
          </p:cNvPicPr>
          <p:nvPr/>
        </p:nvPicPr>
        <p:blipFill>
          <a:blip r:embed="rId2" cstate="print">
            <a:lum/>
            <a:alphaModFix/>
          </a:blip>
          <a:srcRect/>
          <a:stretch>
            <a:fillRect/>
          </a:stretch>
        </p:blipFill>
        <p:spPr>
          <a:xfrm>
            <a:off x="685800" y="6063119"/>
            <a:ext cx="1961640" cy="794520"/>
          </a:xfrm>
          <a:prstGeom prst="rect">
            <a:avLst/>
          </a:prstGeom>
          <a:noFill/>
          <a:ln>
            <a:noFill/>
          </a:ln>
        </p:spPr>
      </p:pic>
    </p:spTree>
    <p:extLst>
      <p:ext uri="{BB962C8B-B14F-4D97-AF65-F5344CB8AC3E}">
        <p14:creationId xmlns:p14="http://schemas.microsoft.com/office/powerpoint/2010/main" val="347519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lum/>
            <a:alphaModFix/>
          </a:blip>
          <a:srcRect/>
          <a:stretch>
            <a:fillRect/>
          </a:stretch>
        </p:blipFill>
        <p:spPr>
          <a:xfrm>
            <a:off x="685800" y="6063119"/>
            <a:ext cx="1961640" cy="794520"/>
          </a:xfrm>
          <a:prstGeom prst="rect">
            <a:avLst/>
          </a:prstGeom>
          <a:noFill/>
          <a:ln>
            <a:noFill/>
          </a:ln>
        </p:spPr>
      </p:pic>
      <p:sp>
        <p:nvSpPr>
          <p:cNvPr id="4" name="TextBox 3"/>
          <p:cNvSpPr txBox="1"/>
          <p:nvPr/>
        </p:nvSpPr>
        <p:spPr>
          <a:xfrm>
            <a:off x="1666620" y="3179992"/>
            <a:ext cx="6076984" cy="830997"/>
          </a:xfrm>
          <a:prstGeom prst="rect">
            <a:avLst/>
          </a:prstGeom>
          <a:noFill/>
        </p:spPr>
        <p:txBody>
          <a:bodyPr wrap="square" rtlCol="0">
            <a:spAutoFit/>
          </a:bodyPr>
          <a:lstStyle/>
          <a:p>
            <a:r>
              <a:rPr lang="en-US" sz="4800" b="1" dirty="0" smtClean="0">
                <a:solidFill>
                  <a:srgbClr val="002060"/>
                </a:solidFill>
                <a:latin typeface="Adobe Gothic Std B" panose="020B0800000000000000" pitchFamily="34" charset="-128"/>
                <a:ea typeface="Adobe Gothic Std B" panose="020B0800000000000000" pitchFamily="34" charset="-128"/>
              </a:rPr>
              <a:t>CTE Data </a:t>
            </a:r>
            <a:r>
              <a:rPr lang="en-US" sz="4800" b="1" dirty="0" smtClean="0">
                <a:solidFill>
                  <a:srgbClr val="F9A807"/>
                </a:solidFill>
                <a:latin typeface="Adobe Gothic Std B" panose="020B0800000000000000" pitchFamily="34" charset="-128"/>
                <a:ea typeface="Adobe Gothic Std B" panose="020B0800000000000000" pitchFamily="34" charset="-128"/>
              </a:rPr>
              <a:t>UNLOCKED</a:t>
            </a:r>
            <a:endParaRPr lang="en-US" sz="4800" b="1" dirty="0">
              <a:solidFill>
                <a:srgbClr val="F9A807"/>
              </a:solidFill>
              <a:latin typeface="Adobe Gothic Std B" panose="020B0800000000000000" pitchFamily="34" charset="-128"/>
              <a:ea typeface="Adobe Gothic Std B" panose="020B0800000000000000" pitchFamily="34" charset="-128"/>
            </a:endParaRPr>
          </a:p>
        </p:txBody>
      </p:sp>
      <p:pic>
        <p:nvPicPr>
          <p:cNvPr id="8" name="Picture 7" descr="DWM_WordHeader_TOP.jpg"/>
          <p:cNvPicPr/>
          <p:nvPr/>
        </p:nvPicPr>
        <p:blipFill>
          <a:blip r:embed="rId4"/>
          <a:stretch>
            <a:fillRect/>
          </a:stretch>
        </p:blipFill>
        <p:spPr>
          <a:xfrm>
            <a:off x="892629" y="1483023"/>
            <a:ext cx="5943600" cy="994410"/>
          </a:xfrm>
          <a:prstGeom prst="rect">
            <a:avLst/>
          </a:prstGeom>
        </p:spPr>
      </p:pic>
      <p:sp>
        <p:nvSpPr>
          <p:cNvPr id="2" name="TextBox 1"/>
          <p:cNvSpPr txBox="1"/>
          <p:nvPr/>
        </p:nvSpPr>
        <p:spPr>
          <a:xfrm>
            <a:off x="1329676" y="83337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60578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Intentions and Updates</a:t>
            </a:r>
            <a:endParaRPr lang="en-US" dirty="0"/>
          </a:p>
        </p:txBody>
      </p:sp>
      <p:sp>
        <p:nvSpPr>
          <p:cNvPr id="3" name="Content Placeholder 2"/>
          <p:cNvSpPr>
            <a:spLocks noGrp="1"/>
          </p:cNvSpPr>
          <p:nvPr>
            <p:ph idx="1"/>
          </p:nvPr>
        </p:nvSpPr>
        <p:spPr/>
        <p:txBody>
          <a:bodyPr>
            <a:normAutofit/>
          </a:bodyPr>
          <a:lstStyle/>
          <a:p>
            <a:pPr>
              <a:buSzPct val="100000"/>
              <a:buFont typeface="Wingdings" charset="2"/>
              <a:buChar char="§"/>
            </a:pPr>
            <a:r>
              <a:rPr lang="en-US" sz="4000" dirty="0" smtClean="0"/>
              <a:t>Strong Workforce Recommendations</a:t>
            </a:r>
          </a:p>
          <a:p>
            <a:pPr marL="0" indent="0">
              <a:buSzPct val="100000"/>
              <a:buNone/>
            </a:pPr>
            <a:endParaRPr lang="en-US" sz="2000" dirty="0" smtClean="0"/>
          </a:p>
          <a:p>
            <a:pPr>
              <a:buFont typeface="Wingdings" charset="2"/>
              <a:buChar char="§"/>
            </a:pPr>
            <a:r>
              <a:rPr lang="en-US" sz="4000" dirty="0" smtClean="0"/>
              <a:t>CTE Data Unlocked Initiative Rollout</a:t>
            </a:r>
          </a:p>
          <a:p>
            <a:pPr marL="0" indent="0">
              <a:buNone/>
            </a:pPr>
            <a:endParaRPr lang="en-US" sz="2000" dirty="0" smtClean="0"/>
          </a:p>
          <a:p>
            <a:pPr>
              <a:buFont typeface="Wingdings" charset="2"/>
              <a:buChar char="§"/>
            </a:pPr>
            <a:r>
              <a:rPr lang="en-US" sz="4000" dirty="0" smtClean="0"/>
              <a:t>Strong Workforce Program Funding and </a:t>
            </a:r>
            <a:r>
              <a:rPr lang="en-US" sz="4000" dirty="0" err="1" smtClean="0"/>
              <a:t>Imnplementation</a:t>
            </a:r>
            <a:endParaRPr lang="en-US" sz="4000" dirty="0"/>
          </a:p>
        </p:txBody>
      </p:sp>
    </p:spTree>
    <p:extLst>
      <p:ext uri="{BB962C8B-B14F-4D97-AF65-F5344CB8AC3E}">
        <p14:creationId xmlns:p14="http://schemas.microsoft.com/office/powerpoint/2010/main" val="50464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51676"/>
            <a:ext cx="8229240" cy="5220524"/>
          </a:xfrm>
          <a:solidFill>
            <a:schemeClr val="bg1"/>
          </a:solidFill>
        </p:spPr>
        <p:txBody>
          <a:bodyPr>
            <a:normAutofit lnSpcReduction="10000"/>
          </a:bodyPr>
          <a:lstStyle/>
          <a:p>
            <a:pPr marL="565200" lvl="0" indent="-457200">
              <a:buFont typeface="+mj-lt"/>
              <a:buAutoNum type="arabicPeriod" startAt="17"/>
            </a:pPr>
            <a:r>
              <a:rPr lang="en-US" sz="2000" dirty="0" smtClean="0"/>
              <a:t>Strengthen </a:t>
            </a:r>
            <a:r>
              <a:rPr lang="en-US" sz="2000" dirty="0"/>
              <a:t>communication, coordination and decision-making between regional CTE efforts and the colleges to meet regional labor market needs.  </a:t>
            </a:r>
          </a:p>
          <a:p>
            <a:pPr marL="565200" lvl="0" indent="-457200">
              <a:buFont typeface="+mj-lt"/>
              <a:buAutoNum type="arabicPeriod" startAt="17"/>
            </a:pPr>
            <a:r>
              <a:rPr lang="en-US" sz="2000" dirty="0"/>
              <a:t>Clarify and modify, as needed, state regulations to allow colleges to regionalize course articulation along career pathways utilizing regional or state curriculum models. </a:t>
            </a:r>
          </a:p>
          <a:p>
            <a:pPr marL="565200" lvl="0" indent="-457200">
              <a:buFont typeface="+mj-lt"/>
              <a:buAutoNum type="arabicPeriod" startAt="17"/>
            </a:pPr>
            <a:r>
              <a:rPr lang="en-US" sz="2000" dirty="0"/>
              <a:t>Develop regional leadership and operational partnerships among community college, industry, labor, and other workforce and economic development entities to improve the delivery of all CTE efforts.</a:t>
            </a:r>
          </a:p>
          <a:p>
            <a:pPr marL="565200" lvl="0" indent="-457200">
              <a:buFont typeface="+mj-lt"/>
              <a:buAutoNum type="arabicPeriod" startAt="17"/>
            </a:pPr>
            <a:r>
              <a:rPr lang="en-US" sz="2000" dirty="0"/>
              <a:t>Develop robust connections between community colleges, business and industry representatives, labor and other regional workforce development partners to align college programs with regional and industry needs and provide support for CTE programs.</a:t>
            </a:r>
          </a:p>
          <a:p>
            <a:pPr marL="565200" lvl="0" indent="-457200">
              <a:buFont typeface="+mj-lt"/>
              <a:buAutoNum type="arabicPeriod" startAt="17"/>
            </a:pPr>
            <a:r>
              <a:rPr lang="en-US" sz="2000" dirty="0"/>
              <a:t>Create a sustained, public outreach campaign to industry, high school students, counselors, parents, faculty, staff, and the community-at-large to promote career development and attainment and the value of career technical education.</a:t>
            </a:r>
          </a:p>
        </p:txBody>
      </p:sp>
      <p:sp>
        <p:nvSpPr>
          <p:cNvPr id="5" name="Title 1"/>
          <p:cNvSpPr>
            <a:spLocks noGrp="1"/>
          </p:cNvSpPr>
          <p:nvPr>
            <p:ph type="title"/>
          </p:nvPr>
        </p:nvSpPr>
        <p:spPr>
          <a:xfrm>
            <a:off x="13447" y="22412"/>
            <a:ext cx="9144000" cy="1142639"/>
          </a:xfrm>
        </p:spPr>
        <p:txBody>
          <a:bodyPr/>
          <a:lstStyle/>
          <a:p>
            <a:pPr>
              <a:buNone/>
            </a:pPr>
            <a:r>
              <a:rPr lang="en-US" sz="3200" b="1" dirty="0" smtClean="0">
                <a:solidFill>
                  <a:schemeClr val="accent1"/>
                </a:solidFill>
              </a:rPr>
              <a:t>Recommendations:  Regional Coordination</a:t>
            </a:r>
            <a:endParaRPr lang="en-US" sz="3200" b="1" dirty="0">
              <a:solidFill>
                <a:schemeClr val="accent1"/>
              </a:solidFill>
            </a:endParaRPr>
          </a:p>
        </p:txBody>
      </p:sp>
    </p:spTree>
    <p:extLst>
      <p:ext uri="{BB962C8B-B14F-4D97-AF65-F5344CB8AC3E}">
        <p14:creationId xmlns:p14="http://schemas.microsoft.com/office/powerpoint/2010/main" val="4055517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CTE DATA Unlocked</a:t>
            </a:r>
            <a:endParaRPr lang="en-US" dirty="0"/>
          </a:p>
        </p:txBody>
      </p:sp>
      <p:sp>
        <p:nvSpPr>
          <p:cNvPr id="3" name="Content Placeholder 2"/>
          <p:cNvSpPr>
            <a:spLocks noGrp="1"/>
          </p:cNvSpPr>
          <p:nvPr>
            <p:ph idx="1"/>
          </p:nvPr>
        </p:nvSpPr>
        <p:spPr>
          <a:xfrm>
            <a:off x="457200" y="1219200"/>
            <a:ext cx="8229600" cy="4906963"/>
          </a:xfrm>
        </p:spPr>
        <p:txBody>
          <a:bodyPr>
            <a:noAutofit/>
          </a:bodyPr>
          <a:lstStyle/>
          <a:p>
            <a:pPr marL="0" indent="0">
              <a:buNone/>
            </a:pPr>
            <a:r>
              <a:rPr lang="en-US" sz="2800" dirty="0" smtClean="0"/>
              <a:t>Response to Recommendations in Strong </a:t>
            </a:r>
            <a:r>
              <a:rPr lang="en-US" sz="2800" dirty="0"/>
              <a:t>Workforce Task </a:t>
            </a:r>
            <a:r>
              <a:rPr lang="en-US" sz="2800" dirty="0" smtClean="0"/>
              <a:t>Force to:</a:t>
            </a:r>
            <a:endParaRPr lang="en-US" sz="2800" dirty="0"/>
          </a:p>
          <a:p>
            <a:pPr lvl="1">
              <a:buFont typeface="Wingdings" charset="2"/>
              <a:buChar char="§"/>
            </a:pPr>
            <a:r>
              <a:rPr lang="en-US" dirty="0"/>
              <a:t>I</a:t>
            </a:r>
            <a:r>
              <a:rPr lang="en-US" dirty="0" smtClean="0"/>
              <a:t>mprove the </a:t>
            </a:r>
            <a:r>
              <a:rPr lang="en-US" dirty="0"/>
              <a:t>quality</a:t>
            </a:r>
            <a:r>
              <a:rPr lang="en-US" dirty="0" smtClean="0"/>
              <a:t>, accessibility</a:t>
            </a:r>
            <a:r>
              <a:rPr lang="en-US" dirty="0"/>
              <a:t> </a:t>
            </a:r>
            <a:r>
              <a:rPr lang="en-US" dirty="0" smtClean="0"/>
              <a:t>and utility of student </a:t>
            </a:r>
            <a:r>
              <a:rPr lang="en-US" dirty="0"/>
              <a:t>outcome and labor market </a:t>
            </a:r>
            <a:r>
              <a:rPr lang="en-US" dirty="0" smtClean="0"/>
              <a:t>data</a:t>
            </a:r>
          </a:p>
          <a:p>
            <a:pPr lvl="1">
              <a:buFont typeface="Wingdings" charset="2"/>
              <a:buChar char="§"/>
            </a:pPr>
            <a:r>
              <a:rPr lang="en-US" dirty="0"/>
              <a:t>S</a:t>
            </a:r>
            <a:r>
              <a:rPr lang="en-US" dirty="0" smtClean="0"/>
              <a:t>upport </a:t>
            </a:r>
            <a:r>
              <a:rPr lang="en-US" dirty="0"/>
              <a:t>career and technical </a:t>
            </a:r>
            <a:r>
              <a:rPr lang="en-US" dirty="0" smtClean="0"/>
              <a:t>education program development and improvement efforts</a:t>
            </a:r>
          </a:p>
          <a:p>
            <a:pPr lvl="1">
              <a:buFont typeface="Wingdings" charset="2"/>
              <a:buChar char="§"/>
            </a:pPr>
            <a:r>
              <a:rPr lang="en-US" dirty="0" smtClean="0"/>
              <a:t>Provide a </a:t>
            </a:r>
            <a:r>
              <a:rPr lang="en-US" dirty="0"/>
              <a:t>suite of </a:t>
            </a:r>
            <a:r>
              <a:rPr lang="en-US" dirty="0" smtClean="0"/>
              <a:t>tools,  training, technical assistance and </a:t>
            </a:r>
            <a:r>
              <a:rPr lang="en-US" sz="2800" dirty="0" smtClean="0"/>
              <a:t>funding </a:t>
            </a:r>
            <a:r>
              <a:rPr lang="en-US" sz="2800" dirty="0"/>
              <a:t>to support this </a:t>
            </a:r>
            <a:r>
              <a:rPr lang="en-US" sz="2800" dirty="0" smtClean="0"/>
              <a:t>goal</a:t>
            </a:r>
            <a:endParaRPr lang="en-US" sz="2800" dirty="0"/>
          </a:p>
        </p:txBody>
      </p:sp>
      <p:sp>
        <p:nvSpPr>
          <p:cNvPr id="4" name="Slide Number Placeholder 3"/>
          <p:cNvSpPr>
            <a:spLocks noGrp="1"/>
          </p:cNvSpPr>
          <p:nvPr>
            <p:ph type="sldNum" sz="quarter" idx="12"/>
          </p:nvPr>
        </p:nvSpPr>
        <p:spPr/>
        <p:txBody>
          <a:bodyPr/>
          <a:lstStyle/>
          <a:p>
            <a:fld id="{E5E507D8-6DC6-4D2C-8233-08C18F3EF4D6}" type="slidenum">
              <a:rPr lang="en-US" smtClean="0"/>
              <a:t>21</a:t>
            </a:fld>
            <a:endParaRPr lang="en-US"/>
          </a:p>
        </p:txBody>
      </p:sp>
    </p:spTree>
    <p:extLst>
      <p:ext uri="{BB962C8B-B14F-4D97-AF65-F5344CB8AC3E}">
        <p14:creationId xmlns:p14="http://schemas.microsoft.com/office/powerpoint/2010/main" val="2064548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p:cNvSpPr/>
          <p:nvPr/>
        </p:nvSpPr>
        <p:spPr>
          <a:xfrm>
            <a:off x="228600" y="1752600"/>
            <a:ext cx="1447800" cy="91440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Build &amp; QA </a:t>
            </a:r>
          </a:p>
          <a:p>
            <a:pPr algn="ctr"/>
            <a:r>
              <a:rPr lang="en-US" sz="1200" dirty="0" smtClean="0"/>
              <a:t>the </a:t>
            </a:r>
          </a:p>
          <a:p>
            <a:pPr algn="ctr"/>
            <a:r>
              <a:rPr lang="en-US" sz="1200" dirty="0" err="1" smtClean="0"/>
              <a:t>LaunchBoard</a:t>
            </a:r>
            <a:r>
              <a:rPr lang="en-US" sz="1200" dirty="0" smtClean="0"/>
              <a:t> data tool</a:t>
            </a:r>
            <a:endParaRPr lang="en-US" sz="1200" dirty="0"/>
          </a:p>
        </p:txBody>
      </p:sp>
      <p:sp>
        <p:nvSpPr>
          <p:cNvPr id="8" name="Pentagon 7"/>
          <p:cNvSpPr/>
          <p:nvPr/>
        </p:nvSpPr>
        <p:spPr>
          <a:xfrm>
            <a:off x="1828800" y="1779639"/>
            <a:ext cx="1447800" cy="91440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Train 113 colleges &amp; key talents to use</a:t>
            </a:r>
          </a:p>
          <a:p>
            <a:pPr algn="ctr"/>
            <a:r>
              <a:rPr lang="en-US" sz="1200" dirty="0" err="1" smtClean="0"/>
              <a:t>LaunchBoard</a:t>
            </a:r>
            <a:endParaRPr lang="en-US" sz="1200" dirty="0"/>
          </a:p>
        </p:txBody>
      </p:sp>
      <p:sp>
        <p:nvSpPr>
          <p:cNvPr id="9" name="TextBox 8"/>
          <p:cNvSpPr txBox="1"/>
          <p:nvPr/>
        </p:nvSpPr>
        <p:spPr>
          <a:xfrm>
            <a:off x="1638300" y="2895600"/>
            <a:ext cx="1638300" cy="1015663"/>
          </a:xfrm>
          <a:prstGeom prst="rect">
            <a:avLst/>
          </a:prstGeom>
          <a:noFill/>
        </p:spPr>
        <p:txBody>
          <a:bodyPr wrap="square" rtlCol="0">
            <a:spAutoFit/>
          </a:bodyPr>
          <a:lstStyle/>
          <a:p>
            <a:pPr marL="285750" indent="-285750">
              <a:buFontTx/>
              <a:buChar char="-"/>
            </a:pPr>
            <a:r>
              <a:rPr lang="en-US" sz="1200" dirty="0" smtClean="0"/>
              <a:t>Train the trainer</a:t>
            </a:r>
          </a:p>
          <a:p>
            <a:pPr marL="285750" indent="-285750">
              <a:buFontTx/>
              <a:buChar char="-"/>
            </a:pPr>
            <a:r>
              <a:rPr lang="en-US" sz="1200" dirty="0" smtClean="0"/>
              <a:t>Train expert users</a:t>
            </a:r>
          </a:p>
          <a:p>
            <a:pPr marL="285750" indent="-285750">
              <a:buFontTx/>
              <a:buChar char="-"/>
            </a:pPr>
            <a:r>
              <a:rPr lang="en-US" sz="1200" dirty="0" smtClean="0"/>
              <a:t>Train campus teams &amp; regional teams</a:t>
            </a:r>
            <a:endParaRPr lang="en-US" sz="1200" dirty="0"/>
          </a:p>
        </p:txBody>
      </p:sp>
      <p:sp>
        <p:nvSpPr>
          <p:cNvPr id="10" name="Pentagon 9"/>
          <p:cNvSpPr/>
          <p:nvPr/>
        </p:nvSpPr>
        <p:spPr>
          <a:xfrm>
            <a:off x="3666878" y="4123633"/>
            <a:ext cx="1447800" cy="91440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Deep Dive into Data by Campus</a:t>
            </a:r>
            <a:endParaRPr lang="en-US" sz="1200" dirty="0"/>
          </a:p>
        </p:txBody>
      </p:sp>
      <p:sp>
        <p:nvSpPr>
          <p:cNvPr id="11" name="Pentagon 10"/>
          <p:cNvSpPr/>
          <p:nvPr/>
        </p:nvSpPr>
        <p:spPr>
          <a:xfrm>
            <a:off x="3666878" y="5269091"/>
            <a:ext cx="1447800" cy="91440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Deep Dive into Data by Region</a:t>
            </a:r>
            <a:endParaRPr lang="en-US" sz="1200" dirty="0"/>
          </a:p>
        </p:txBody>
      </p:sp>
      <p:sp>
        <p:nvSpPr>
          <p:cNvPr id="12" name="Pentagon 11"/>
          <p:cNvSpPr/>
          <p:nvPr/>
        </p:nvSpPr>
        <p:spPr>
          <a:xfrm>
            <a:off x="3666878" y="1828800"/>
            <a:ext cx="1447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Regional Labor Market Gap</a:t>
            </a:r>
            <a:endParaRPr lang="en-US" sz="1200" dirty="0"/>
          </a:p>
        </p:txBody>
      </p:sp>
      <p:sp>
        <p:nvSpPr>
          <p:cNvPr id="16" name="Rectangle 15"/>
          <p:cNvSpPr/>
          <p:nvPr/>
        </p:nvSpPr>
        <p:spPr>
          <a:xfrm>
            <a:off x="3429000" y="1570789"/>
            <a:ext cx="1905000" cy="47839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42901" y="961189"/>
            <a:ext cx="1295400" cy="584775"/>
          </a:xfrm>
          <a:prstGeom prst="rect">
            <a:avLst/>
          </a:prstGeom>
          <a:noFill/>
        </p:spPr>
        <p:txBody>
          <a:bodyPr wrap="square" rtlCol="0">
            <a:spAutoFit/>
          </a:bodyPr>
          <a:lstStyle/>
          <a:p>
            <a:r>
              <a:rPr lang="en-US" sz="1600" b="1" dirty="0" smtClean="0">
                <a:solidFill>
                  <a:schemeClr val="accent2"/>
                </a:solidFill>
              </a:rPr>
              <a:t>Free the data</a:t>
            </a:r>
            <a:endParaRPr lang="en-US" sz="1600" b="1" dirty="0">
              <a:solidFill>
                <a:schemeClr val="accent2"/>
              </a:solidFill>
            </a:endParaRPr>
          </a:p>
        </p:txBody>
      </p:sp>
      <p:sp>
        <p:nvSpPr>
          <p:cNvPr id="18" name="TextBox 17"/>
          <p:cNvSpPr txBox="1"/>
          <p:nvPr/>
        </p:nvSpPr>
        <p:spPr>
          <a:xfrm>
            <a:off x="1740310" y="961189"/>
            <a:ext cx="1295400" cy="584775"/>
          </a:xfrm>
          <a:prstGeom prst="rect">
            <a:avLst/>
          </a:prstGeom>
          <a:noFill/>
        </p:spPr>
        <p:txBody>
          <a:bodyPr wrap="square" rtlCol="0">
            <a:spAutoFit/>
          </a:bodyPr>
          <a:lstStyle/>
          <a:p>
            <a:r>
              <a:rPr lang="en-US" sz="1600" b="1" dirty="0" smtClean="0">
                <a:solidFill>
                  <a:schemeClr val="accent2"/>
                </a:solidFill>
              </a:rPr>
              <a:t>Train on tools</a:t>
            </a:r>
            <a:endParaRPr lang="en-US" sz="1600" b="1" dirty="0">
              <a:solidFill>
                <a:schemeClr val="accent2"/>
              </a:solidFill>
            </a:endParaRPr>
          </a:p>
        </p:txBody>
      </p:sp>
      <p:sp>
        <p:nvSpPr>
          <p:cNvPr id="19" name="TextBox 18"/>
          <p:cNvSpPr txBox="1"/>
          <p:nvPr/>
        </p:nvSpPr>
        <p:spPr>
          <a:xfrm>
            <a:off x="3657600" y="973480"/>
            <a:ext cx="1676400" cy="584775"/>
          </a:xfrm>
          <a:prstGeom prst="rect">
            <a:avLst/>
          </a:prstGeom>
          <a:noFill/>
        </p:spPr>
        <p:txBody>
          <a:bodyPr wrap="square" rtlCol="0">
            <a:spAutoFit/>
          </a:bodyPr>
          <a:lstStyle/>
          <a:p>
            <a:r>
              <a:rPr lang="en-US" sz="1600" b="1" dirty="0" smtClean="0">
                <a:solidFill>
                  <a:schemeClr val="accent2"/>
                </a:solidFill>
              </a:rPr>
              <a:t>CTE Data Unlocked</a:t>
            </a:r>
            <a:endParaRPr lang="en-US" sz="1600" b="1" dirty="0">
              <a:solidFill>
                <a:schemeClr val="accent2"/>
              </a:solidFill>
            </a:endParaRPr>
          </a:p>
        </p:txBody>
      </p:sp>
      <p:sp>
        <p:nvSpPr>
          <p:cNvPr id="20" name="TextBox 19"/>
          <p:cNvSpPr txBox="1"/>
          <p:nvPr/>
        </p:nvSpPr>
        <p:spPr>
          <a:xfrm>
            <a:off x="5638800" y="961189"/>
            <a:ext cx="1714500" cy="584775"/>
          </a:xfrm>
          <a:prstGeom prst="rect">
            <a:avLst/>
          </a:prstGeom>
          <a:noFill/>
        </p:spPr>
        <p:txBody>
          <a:bodyPr wrap="square" rtlCol="0">
            <a:spAutoFit/>
          </a:bodyPr>
          <a:lstStyle/>
          <a:p>
            <a:r>
              <a:rPr lang="en-US" sz="1600" b="1" dirty="0" smtClean="0">
                <a:solidFill>
                  <a:schemeClr val="accent2"/>
                </a:solidFill>
              </a:rPr>
              <a:t>Invest Strong Workforce $200M</a:t>
            </a:r>
            <a:endParaRPr lang="en-US" sz="1600" b="1" dirty="0">
              <a:solidFill>
                <a:schemeClr val="accent2"/>
              </a:solidFill>
            </a:endParaRPr>
          </a:p>
        </p:txBody>
      </p:sp>
      <p:sp>
        <p:nvSpPr>
          <p:cNvPr id="22" name="TextBox 21"/>
          <p:cNvSpPr txBox="1"/>
          <p:nvPr/>
        </p:nvSpPr>
        <p:spPr>
          <a:xfrm>
            <a:off x="228600" y="457200"/>
            <a:ext cx="1295400" cy="338554"/>
          </a:xfrm>
          <a:prstGeom prst="rect">
            <a:avLst/>
          </a:prstGeom>
          <a:noFill/>
        </p:spPr>
        <p:txBody>
          <a:bodyPr wrap="square" rtlCol="0">
            <a:spAutoFit/>
          </a:bodyPr>
          <a:lstStyle/>
          <a:p>
            <a:r>
              <a:rPr lang="en-US" sz="1600" b="1" dirty="0" smtClean="0">
                <a:solidFill>
                  <a:schemeClr val="accent1"/>
                </a:solidFill>
              </a:rPr>
              <a:t>2014-15</a:t>
            </a:r>
            <a:endParaRPr lang="en-US" sz="1600" b="1" dirty="0">
              <a:solidFill>
                <a:schemeClr val="accent1"/>
              </a:solidFill>
            </a:endParaRPr>
          </a:p>
        </p:txBody>
      </p:sp>
      <p:sp>
        <p:nvSpPr>
          <p:cNvPr id="23" name="TextBox 22"/>
          <p:cNvSpPr txBox="1"/>
          <p:nvPr/>
        </p:nvSpPr>
        <p:spPr>
          <a:xfrm>
            <a:off x="1626009" y="457200"/>
            <a:ext cx="1295400" cy="338554"/>
          </a:xfrm>
          <a:prstGeom prst="rect">
            <a:avLst/>
          </a:prstGeom>
          <a:noFill/>
        </p:spPr>
        <p:txBody>
          <a:bodyPr wrap="square" rtlCol="0">
            <a:spAutoFit/>
          </a:bodyPr>
          <a:lstStyle/>
          <a:p>
            <a:r>
              <a:rPr lang="en-US" sz="1600" b="1" dirty="0" smtClean="0">
                <a:solidFill>
                  <a:schemeClr val="accent1"/>
                </a:solidFill>
              </a:rPr>
              <a:t>2016 Q1-2</a:t>
            </a:r>
            <a:endParaRPr lang="en-US" sz="1600" b="1" dirty="0">
              <a:solidFill>
                <a:schemeClr val="accent1"/>
              </a:solidFill>
            </a:endParaRPr>
          </a:p>
        </p:txBody>
      </p:sp>
      <p:sp>
        <p:nvSpPr>
          <p:cNvPr id="24" name="TextBox 23"/>
          <p:cNvSpPr txBox="1"/>
          <p:nvPr/>
        </p:nvSpPr>
        <p:spPr>
          <a:xfrm>
            <a:off x="3543299" y="469491"/>
            <a:ext cx="1676400" cy="338554"/>
          </a:xfrm>
          <a:prstGeom prst="rect">
            <a:avLst/>
          </a:prstGeom>
          <a:noFill/>
        </p:spPr>
        <p:txBody>
          <a:bodyPr wrap="square" rtlCol="0">
            <a:spAutoFit/>
          </a:bodyPr>
          <a:lstStyle/>
          <a:p>
            <a:r>
              <a:rPr lang="en-US" sz="1600" b="1" dirty="0" smtClean="0">
                <a:solidFill>
                  <a:schemeClr val="accent1"/>
                </a:solidFill>
              </a:rPr>
              <a:t>2016 Q3-4</a:t>
            </a:r>
            <a:endParaRPr lang="en-US" sz="1600" b="1" dirty="0">
              <a:solidFill>
                <a:schemeClr val="accent1"/>
              </a:solidFill>
            </a:endParaRPr>
          </a:p>
        </p:txBody>
      </p:sp>
      <p:sp>
        <p:nvSpPr>
          <p:cNvPr id="25" name="TextBox 24"/>
          <p:cNvSpPr txBox="1"/>
          <p:nvPr/>
        </p:nvSpPr>
        <p:spPr>
          <a:xfrm>
            <a:off x="5600699" y="457200"/>
            <a:ext cx="1524000" cy="338554"/>
          </a:xfrm>
          <a:prstGeom prst="rect">
            <a:avLst/>
          </a:prstGeom>
          <a:noFill/>
        </p:spPr>
        <p:txBody>
          <a:bodyPr wrap="square" rtlCol="0">
            <a:spAutoFit/>
          </a:bodyPr>
          <a:lstStyle/>
          <a:p>
            <a:r>
              <a:rPr lang="en-US" sz="1600" b="1" dirty="0" smtClean="0">
                <a:solidFill>
                  <a:schemeClr val="accent1"/>
                </a:solidFill>
              </a:rPr>
              <a:t>2017</a:t>
            </a:r>
            <a:endParaRPr lang="en-US" sz="1600" b="1" dirty="0">
              <a:solidFill>
                <a:schemeClr val="accent1"/>
              </a:solidFill>
            </a:endParaRPr>
          </a:p>
        </p:txBody>
      </p:sp>
      <p:sp>
        <p:nvSpPr>
          <p:cNvPr id="28" name="Pentagon 27"/>
          <p:cNvSpPr/>
          <p:nvPr/>
        </p:nvSpPr>
        <p:spPr>
          <a:xfrm>
            <a:off x="3666878" y="2971800"/>
            <a:ext cx="1447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Input from WIOA &amp; industry partners, </a:t>
            </a:r>
            <a:r>
              <a:rPr lang="en-US" sz="1200" dirty="0" err="1" smtClean="0"/>
              <a:t>etc</a:t>
            </a:r>
            <a:r>
              <a:rPr lang="en-US" sz="1200" dirty="0" smtClean="0"/>
              <a:t>,</a:t>
            </a:r>
            <a:endParaRPr lang="en-US" sz="1200" dirty="0"/>
          </a:p>
        </p:txBody>
      </p:sp>
      <p:sp>
        <p:nvSpPr>
          <p:cNvPr id="33" name="Rectangle 32"/>
          <p:cNvSpPr/>
          <p:nvPr/>
        </p:nvSpPr>
        <p:spPr>
          <a:xfrm>
            <a:off x="5486400" y="1570789"/>
            <a:ext cx="2286000" cy="47839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001000" y="457200"/>
            <a:ext cx="1524000" cy="338554"/>
          </a:xfrm>
          <a:prstGeom prst="rect">
            <a:avLst/>
          </a:prstGeom>
          <a:noFill/>
        </p:spPr>
        <p:txBody>
          <a:bodyPr wrap="square" rtlCol="0">
            <a:spAutoFit/>
          </a:bodyPr>
          <a:lstStyle/>
          <a:p>
            <a:r>
              <a:rPr lang="en-US" sz="1600" b="1" dirty="0" smtClean="0">
                <a:solidFill>
                  <a:schemeClr val="accent1"/>
                </a:solidFill>
              </a:rPr>
              <a:t>2018</a:t>
            </a:r>
            <a:endParaRPr lang="en-US" sz="1600" b="1" dirty="0">
              <a:solidFill>
                <a:schemeClr val="accent1"/>
              </a:solidFill>
            </a:endParaRPr>
          </a:p>
        </p:txBody>
      </p:sp>
      <p:sp>
        <p:nvSpPr>
          <p:cNvPr id="26" name="TextBox 25"/>
          <p:cNvSpPr txBox="1"/>
          <p:nvPr/>
        </p:nvSpPr>
        <p:spPr>
          <a:xfrm>
            <a:off x="7825426" y="961188"/>
            <a:ext cx="1714500" cy="584775"/>
          </a:xfrm>
          <a:prstGeom prst="rect">
            <a:avLst/>
          </a:prstGeom>
          <a:noFill/>
        </p:spPr>
        <p:txBody>
          <a:bodyPr wrap="square" rtlCol="0">
            <a:spAutoFit/>
          </a:bodyPr>
          <a:lstStyle/>
          <a:p>
            <a:r>
              <a:rPr lang="en-US" sz="1600" b="1" dirty="0" smtClean="0">
                <a:solidFill>
                  <a:schemeClr val="accent2"/>
                </a:solidFill>
              </a:rPr>
              <a:t>Scale</a:t>
            </a:r>
          </a:p>
          <a:p>
            <a:r>
              <a:rPr lang="en-US" sz="1600" b="1" dirty="0" smtClean="0">
                <a:solidFill>
                  <a:schemeClr val="accent2"/>
                </a:solidFill>
              </a:rPr>
              <a:t>Excellence</a:t>
            </a:r>
            <a:endParaRPr lang="en-US" sz="1600" b="1" dirty="0">
              <a:solidFill>
                <a:schemeClr val="accent2"/>
              </a:solidFill>
            </a:endParaRPr>
          </a:p>
        </p:txBody>
      </p:sp>
    </p:spTree>
    <p:extLst>
      <p:ext uri="{BB962C8B-B14F-4D97-AF65-F5344CB8AC3E}">
        <p14:creationId xmlns:p14="http://schemas.microsoft.com/office/powerpoint/2010/main" val="2265858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lum/>
            <a:alphaModFix/>
          </a:blip>
          <a:srcRect/>
          <a:stretch>
            <a:fillRect/>
          </a:stretch>
        </p:blipFill>
        <p:spPr>
          <a:xfrm>
            <a:off x="685800" y="6063119"/>
            <a:ext cx="1961640" cy="794520"/>
          </a:xfrm>
          <a:prstGeom prst="rect">
            <a:avLst/>
          </a:prstGeom>
          <a:noFill/>
          <a:ln>
            <a:noFill/>
          </a:ln>
        </p:spPr>
      </p:pic>
      <p:sp>
        <p:nvSpPr>
          <p:cNvPr id="3" name="Content Placeholder 2"/>
          <p:cNvSpPr>
            <a:spLocks noGrp="1"/>
          </p:cNvSpPr>
          <p:nvPr>
            <p:ph idx="1"/>
          </p:nvPr>
        </p:nvSpPr>
        <p:spPr>
          <a:xfrm>
            <a:off x="457200" y="1106425"/>
            <a:ext cx="8229240" cy="4520652"/>
          </a:xfrm>
          <a:solidFill>
            <a:schemeClr val="bg1"/>
          </a:solidFill>
        </p:spPr>
        <p:txBody>
          <a:bodyPr/>
          <a:lstStyle/>
          <a:p>
            <a:r>
              <a:rPr lang="en-US" sz="2000" dirty="0" smtClean="0">
                <a:solidFill>
                  <a:schemeClr val="bg1">
                    <a:lumMod val="85000"/>
                  </a:schemeClr>
                </a:solidFill>
              </a:rPr>
              <a:t>Create </a:t>
            </a:r>
            <a:r>
              <a:rPr lang="en-US" sz="2000" dirty="0">
                <a:solidFill>
                  <a:schemeClr val="bg1">
                    <a:lumMod val="85000"/>
                  </a:schemeClr>
                </a:solidFill>
              </a:rPr>
              <a:t>common workforce metrics for all state funded CTE programs and expand the definition of student success to better reflect the wide array of CTE outcomes of community college students.  </a:t>
            </a:r>
            <a:endParaRPr lang="en-US" sz="2000" dirty="0" smtClean="0">
              <a:solidFill>
                <a:schemeClr val="bg1">
                  <a:lumMod val="85000"/>
                </a:schemeClr>
              </a:solidFill>
            </a:endParaRPr>
          </a:p>
          <a:p>
            <a:r>
              <a:rPr lang="en-US" sz="2000" dirty="0" smtClean="0">
                <a:solidFill>
                  <a:schemeClr val="bg1">
                    <a:lumMod val="85000"/>
                  </a:schemeClr>
                </a:solidFill>
              </a:rPr>
              <a:t>Establish </a:t>
            </a:r>
            <a:r>
              <a:rPr lang="en-US" sz="2000" dirty="0">
                <a:solidFill>
                  <a:schemeClr val="bg1">
                    <a:lumMod val="85000"/>
                  </a:schemeClr>
                </a:solidFill>
              </a:rPr>
              <a:t>a student identifier for high school students and those enrolled in postsecondary education and training programs</a:t>
            </a:r>
            <a:r>
              <a:rPr lang="en-US" sz="2000" i="1" dirty="0">
                <a:solidFill>
                  <a:schemeClr val="bg1">
                    <a:lumMod val="85000"/>
                  </a:schemeClr>
                </a:solidFill>
              </a:rPr>
              <a:t> </a:t>
            </a:r>
            <a:r>
              <a:rPr lang="en-US" sz="2000" dirty="0">
                <a:solidFill>
                  <a:schemeClr val="bg1">
                    <a:lumMod val="85000"/>
                  </a:schemeClr>
                </a:solidFill>
              </a:rPr>
              <a:t>to enable California to track workforce progress and outcomes for students across institutions and programs. Increase the ability of governmental entities to share employment, licensing, certification, and wage outcome information.</a:t>
            </a:r>
          </a:p>
          <a:p>
            <a:r>
              <a:rPr lang="en-US" sz="2000" b="1" dirty="0"/>
              <a:t>Improve the quality, accessibility, and utility of student outcome and labor market data to support students, educators, colleges, regions, employers, local workforce investment boards, and the state in CTE program development and improvement efforts.  </a:t>
            </a:r>
          </a:p>
        </p:txBody>
      </p:sp>
      <p:sp>
        <p:nvSpPr>
          <p:cNvPr id="5" name="Title 1"/>
          <p:cNvSpPr>
            <a:spLocks noGrp="1"/>
          </p:cNvSpPr>
          <p:nvPr>
            <p:ph type="title"/>
          </p:nvPr>
        </p:nvSpPr>
        <p:spPr>
          <a:xfrm>
            <a:off x="0" y="393552"/>
            <a:ext cx="9144000" cy="1142639"/>
          </a:xfrm>
        </p:spPr>
        <p:txBody>
          <a:bodyPr/>
          <a:lstStyle/>
          <a:p>
            <a:pPr>
              <a:buNone/>
            </a:pPr>
            <a:r>
              <a:rPr lang="en-US" sz="3200" b="1" dirty="0" smtClean="0">
                <a:solidFill>
                  <a:schemeClr val="accent1"/>
                </a:solidFill>
              </a:rPr>
              <a:t>Recommendations: </a:t>
            </a:r>
            <a:r>
              <a:rPr lang="en-US" sz="3200" b="1" dirty="0">
                <a:solidFill>
                  <a:schemeClr val="accent1"/>
                </a:solidFill>
              </a:rPr>
              <a:t> </a:t>
            </a:r>
            <a:r>
              <a:rPr lang="en-US" sz="3200" b="1" dirty="0" smtClean="0">
                <a:solidFill>
                  <a:schemeClr val="accent1"/>
                </a:solidFill>
              </a:rPr>
              <a:t>Workforce Data &amp; Outcomes</a:t>
            </a:r>
            <a:endParaRPr lang="en-US" sz="3200" b="1" dirty="0">
              <a:solidFill>
                <a:schemeClr val="accent1"/>
              </a:solidFill>
            </a:endParaRPr>
          </a:p>
        </p:txBody>
      </p:sp>
    </p:spTree>
    <p:extLst>
      <p:ext uri="{BB962C8B-B14F-4D97-AF65-F5344CB8AC3E}">
        <p14:creationId xmlns:p14="http://schemas.microsoft.com/office/powerpoint/2010/main" val="1986159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lum/>
            <a:alphaModFix/>
          </a:blip>
          <a:srcRect/>
          <a:stretch>
            <a:fillRect/>
          </a:stretch>
        </p:blipFill>
        <p:spPr>
          <a:xfrm>
            <a:off x="685800" y="6063119"/>
            <a:ext cx="1961640" cy="794520"/>
          </a:xfrm>
          <a:prstGeom prst="rect">
            <a:avLst/>
          </a:prstGeom>
          <a:noFill/>
          <a:ln>
            <a:noFill/>
          </a:ln>
        </p:spPr>
      </p:pic>
      <p:sp>
        <p:nvSpPr>
          <p:cNvPr id="3" name="Content Placeholder 2"/>
          <p:cNvSpPr>
            <a:spLocks noGrp="1"/>
          </p:cNvSpPr>
          <p:nvPr>
            <p:ph idx="1"/>
          </p:nvPr>
        </p:nvSpPr>
        <p:spPr>
          <a:xfrm>
            <a:off x="457380" y="1171079"/>
            <a:ext cx="8229240" cy="4186011"/>
          </a:xfrm>
          <a:solidFill>
            <a:schemeClr val="bg1"/>
          </a:solidFill>
        </p:spPr>
        <p:txBody>
          <a:bodyPr/>
          <a:lstStyle/>
          <a:p>
            <a:pPr lvl="0"/>
            <a:r>
              <a:rPr lang="en-US" sz="2700" dirty="0" smtClean="0"/>
              <a:t>Provides </a:t>
            </a:r>
            <a:r>
              <a:rPr lang="en-US" sz="2700" dirty="0"/>
              <a:t>tools, training, technical assistance, and funding to support better use of CTE outcomes data and labor market information</a:t>
            </a:r>
          </a:p>
          <a:p>
            <a:r>
              <a:rPr lang="en-US" sz="2700" dirty="0" smtClean="0"/>
              <a:t>Supports </a:t>
            </a:r>
            <a:r>
              <a:rPr lang="en-US" sz="2700" dirty="0"/>
              <a:t>the development of regional workforce </a:t>
            </a:r>
            <a:r>
              <a:rPr lang="en-US" sz="2700" dirty="0" smtClean="0"/>
              <a:t>plans</a:t>
            </a:r>
          </a:p>
          <a:p>
            <a:r>
              <a:rPr lang="en-US" sz="2700" dirty="0" smtClean="0"/>
              <a:t>Prepares </a:t>
            </a:r>
            <a:r>
              <a:rPr lang="en-US" sz="2700" dirty="0"/>
              <a:t>for $200 million in new CTE funding that will be available in </a:t>
            </a:r>
            <a:r>
              <a:rPr lang="en-US" sz="2700" dirty="0" smtClean="0"/>
              <a:t>2017</a:t>
            </a:r>
          </a:p>
          <a:p>
            <a:r>
              <a:rPr lang="en-US" sz="2700" dirty="0" smtClean="0"/>
              <a:t>Strengthens ongoing capacity for CTE data usage in program </a:t>
            </a:r>
            <a:r>
              <a:rPr lang="en-US" sz="2700" dirty="0"/>
              <a:t>review, accreditation, </a:t>
            </a:r>
            <a:r>
              <a:rPr lang="en-US" sz="2700" dirty="0" smtClean="0"/>
              <a:t>integrated planning, and regional and sector-based program design </a:t>
            </a:r>
            <a:endParaRPr lang="en-US" sz="2700" dirty="0"/>
          </a:p>
        </p:txBody>
      </p:sp>
      <p:sp>
        <p:nvSpPr>
          <p:cNvPr id="5" name="Title 1"/>
          <p:cNvSpPr>
            <a:spLocks noGrp="1"/>
          </p:cNvSpPr>
          <p:nvPr>
            <p:ph type="title"/>
          </p:nvPr>
        </p:nvSpPr>
        <p:spPr>
          <a:xfrm>
            <a:off x="0" y="393552"/>
            <a:ext cx="9144000" cy="1142639"/>
          </a:xfrm>
        </p:spPr>
        <p:txBody>
          <a:bodyPr/>
          <a:lstStyle/>
          <a:p>
            <a:pPr>
              <a:buNone/>
            </a:pPr>
            <a:r>
              <a:rPr lang="en-US" sz="3200" b="1" dirty="0" smtClean="0">
                <a:solidFill>
                  <a:schemeClr val="accent1"/>
                </a:solidFill>
              </a:rPr>
              <a:t>CTE Data Unlocked Initiative</a:t>
            </a:r>
            <a:endParaRPr lang="en-US" sz="3200" b="1" dirty="0">
              <a:solidFill>
                <a:schemeClr val="accent1"/>
              </a:solidFill>
            </a:endParaRPr>
          </a:p>
        </p:txBody>
      </p:sp>
    </p:spTree>
    <p:extLst>
      <p:ext uri="{BB962C8B-B14F-4D97-AF65-F5344CB8AC3E}">
        <p14:creationId xmlns:p14="http://schemas.microsoft.com/office/powerpoint/2010/main" val="1914819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lum/>
            <a:alphaModFix/>
          </a:blip>
          <a:srcRect/>
          <a:stretch>
            <a:fillRect/>
          </a:stretch>
        </p:blipFill>
        <p:spPr>
          <a:xfrm>
            <a:off x="685800" y="6063119"/>
            <a:ext cx="1961640" cy="794520"/>
          </a:xfrm>
          <a:prstGeom prst="rect">
            <a:avLst/>
          </a:prstGeom>
          <a:noFill/>
          <a:ln>
            <a:noFill/>
          </a:ln>
        </p:spPr>
      </p:pic>
      <p:sp>
        <p:nvSpPr>
          <p:cNvPr id="3" name="Content Placeholder 2"/>
          <p:cNvSpPr>
            <a:spLocks noGrp="1"/>
          </p:cNvSpPr>
          <p:nvPr>
            <p:ph idx="1"/>
          </p:nvPr>
        </p:nvSpPr>
        <p:spPr>
          <a:xfrm>
            <a:off x="304800" y="1600200"/>
            <a:ext cx="8229240" cy="4186011"/>
          </a:xfrm>
          <a:solidFill>
            <a:schemeClr val="bg1"/>
          </a:solidFill>
        </p:spPr>
        <p:txBody>
          <a:bodyPr/>
          <a:lstStyle/>
          <a:p>
            <a:r>
              <a:rPr lang="en-US" sz="2000" i="1" dirty="0"/>
              <a:t>California Community Colleges Chancellor’s </a:t>
            </a:r>
            <a:r>
              <a:rPr lang="en-US" sz="2000" i="1" dirty="0" smtClean="0"/>
              <a:t>Office</a:t>
            </a:r>
          </a:p>
          <a:p>
            <a:r>
              <a:rPr lang="en-US" sz="2000" i="1" dirty="0" smtClean="0"/>
              <a:t>Academic </a:t>
            </a:r>
            <a:r>
              <a:rPr lang="en-US" sz="2000" i="1" dirty="0"/>
              <a:t>Senate for California Community </a:t>
            </a:r>
            <a:r>
              <a:rPr lang="en-US" sz="2000" i="1" dirty="0" smtClean="0"/>
              <a:t>Colleges</a:t>
            </a:r>
          </a:p>
          <a:p>
            <a:r>
              <a:rPr lang="en-US" sz="2000" i="1" dirty="0" smtClean="0"/>
              <a:t>Centers </a:t>
            </a:r>
            <a:r>
              <a:rPr lang="en-US" sz="2000" i="1" dirty="0"/>
              <a:t>of </a:t>
            </a:r>
            <a:r>
              <a:rPr lang="en-US" sz="2000" i="1" dirty="0" smtClean="0"/>
              <a:t>Excellence</a:t>
            </a:r>
          </a:p>
          <a:p>
            <a:r>
              <a:rPr lang="en-US" sz="2000" i="1" dirty="0"/>
              <a:t>CTE Outcomes Survey/Santa Rosa Junior College</a:t>
            </a:r>
          </a:p>
          <a:p>
            <a:r>
              <a:rPr lang="en-US" sz="2000" i="1" dirty="0" smtClean="0"/>
              <a:t>Delta </a:t>
            </a:r>
            <a:r>
              <a:rPr lang="en-US" sz="2000" i="1" dirty="0"/>
              <a:t>College/Educational Results Partnership/Butte </a:t>
            </a:r>
            <a:r>
              <a:rPr lang="en-US" sz="2000" i="1" dirty="0" smtClean="0"/>
              <a:t>CCD</a:t>
            </a:r>
          </a:p>
          <a:p>
            <a:r>
              <a:rPr lang="en-US" sz="2000" i="1" dirty="0" smtClean="0"/>
              <a:t>Institutional </a:t>
            </a:r>
            <a:r>
              <a:rPr lang="en-US" sz="2000" i="1" dirty="0"/>
              <a:t>Effectiveness Partnership </a:t>
            </a:r>
            <a:r>
              <a:rPr lang="en-US" sz="2000" i="1" dirty="0" smtClean="0"/>
              <a:t>Initiative</a:t>
            </a:r>
          </a:p>
          <a:p>
            <a:r>
              <a:rPr lang="en-US" sz="2000" i="1" dirty="0" smtClean="0"/>
              <a:t>Regional </a:t>
            </a:r>
            <a:r>
              <a:rPr lang="en-US" sz="2000" i="1" dirty="0"/>
              <a:t>Consortia </a:t>
            </a:r>
            <a:r>
              <a:rPr lang="en-US" sz="2000" i="1" dirty="0" smtClean="0"/>
              <a:t>Chairs</a:t>
            </a:r>
          </a:p>
          <a:p>
            <a:r>
              <a:rPr lang="en-US" sz="2000" i="1" dirty="0" smtClean="0"/>
              <a:t>RP Group</a:t>
            </a:r>
          </a:p>
          <a:p>
            <a:r>
              <a:rPr lang="en-US" sz="2000" i="1" dirty="0" smtClean="0"/>
              <a:t>Sector Navigators</a:t>
            </a:r>
          </a:p>
          <a:p>
            <a:r>
              <a:rPr lang="en-US" sz="2000" i="1" dirty="0" smtClean="0"/>
              <a:t>WestEd/Butte CCD</a:t>
            </a:r>
            <a:endParaRPr lang="en-US" sz="2000" dirty="0"/>
          </a:p>
        </p:txBody>
      </p:sp>
      <p:sp>
        <p:nvSpPr>
          <p:cNvPr id="5" name="Title 1"/>
          <p:cNvSpPr>
            <a:spLocks noGrp="1"/>
          </p:cNvSpPr>
          <p:nvPr>
            <p:ph type="title"/>
          </p:nvPr>
        </p:nvSpPr>
        <p:spPr>
          <a:xfrm>
            <a:off x="0" y="393552"/>
            <a:ext cx="9144000" cy="1142639"/>
          </a:xfrm>
        </p:spPr>
        <p:txBody>
          <a:bodyPr/>
          <a:lstStyle/>
          <a:p>
            <a:pPr>
              <a:buNone/>
            </a:pPr>
            <a:r>
              <a:rPr lang="en-US" sz="3200" b="1" dirty="0" smtClean="0">
                <a:solidFill>
                  <a:schemeClr val="accent1"/>
                </a:solidFill>
              </a:rPr>
              <a:t>Broad-Based Partnership</a:t>
            </a:r>
            <a:endParaRPr lang="en-US" sz="3200" b="1" dirty="0">
              <a:solidFill>
                <a:schemeClr val="accent1"/>
              </a:solidFill>
            </a:endParaRPr>
          </a:p>
        </p:txBody>
      </p:sp>
    </p:spTree>
    <p:extLst>
      <p:ext uri="{BB962C8B-B14F-4D97-AF65-F5344CB8AC3E}">
        <p14:creationId xmlns:p14="http://schemas.microsoft.com/office/powerpoint/2010/main" val="1160692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lum/>
            <a:alphaModFix/>
          </a:blip>
          <a:srcRect/>
          <a:stretch>
            <a:fillRect/>
          </a:stretch>
        </p:blipFill>
        <p:spPr>
          <a:xfrm>
            <a:off x="685800" y="6063119"/>
            <a:ext cx="1961640" cy="794520"/>
          </a:xfrm>
          <a:prstGeom prst="rect">
            <a:avLst/>
          </a:prstGeom>
          <a:noFill/>
          <a:ln>
            <a:noFill/>
          </a:ln>
        </p:spPr>
      </p:pic>
      <p:sp>
        <p:nvSpPr>
          <p:cNvPr id="3" name="Content Placeholder 2"/>
          <p:cNvSpPr>
            <a:spLocks noGrp="1"/>
          </p:cNvSpPr>
          <p:nvPr>
            <p:ph idx="1"/>
          </p:nvPr>
        </p:nvSpPr>
        <p:spPr>
          <a:xfrm>
            <a:off x="457380" y="1129516"/>
            <a:ext cx="8229240" cy="4186011"/>
          </a:xfrm>
          <a:solidFill>
            <a:schemeClr val="bg1"/>
          </a:solidFill>
        </p:spPr>
        <p:txBody>
          <a:bodyPr/>
          <a:lstStyle/>
          <a:p>
            <a:pPr marL="108000" lvl="0" indent="0">
              <a:buNone/>
            </a:pPr>
            <a:r>
              <a:rPr lang="en-US" sz="2800" dirty="0" smtClean="0"/>
              <a:t>Provide an overview on CTE data at regional trainings:</a:t>
            </a:r>
          </a:p>
          <a:p>
            <a:r>
              <a:rPr lang="en-US" sz="2800" dirty="0"/>
              <a:t>learn about the expanded CTE metrics on the Student Success Scorecard </a:t>
            </a:r>
            <a:endParaRPr lang="en-US" sz="2800" dirty="0" smtClean="0"/>
          </a:p>
          <a:p>
            <a:r>
              <a:rPr lang="en-US" sz="2800" dirty="0" smtClean="0"/>
              <a:t>get </a:t>
            </a:r>
            <a:r>
              <a:rPr lang="en-US" sz="2800" dirty="0"/>
              <a:t>hands-on experience with statewide tools like Salary Surfer, Data Mart, and the </a:t>
            </a:r>
            <a:r>
              <a:rPr lang="en-US" sz="2800" dirty="0" smtClean="0"/>
              <a:t>LaunchBoard</a:t>
            </a:r>
            <a:endParaRPr lang="en-US" sz="2800" dirty="0"/>
          </a:p>
          <a:p>
            <a:r>
              <a:rPr lang="en-US" sz="2800" dirty="0" smtClean="0"/>
              <a:t>send a team including </a:t>
            </a:r>
            <a:r>
              <a:rPr lang="en-US" sz="2800" dirty="0"/>
              <a:t>a senior administrator (CEO, CIO, or CSSO), plus one or more CTE deans, faculty, and institutional </a:t>
            </a:r>
            <a:r>
              <a:rPr lang="en-US" sz="2800" dirty="0" smtClean="0"/>
              <a:t>researchers</a:t>
            </a:r>
            <a:endParaRPr lang="en-US" sz="2800" dirty="0"/>
          </a:p>
          <a:p>
            <a:pPr marL="108000" lvl="0" indent="0">
              <a:buNone/>
            </a:pPr>
            <a:endParaRPr lang="en-US" sz="2800" dirty="0"/>
          </a:p>
        </p:txBody>
      </p:sp>
      <p:sp>
        <p:nvSpPr>
          <p:cNvPr id="5" name="Title 1"/>
          <p:cNvSpPr>
            <a:spLocks noGrp="1"/>
          </p:cNvSpPr>
          <p:nvPr>
            <p:ph type="title"/>
          </p:nvPr>
        </p:nvSpPr>
        <p:spPr>
          <a:xfrm>
            <a:off x="0" y="37353"/>
            <a:ext cx="9144000" cy="1142639"/>
          </a:xfrm>
        </p:spPr>
        <p:txBody>
          <a:bodyPr/>
          <a:lstStyle/>
          <a:p>
            <a:pPr>
              <a:buNone/>
            </a:pPr>
            <a:r>
              <a:rPr lang="en-US" sz="3200" b="1" dirty="0" smtClean="0">
                <a:solidFill>
                  <a:schemeClr val="accent1"/>
                </a:solidFill>
              </a:rPr>
              <a:t>Building Awareness (Spring 2016)</a:t>
            </a:r>
            <a:endParaRPr lang="en-US" sz="3200" b="1" dirty="0">
              <a:solidFill>
                <a:schemeClr val="accent1"/>
              </a:solidFill>
            </a:endParaRPr>
          </a:p>
        </p:txBody>
      </p:sp>
    </p:spTree>
    <p:extLst>
      <p:ext uri="{BB962C8B-B14F-4D97-AF65-F5344CB8AC3E}">
        <p14:creationId xmlns:p14="http://schemas.microsoft.com/office/powerpoint/2010/main" val="2820038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lum/>
            <a:alphaModFix/>
          </a:blip>
          <a:srcRect/>
          <a:stretch>
            <a:fillRect/>
          </a:stretch>
        </p:blipFill>
        <p:spPr>
          <a:xfrm>
            <a:off x="685800" y="6063119"/>
            <a:ext cx="1961640" cy="794520"/>
          </a:xfrm>
          <a:prstGeom prst="rect">
            <a:avLst/>
          </a:prstGeom>
          <a:noFill/>
          <a:ln>
            <a:noFill/>
          </a:ln>
        </p:spPr>
      </p:pic>
      <p:sp>
        <p:nvSpPr>
          <p:cNvPr id="3" name="Content Placeholder 2"/>
          <p:cNvSpPr>
            <a:spLocks noGrp="1"/>
          </p:cNvSpPr>
          <p:nvPr>
            <p:ph idx="1"/>
          </p:nvPr>
        </p:nvSpPr>
        <p:spPr>
          <a:xfrm>
            <a:off x="457380" y="1129516"/>
            <a:ext cx="8229240" cy="4186011"/>
          </a:xfrm>
          <a:solidFill>
            <a:schemeClr val="bg1"/>
          </a:solidFill>
        </p:spPr>
        <p:txBody>
          <a:bodyPr/>
          <a:lstStyle/>
          <a:p>
            <a:pPr marL="108000" lvl="0" indent="0">
              <a:buNone/>
            </a:pPr>
            <a:r>
              <a:rPr lang="en-US" sz="2800" dirty="0" smtClean="0"/>
              <a:t>Build system-wide capacity to find, understand, and use data:</a:t>
            </a:r>
          </a:p>
          <a:p>
            <a:pPr lvl="0"/>
            <a:r>
              <a:rPr lang="en-US" sz="2800" dirty="0" smtClean="0"/>
              <a:t>provide training </a:t>
            </a:r>
            <a:r>
              <a:rPr lang="en-US" sz="2800" dirty="0"/>
              <a:t>for Chancellor’s Office technical assistance providers on how to use CTE data tools and labor market information</a:t>
            </a:r>
          </a:p>
          <a:p>
            <a:pPr lvl="0"/>
            <a:r>
              <a:rPr lang="en-US" sz="2800" dirty="0" smtClean="0"/>
              <a:t>release resources </a:t>
            </a:r>
            <a:r>
              <a:rPr lang="en-US" sz="2800" dirty="0"/>
              <a:t>to support colleges in integrating these data sources into college processes such as program review, accreditation, and integrated </a:t>
            </a:r>
            <a:r>
              <a:rPr lang="en-US" sz="2800" dirty="0" smtClean="0"/>
              <a:t>planning</a:t>
            </a:r>
          </a:p>
          <a:p>
            <a:pPr marL="108000" lvl="0" indent="0">
              <a:buNone/>
            </a:pPr>
            <a:endParaRPr lang="en-US" sz="2800" dirty="0"/>
          </a:p>
        </p:txBody>
      </p:sp>
      <p:sp>
        <p:nvSpPr>
          <p:cNvPr id="5" name="Title 1"/>
          <p:cNvSpPr>
            <a:spLocks noGrp="1"/>
          </p:cNvSpPr>
          <p:nvPr>
            <p:ph type="title"/>
          </p:nvPr>
        </p:nvSpPr>
        <p:spPr>
          <a:xfrm>
            <a:off x="-152400" y="-37353"/>
            <a:ext cx="9144000" cy="1142639"/>
          </a:xfrm>
        </p:spPr>
        <p:txBody>
          <a:bodyPr/>
          <a:lstStyle/>
          <a:p>
            <a:pPr>
              <a:buNone/>
            </a:pPr>
            <a:r>
              <a:rPr lang="en-US" sz="3200" b="1" dirty="0" smtClean="0">
                <a:solidFill>
                  <a:schemeClr val="accent1"/>
                </a:solidFill>
              </a:rPr>
              <a:t>Deepening Expertise (Summer 2016)</a:t>
            </a:r>
            <a:endParaRPr lang="en-US" sz="3200" b="1" dirty="0">
              <a:solidFill>
                <a:schemeClr val="accent1"/>
              </a:solidFill>
            </a:endParaRPr>
          </a:p>
        </p:txBody>
      </p:sp>
    </p:spTree>
    <p:extLst>
      <p:ext uri="{BB962C8B-B14F-4D97-AF65-F5344CB8AC3E}">
        <p14:creationId xmlns:p14="http://schemas.microsoft.com/office/powerpoint/2010/main" val="3650836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lum/>
            <a:alphaModFix/>
          </a:blip>
          <a:srcRect/>
          <a:stretch>
            <a:fillRect/>
          </a:stretch>
        </p:blipFill>
        <p:spPr>
          <a:xfrm>
            <a:off x="685800" y="6063119"/>
            <a:ext cx="1961640" cy="794520"/>
          </a:xfrm>
          <a:prstGeom prst="rect">
            <a:avLst/>
          </a:prstGeom>
          <a:noFill/>
          <a:ln>
            <a:noFill/>
          </a:ln>
        </p:spPr>
      </p:pic>
      <p:sp>
        <p:nvSpPr>
          <p:cNvPr id="3" name="Content Placeholder 2"/>
          <p:cNvSpPr>
            <a:spLocks noGrp="1"/>
          </p:cNvSpPr>
          <p:nvPr>
            <p:ph idx="1"/>
          </p:nvPr>
        </p:nvSpPr>
        <p:spPr>
          <a:xfrm>
            <a:off x="457380" y="1129516"/>
            <a:ext cx="8229240" cy="4186011"/>
          </a:xfrm>
          <a:solidFill>
            <a:schemeClr val="bg1"/>
          </a:solidFill>
        </p:spPr>
        <p:txBody>
          <a:bodyPr/>
          <a:lstStyle/>
          <a:p>
            <a:r>
              <a:rPr lang="en-US" sz="2400" dirty="0" smtClean="0"/>
              <a:t>How to use data tools in various usage cases such as program review, accreditation, and planning, offered in various formats including:</a:t>
            </a:r>
          </a:p>
          <a:p>
            <a:pPr lvl="1"/>
            <a:r>
              <a:rPr lang="en-US" sz="1600" dirty="0" smtClean="0"/>
              <a:t>Two minute videos</a:t>
            </a:r>
          </a:p>
          <a:p>
            <a:pPr lvl="1"/>
            <a:r>
              <a:rPr lang="en-US" sz="1600" dirty="0" smtClean="0"/>
              <a:t>Seven page guides</a:t>
            </a:r>
          </a:p>
          <a:p>
            <a:pPr lvl="1"/>
            <a:r>
              <a:rPr lang="en-US" sz="1600" dirty="0" smtClean="0"/>
              <a:t>Detailed how-to guides</a:t>
            </a:r>
          </a:p>
          <a:p>
            <a:pPr lvl="1"/>
            <a:r>
              <a:rPr lang="en-US" sz="1600" dirty="0" smtClean="0"/>
              <a:t>Animated PowerPoints</a:t>
            </a:r>
          </a:p>
          <a:p>
            <a:r>
              <a:rPr lang="en-US" sz="2400" dirty="0" smtClean="0"/>
              <a:t>Short document on how to analyze and work with metrics such as employment and earnings data and labor market information</a:t>
            </a:r>
          </a:p>
        </p:txBody>
      </p:sp>
      <p:sp>
        <p:nvSpPr>
          <p:cNvPr id="5" name="Title 1"/>
          <p:cNvSpPr>
            <a:spLocks noGrp="1"/>
          </p:cNvSpPr>
          <p:nvPr>
            <p:ph type="title"/>
          </p:nvPr>
        </p:nvSpPr>
        <p:spPr>
          <a:xfrm>
            <a:off x="0" y="393553"/>
            <a:ext cx="9144000" cy="735964"/>
          </a:xfrm>
        </p:spPr>
        <p:txBody>
          <a:bodyPr/>
          <a:lstStyle/>
          <a:p>
            <a:pPr>
              <a:buNone/>
            </a:pPr>
            <a:r>
              <a:rPr lang="en-US" sz="3200" b="1" dirty="0" smtClean="0">
                <a:solidFill>
                  <a:schemeClr val="accent1"/>
                </a:solidFill>
              </a:rPr>
              <a:t>Resource Examples</a:t>
            </a:r>
            <a:endParaRPr lang="en-US" sz="3200" b="1" dirty="0">
              <a:solidFill>
                <a:schemeClr val="accent1"/>
              </a:solidFill>
            </a:endParaRPr>
          </a:p>
        </p:txBody>
      </p:sp>
    </p:spTree>
    <p:extLst>
      <p:ext uri="{BB962C8B-B14F-4D97-AF65-F5344CB8AC3E}">
        <p14:creationId xmlns:p14="http://schemas.microsoft.com/office/powerpoint/2010/main" val="3881546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lum/>
            <a:alphaModFix/>
          </a:blip>
          <a:srcRect/>
          <a:stretch>
            <a:fillRect/>
          </a:stretch>
        </p:blipFill>
        <p:spPr>
          <a:xfrm>
            <a:off x="685800" y="6063119"/>
            <a:ext cx="1961640" cy="794520"/>
          </a:xfrm>
          <a:prstGeom prst="rect">
            <a:avLst/>
          </a:prstGeom>
          <a:noFill/>
          <a:ln>
            <a:noFill/>
          </a:ln>
        </p:spPr>
      </p:pic>
      <p:sp>
        <p:nvSpPr>
          <p:cNvPr id="3" name="Content Placeholder 2"/>
          <p:cNvSpPr>
            <a:spLocks noGrp="1"/>
          </p:cNvSpPr>
          <p:nvPr>
            <p:ph idx="1"/>
          </p:nvPr>
        </p:nvSpPr>
        <p:spPr>
          <a:xfrm>
            <a:off x="457380" y="1129516"/>
            <a:ext cx="8229240" cy="4186011"/>
          </a:xfrm>
          <a:solidFill>
            <a:schemeClr val="bg1"/>
          </a:solidFill>
        </p:spPr>
        <p:txBody>
          <a:bodyPr/>
          <a:lstStyle/>
          <a:p>
            <a:pPr marL="108000" lvl="0" indent="0">
              <a:buNone/>
            </a:pPr>
            <a:r>
              <a:rPr lang="en-US" sz="2800" dirty="0" smtClean="0"/>
              <a:t>Support the development of regional workforce plans:</a:t>
            </a:r>
          </a:p>
          <a:p>
            <a:pPr lvl="0"/>
            <a:r>
              <a:rPr lang="en-US" sz="2800" dirty="0" smtClean="0"/>
              <a:t>release regional </a:t>
            </a:r>
            <a:r>
              <a:rPr lang="en-US" sz="2800" dirty="0"/>
              <a:t>reports that integrate labor market information and student outcomes data from Data Mart, the LaunchBoard, the CTE Employment Outcomes Survey, and other sources</a:t>
            </a:r>
          </a:p>
          <a:p>
            <a:pPr lvl="0"/>
            <a:r>
              <a:rPr lang="en-US" sz="2800" dirty="0" smtClean="0"/>
              <a:t>host meetings </a:t>
            </a:r>
            <a:r>
              <a:rPr lang="en-US" sz="2800" dirty="0"/>
              <a:t>with colleges, employers, and other educational partners to create regional workforce plans</a:t>
            </a:r>
          </a:p>
          <a:p>
            <a:pPr marL="108000" lvl="0" indent="0">
              <a:buNone/>
            </a:pPr>
            <a:endParaRPr lang="en-US" sz="2800" dirty="0"/>
          </a:p>
        </p:txBody>
      </p:sp>
      <p:sp>
        <p:nvSpPr>
          <p:cNvPr id="5" name="Title 1"/>
          <p:cNvSpPr>
            <a:spLocks noGrp="1"/>
          </p:cNvSpPr>
          <p:nvPr>
            <p:ph type="title"/>
          </p:nvPr>
        </p:nvSpPr>
        <p:spPr>
          <a:xfrm>
            <a:off x="0" y="393552"/>
            <a:ext cx="9144000" cy="1142639"/>
          </a:xfrm>
        </p:spPr>
        <p:txBody>
          <a:bodyPr/>
          <a:lstStyle/>
          <a:p>
            <a:pPr>
              <a:buNone/>
            </a:pPr>
            <a:r>
              <a:rPr lang="en-US" sz="3200" b="1" dirty="0" smtClean="0">
                <a:solidFill>
                  <a:schemeClr val="accent1"/>
                </a:solidFill>
              </a:rPr>
              <a:t>Expanding Regional Data Use (Fall 2016)</a:t>
            </a:r>
            <a:endParaRPr lang="en-US" sz="3200" b="1" dirty="0">
              <a:solidFill>
                <a:schemeClr val="accent1"/>
              </a:solidFill>
            </a:endParaRPr>
          </a:p>
        </p:txBody>
      </p:sp>
    </p:spTree>
    <p:extLst>
      <p:ext uri="{BB962C8B-B14F-4D97-AF65-F5344CB8AC3E}">
        <p14:creationId xmlns:p14="http://schemas.microsoft.com/office/powerpoint/2010/main" val="3456741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671015"/>
            <a:ext cx="8610600" cy="852985"/>
          </a:xfrm>
          <a:prstGeom prst="rect">
            <a:avLst/>
          </a:prstGeom>
        </p:spPr>
        <p:txBody>
          <a:bodyPr vert="horz" lIns="91440" tIns="45720" rIns="91440" bIns="45720" rtlCol="0" anchor="ctr">
            <a:no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baseline="0">
                <a:solidFill>
                  <a:schemeClr val="tx1"/>
                </a:solidFill>
                <a:latin typeface="Calibri" pitchFamily="34" charset="0"/>
                <a:ea typeface="+mj-ea"/>
                <a:cs typeface="+mj-cs"/>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endParaRPr lang="en-US" sz="3200" b="1" dirty="0" smtClean="0">
              <a:solidFill>
                <a:srgbClr val="1575BB"/>
              </a:solidFill>
            </a:endParaRPr>
          </a:p>
        </p:txBody>
      </p:sp>
      <p:pic>
        <p:nvPicPr>
          <p:cNvPr id="4" name="Picture 3" descr="lucy-australopithecus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5334000"/>
          </a:xfrm>
          <a:prstGeom prst="rect">
            <a:avLst/>
          </a:prstGeom>
        </p:spPr>
      </p:pic>
    </p:spTree>
    <p:extLst>
      <p:ext uri="{BB962C8B-B14F-4D97-AF65-F5344CB8AC3E}">
        <p14:creationId xmlns:p14="http://schemas.microsoft.com/office/powerpoint/2010/main" val="2198611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lum/>
            <a:alphaModFix/>
          </a:blip>
          <a:srcRect/>
          <a:stretch>
            <a:fillRect/>
          </a:stretch>
        </p:blipFill>
        <p:spPr>
          <a:xfrm>
            <a:off x="685800" y="6063119"/>
            <a:ext cx="1961640" cy="794520"/>
          </a:xfrm>
          <a:prstGeom prst="rect">
            <a:avLst/>
          </a:prstGeom>
          <a:noFill/>
          <a:ln>
            <a:noFill/>
          </a:ln>
        </p:spPr>
      </p:pic>
      <p:sp>
        <p:nvSpPr>
          <p:cNvPr id="3" name="Content Placeholder 2"/>
          <p:cNvSpPr>
            <a:spLocks noGrp="1"/>
          </p:cNvSpPr>
          <p:nvPr>
            <p:ph idx="1"/>
          </p:nvPr>
        </p:nvSpPr>
        <p:spPr>
          <a:xfrm>
            <a:off x="457380" y="1129516"/>
            <a:ext cx="8229240" cy="4186011"/>
          </a:xfrm>
          <a:solidFill>
            <a:schemeClr val="bg1"/>
          </a:solidFill>
        </p:spPr>
        <p:txBody>
          <a:bodyPr>
            <a:normAutofit fontScale="92500" lnSpcReduction="20000"/>
          </a:bodyPr>
          <a:lstStyle/>
          <a:p>
            <a:pPr marL="108000" indent="0">
              <a:buNone/>
            </a:pPr>
            <a:r>
              <a:rPr lang="en-US" sz="3000" dirty="0" smtClean="0"/>
              <a:t>Support colleges in integrating </a:t>
            </a:r>
            <a:r>
              <a:rPr lang="en-US" sz="3000" dirty="0"/>
              <a:t>regional plans and CTE data into core </a:t>
            </a:r>
            <a:r>
              <a:rPr lang="en-US" sz="3000" dirty="0" smtClean="0"/>
              <a:t>activities</a:t>
            </a:r>
            <a:r>
              <a:rPr lang="en-US" sz="2000" dirty="0" smtClean="0"/>
              <a:t>:</a:t>
            </a:r>
            <a:endParaRPr lang="en-US" sz="2000" dirty="0"/>
          </a:p>
          <a:p>
            <a:pPr lvl="1">
              <a:buFont typeface="Wingdings" charset="2"/>
              <a:buChar char="§"/>
            </a:pPr>
            <a:r>
              <a:rPr lang="en-US" sz="2400" dirty="0" smtClean="0"/>
              <a:t>offer $50,000 </a:t>
            </a:r>
            <a:r>
              <a:rPr lang="en-US" sz="2400" dirty="0"/>
              <a:t>in funding and 10 hours of technical assistance to support CTE data </a:t>
            </a:r>
            <a:r>
              <a:rPr lang="en-US" sz="2400" dirty="0" smtClean="0"/>
              <a:t>usage (for colleges that attended spring training)</a:t>
            </a:r>
            <a:endParaRPr lang="en-US" sz="2400" dirty="0"/>
          </a:p>
          <a:p>
            <a:pPr lvl="1">
              <a:buFont typeface="Wingdings" charset="2"/>
              <a:buChar char="§"/>
            </a:pPr>
            <a:r>
              <a:rPr lang="en-US" sz="2400" dirty="0"/>
              <a:t>h</a:t>
            </a:r>
            <a:r>
              <a:rPr lang="en-US" sz="2400" dirty="0" smtClean="0"/>
              <a:t>ost in-depth </a:t>
            </a:r>
            <a:r>
              <a:rPr lang="en-US" sz="2400" dirty="0"/>
              <a:t>“super-user” trainings to help practitioners develop a deeper understanding of CTE data tools and labor market information.</a:t>
            </a:r>
          </a:p>
          <a:p>
            <a:pPr lvl="1">
              <a:buFont typeface="Wingdings" charset="2"/>
              <a:buChar char="§"/>
            </a:pPr>
            <a:r>
              <a:rPr lang="en-US" sz="2400" dirty="0"/>
              <a:t>p</a:t>
            </a:r>
            <a:r>
              <a:rPr lang="en-US" sz="2400" dirty="0" smtClean="0"/>
              <a:t>rovide one </a:t>
            </a:r>
            <a:r>
              <a:rPr lang="en-US" sz="2400" dirty="0"/>
              <a:t>free year of participation in the CTE Outcomes </a:t>
            </a:r>
            <a:r>
              <a:rPr lang="en-US" sz="2400" dirty="0" smtClean="0"/>
              <a:t>Survey (tracks employment and other post-college outcomes) </a:t>
            </a:r>
          </a:p>
          <a:p>
            <a:pPr lvl="1">
              <a:buFont typeface="Wingdings" charset="2"/>
              <a:buChar char="§"/>
            </a:pPr>
            <a:r>
              <a:rPr lang="en-US" sz="2400" dirty="0"/>
              <a:t>r</a:t>
            </a:r>
            <a:r>
              <a:rPr lang="en-US" sz="2400" dirty="0" smtClean="0"/>
              <a:t>oll out three </a:t>
            </a:r>
            <a:r>
              <a:rPr lang="en-US" sz="2400" dirty="0"/>
              <a:t>years of participation in the CATEMA system </a:t>
            </a:r>
            <a:r>
              <a:rPr lang="en-US" sz="2400" dirty="0" smtClean="0"/>
              <a:t>(tracks participation in articulated courses and eligibility for credit)</a:t>
            </a:r>
            <a:endParaRPr lang="en-US" sz="2400" dirty="0"/>
          </a:p>
          <a:p>
            <a:pPr marL="108000" lvl="0" indent="0">
              <a:buNone/>
            </a:pPr>
            <a:endParaRPr lang="en-US" sz="2400" dirty="0"/>
          </a:p>
        </p:txBody>
      </p:sp>
      <p:sp>
        <p:nvSpPr>
          <p:cNvPr id="5" name="Title 1"/>
          <p:cNvSpPr>
            <a:spLocks noGrp="1"/>
          </p:cNvSpPr>
          <p:nvPr>
            <p:ph type="title"/>
          </p:nvPr>
        </p:nvSpPr>
        <p:spPr>
          <a:xfrm>
            <a:off x="4482" y="0"/>
            <a:ext cx="9144000" cy="1142639"/>
          </a:xfrm>
        </p:spPr>
        <p:txBody>
          <a:bodyPr/>
          <a:lstStyle/>
          <a:p>
            <a:pPr>
              <a:buNone/>
            </a:pPr>
            <a:r>
              <a:rPr lang="en-US" sz="3200" b="1" dirty="0" smtClean="0">
                <a:solidFill>
                  <a:schemeClr val="accent1"/>
                </a:solidFill>
              </a:rPr>
              <a:t>Supporting College Data Usage (2016-2017)</a:t>
            </a:r>
            <a:endParaRPr lang="en-US" sz="3200" b="1" dirty="0">
              <a:solidFill>
                <a:schemeClr val="accent1"/>
              </a:solidFill>
            </a:endParaRPr>
          </a:p>
        </p:txBody>
      </p:sp>
    </p:spTree>
    <p:extLst>
      <p:ext uri="{BB962C8B-B14F-4D97-AF65-F5344CB8AC3E}">
        <p14:creationId xmlns:p14="http://schemas.microsoft.com/office/powerpoint/2010/main" val="1846498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lum/>
            <a:alphaModFix/>
          </a:blip>
          <a:srcRect/>
          <a:stretch>
            <a:fillRect/>
          </a:stretch>
        </p:blipFill>
        <p:spPr>
          <a:xfrm>
            <a:off x="685800" y="6063119"/>
            <a:ext cx="1961640" cy="794520"/>
          </a:xfrm>
          <a:prstGeom prst="rect">
            <a:avLst/>
          </a:prstGeom>
          <a:noFill/>
          <a:ln>
            <a:noFill/>
          </a:ln>
        </p:spPr>
      </p:pic>
      <p:sp>
        <p:nvSpPr>
          <p:cNvPr id="3" name="Content Placeholder 2"/>
          <p:cNvSpPr>
            <a:spLocks noGrp="1"/>
          </p:cNvSpPr>
          <p:nvPr>
            <p:ph idx="1"/>
          </p:nvPr>
        </p:nvSpPr>
        <p:spPr>
          <a:xfrm>
            <a:off x="457380" y="1129516"/>
            <a:ext cx="8229240" cy="4186011"/>
          </a:xfrm>
          <a:solidFill>
            <a:schemeClr val="bg1"/>
          </a:solidFill>
        </p:spPr>
        <p:txBody>
          <a:bodyPr/>
          <a:lstStyle/>
          <a:p>
            <a:r>
              <a:rPr lang="en-US" sz="2000" dirty="0" smtClean="0"/>
              <a:t>Onsite </a:t>
            </a:r>
            <a:r>
              <a:rPr lang="en-US" sz="2000" dirty="0"/>
              <a:t>training </a:t>
            </a:r>
            <a:r>
              <a:rPr lang="en-US" sz="2000" dirty="0" smtClean="0"/>
              <a:t>with </a:t>
            </a:r>
            <a:r>
              <a:rPr lang="en-US" sz="2000" dirty="0"/>
              <a:t>student services professionals, faculty, and deans on using employment data for educational planning and to strengthen support </a:t>
            </a:r>
            <a:r>
              <a:rPr lang="en-US" sz="2000" dirty="0" smtClean="0"/>
              <a:t>services</a:t>
            </a:r>
            <a:endParaRPr lang="en-US" sz="2000" dirty="0"/>
          </a:p>
          <a:p>
            <a:r>
              <a:rPr lang="en-US" sz="2000" dirty="0" smtClean="0"/>
              <a:t>Onsite training </a:t>
            </a:r>
            <a:r>
              <a:rPr lang="en-US" sz="2000" dirty="0"/>
              <a:t>with a specific department or program, where participants examine outcomes in various statewide data </a:t>
            </a:r>
            <a:r>
              <a:rPr lang="en-US" sz="2000" dirty="0" smtClean="0"/>
              <a:t>tools</a:t>
            </a:r>
          </a:p>
          <a:p>
            <a:r>
              <a:rPr lang="en-US" sz="2000" dirty="0" smtClean="0"/>
              <a:t>Hands-on support </a:t>
            </a:r>
            <a:r>
              <a:rPr lang="en-US" sz="2000" dirty="0"/>
              <a:t>to pull and format data from statewide data tools to support local and regional processes like program review, accreditation, and </a:t>
            </a:r>
            <a:r>
              <a:rPr lang="en-US" sz="2000" dirty="0" smtClean="0"/>
              <a:t>planning</a:t>
            </a:r>
          </a:p>
          <a:p>
            <a:r>
              <a:rPr lang="en-US" sz="2000" dirty="0" smtClean="0"/>
              <a:t>Technical </a:t>
            </a:r>
            <a:r>
              <a:rPr lang="en-US" sz="2000" dirty="0"/>
              <a:t>support to examine TOP code assignments and </a:t>
            </a:r>
            <a:r>
              <a:rPr lang="en-US" sz="2000" dirty="0" smtClean="0"/>
              <a:t>identify </a:t>
            </a:r>
            <a:r>
              <a:rPr lang="en-US" sz="2000" dirty="0"/>
              <a:t>data points that are missing from the LaunchBoard, leading to recommendations on how to improve data quality in statewide </a:t>
            </a:r>
            <a:r>
              <a:rPr lang="en-US" sz="2000" dirty="0" smtClean="0"/>
              <a:t>tools</a:t>
            </a:r>
          </a:p>
          <a:p>
            <a:pPr marL="108000" lvl="0" indent="0">
              <a:buNone/>
            </a:pPr>
            <a:endParaRPr lang="en-US" sz="2400" dirty="0"/>
          </a:p>
        </p:txBody>
      </p:sp>
      <p:sp>
        <p:nvSpPr>
          <p:cNvPr id="5" name="Title 1"/>
          <p:cNvSpPr>
            <a:spLocks noGrp="1"/>
          </p:cNvSpPr>
          <p:nvPr>
            <p:ph type="title"/>
          </p:nvPr>
        </p:nvSpPr>
        <p:spPr>
          <a:xfrm>
            <a:off x="0" y="0"/>
            <a:ext cx="9144000" cy="1142639"/>
          </a:xfrm>
        </p:spPr>
        <p:txBody>
          <a:bodyPr/>
          <a:lstStyle/>
          <a:p>
            <a:pPr>
              <a:buNone/>
            </a:pPr>
            <a:r>
              <a:rPr lang="en-US" sz="3200" b="1" dirty="0" smtClean="0">
                <a:solidFill>
                  <a:schemeClr val="accent1"/>
                </a:solidFill>
              </a:rPr>
              <a:t>Technical Assistance Examples</a:t>
            </a:r>
            <a:endParaRPr lang="en-US" sz="3200" b="1" dirty="0">
              <a:solidFill>
                <a:schemeClr val="accent1"/>
              </a:solidFill>
            </a:endParaRPr>
          </a:p>
        </p:txBody>
      </p:sp>
    </p:spTree>
    <p:extLst>
      <p:ext uri="{BB962C8B-B14F-4D97-AF65-F5344CB8AC3E}">
        <p14:creationId xmlns:p14="http://schemas.microsoft.com/office/powerpoint/2010/main" val="3373369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lum/>
            <a:alphaModFix/>
          </a:blip>
          <a:srcRect/>
          <a:stretch>
            <a:fillRect/>
          </a:stretch>
        </p:blipFill>
        <p:spPr>
          <a:xfrm>
            <a:off x="685800" y="6063119"/>
            <a:ext cx="1961640" cy="794520"/>
          </a:xfrm>
          <a:prstGeom prst="rect">
            <a:avLst/>
          </a:prstGeom>
          <a:noFill/>
          <a:ln>
            <a:noFill/>
          </a:ln>
        </p:spPr>
      </p:pic>
      <p:sp>
        <p:nvSpPr>
          <p:cNvPr id="3" name="Content Placeholder 2"/>
          <p:cNvSpPr>
            <a:spLocks noGrp="1"/>
          </p:cNvSpPr>
          <p:nvPr>
            <p:ph idx="1"/>
          </p:nvPr>
        </p:nvSpPr>
        <p:spPr>
          <a:xfrm>
            <a:off x="457200" y="914400"/>
            <a:ext cx="8229240" cy="4186011"/>
          </a:xfrm>
          <a:solidFill>
            <a:schemeClr val="bg1"/>
          </a:solidFill>
        </p:spPr>
        <p:txBody>
          <a:bodyPr>
            <a:noAutofit/>
          </a:bodyPr>
          <a:lstStyle/>
          <a:p>
            <a:r>
              <a:rPr lang="en-US" sz="2000" dirty="0" smtClean="0"/>
              <a:t>Hire </a:t>
            </a:r>
            <a:r>
              <a:rPr lang="en-US" sz="2000" dirty="0"/>
              <a:t>a communications consultant to develop </a:t>
            </a:r>
            <a:r>
              <a:rPr lang="en-US" sz="2000" dirty="0" smtClean="0"/>
              <a:t>outreach and educational planning materials based </a:t>
            </a:r>
            <a:r>
              <a:rPr lang="en-US" sz="2000" dirty="0"/>
              <a:t>on data found in the LaunchBoard, Salary Surfer, and other tools</a:t>
            </a:r>
          </a:p>
          <a:p>
            <a:r>
              <a:rPr lang="en-US" sz="2000" dirty="0" smtClean="0"/>
              <a:t>Hire </a:t>
            </a:r>
            <a:r>
              <a:rPr lang="en-US" sz="2000" dirty="0"/>
              <a:t>a consultant </a:t>
            </a:r>
            <a:r>
              <a:rPr lang="en-US" sz="2000" dirty="0" smtClean="0"/>
              <a:t>or pay faculty release time to </a:t>
            </a:r>
            <a:r>
              <a:rPr lang="en-US" sz="2000" dirty="0"/>
              <a:t>gather stories on skills-builder students and analyze skills-builder pathways, to provide a deeper understanding of these students, course clusters, and outcomes</a:t>
            </a:r>
          </a:p>
          <a:p>
            <a:r>
              <a:rPr lang="en-US" sz="2000" dirty="0" smtClean="0"/>
              <a:t>Support </a:t>
            </a:r>
            <a:r>
              <a:rPr lang="en-US" sz="2000" dirty="0"/>
              <a:t>integration of the CATEMA system, including faculty stipends to support the development of processes with K-12 partners and A&amp;R offices to gather and process information on articulated courses and credit by exam</a:t>
            </a:r>
          </a:p>
          <a:p>
            <a:r>
              <a:rPr lang="en-US" sz="2000" dirty="0" smtClean="0"/>
              <a:t>Improve </a:t>
            </a:r>
            <a:r>
              <a:rPr lang="en-US" sz="2000" dirty="0"/>
              <a:t>response rates for the CTE Outcomes Survey, such as purchasing services that can provide updated contact information for former students or providing faculty stipends to develop communications plans to clarify the importance of the survey to students</a:t>
            </a:r>
          </a:p>
        </p:txBody>
      </p:sp>
      <p:sp>
        <p:nvSpPr>
          <p:cNvPr id="5" name="Title 1"/>
          <p:cNvSpPr>
            <a:spLocks noGrp="1"/>
          </p:cNvSpPr>
          <p:nvPr>
            <p:ph type="title"/>
          </p:nvPr>
        </p:nvSpPr>
        <p:spPr>
          <a:xfrm>
            <a:off x="76200" y="-7471"/>
            <a:ext cx="9144000" cy="1142639"/>
          </a:xfrm>
        </p:spPr>
        <p:txBody>
          <a:bodyPr/>
          <a:lstStyle/>
          <a:p>
            <a:pPr>
              <a:buNone/>
            </a:pPr>
            <a:r>
              <a:rPr lang="en-US" sz="3200" b="1" dirty="0" smtClean="0">
                <a:solidFill>
                  <a:schemeClr val="accent1"/>
                </a:solidFill>
              </a:rPr>
              <a:t>Funding Examples</a:t>
            </a:r>
            <a:endParaRPr lang="en-US" sz="3200" b="1" dirty="0">
              <a:solidFill>
                <a:schemeClr val="accent1"/>
              </a:solidFill>
            </a:endParaRPr>
          </a:p>
        </p:txBody>
      </p:sp>
    </p:spTree>
    <p:extLst>
      <p:ext uri="{BB962C8B-B14F-4D97-AF65-F5344CB8AC3E}">
        <p14:creationId xmlns:p14="http://schemas.microsoft.com/office/powerpoint/2010/main" val="1400365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Workforce Trailer Bill</a:t>
            </a:r>
            <a:endParaRPr lang="en-US" dirty="0"/>
          </a:p>
        </p:txBody>
      </p:sp>
      <p:sp>
        <p:nvSpPr>
          <p:cNvPr id="3" name="Content Placeholder 2"/>
          <p:cNvSpPr>
            <a:spLocks noGrp="1"/>
          </p:cNvSpPr>
          <p:nvPr>
            <p:ph idx="1"/>
          </p:nvPr>
        </p:nvSpPr>
        <p:spPr/>
        <p:txBody>
          <a:bodyPr/>
          <a:lstStyle/>
          <a:p>
            <a:r>
              <a:rPr lang="en-US" dirty="0" smtClean="0"/>
              <a:t>Focused on quality of programs and quantity of students</a:t>
            </a:r>
          </a:p>
          <a:p>
            <a:r>
              <a:rPr lang="en-US" dirty="0" smtClean="0"/>
              <a:t>Overarching emphases: </a:t>
            </a:r>
          </a:p>
          <a:p>
            <a:pPr lvl="1"/>
            <a:r>
              <a:rPr lang="en-US" b="1" dirty="0" smtClean="0"/>
              <a:t>Regional Collaboration </a:t>
            </a:r>
            <a:r>
              <a:rPr lang="en-US" b="1" smtClean="0"/>
              <a:t>and Planning</a:t>
            </a:r>
            <a:endParaRPr lang="en-US" b="1" dirty="0" smtClean="0"/>
          </a:p>
          <a:p>
            <a:pPr lvl="1"/>
            <a:r>
              <a:rPr lang="en-US" dirty="0" smtClean="0"/>
              <a:t>Alignment of efforts</a:t>
            </a:r>
          </a:p>
          <a:p>
            <a:pPr lvl="1"/>
            <a:r>
              <a:rPr lang="en-US" dirty="0" smtClean="0"/>
              <a:t>Reduction of duplication</a:t>
            </a:r>
          </a:p>
          <a:p>
            <a:pPr lvl="1"/>
            <a:r>
              <a:rPr lang="en-US" dirty="0" smtClean="0"/>
              <a:t>Regional </a:t>
            </a:r>
            <a:r>
              <a:rPr lang="en-US" b="1" dirty="0" smtClean="0"/>
              <a:t>plus</a:t>
            </a:r>
            <a:r>
              <a:rPr lang="en-US" dirty="0" smtClean="0"/>
              <a:t> local needs</a:t>
            </a:r>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t>33</a:t>
            </a:fld>
            <a:endParaRPr lang="en-US"/>
          </a:p>
        </p:txBody>
      </p:sp>
    </p:spTree>
    <p:extLst>
      <p:ext uri="{BB962C8B-B14F-4D97-AF65-F5344CB8AC3E}">
        <p14:creationId xmlns:p14="http://schemas.microsoft.com/office/powerpoint/2010/main" val="1568456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Strong Workforce Trailer Bill: Funding</a:t>
            </a:r>
            <a:endParaRPr lang="en-US" dirty="0"/>
          </a:p>
        </p:txBody>
      </p:sp>
      <p:sp>
        <p:nvSpPr>
          <p:cNvPr id="3" name="Content Placeholder 2"/>
          <p:cNvSpPr>
            <a:spLocks noGrp="1"/>
          </p:cNvSpPr>
          <p:nvPr>
            <p:ph idx="1"/>
          </p:nvPr>
        </p:nvSpPr>
        <p:spPr/>
        <p:txBody>
          <a:bodyPr>
            <a:normAutofit/>
          </a:bodyPr>
          <a:lstStyle/>
          <a:p>
            <a:r>
              <a:rPr lang="en-US" dirty="0" smtClean="0"/>
              <a:t>Statewide coordination: 5%</a:t>
            </a:r>
          </a:p>
          <a:p>
            <a:r>
              <a:rPr lang="en-US" dirty="0" smtClean="0"/>
              <a:t>Regionally Prioritized Programs: 40%</a:t>
            </a:r>
          </a:p>
          <a:p>
            <a:r>
              <a:rPr lang="en-US" dirty="0" smtClean="0"/>
              <a:t>Local Programs: 60%</a:t>
            </a:r>
          </a:p>
          <a:p>
            <a:pPr lvl="1"/>
            <a:r>
              <a:rPr lang="en-US" dirty="0" smtClean="0"/>
              <a:t>Up to 60% of which can be spent on maintenance</a:t>
            </a:r>
          </a:p>
          <a:p>
            <a:r>
              <a:rPr lang="en-US" dirty="0" smtClean="0"/>
              <a:t>Supplementing not supplanting</a:t>
            </a:r>
          </a:p>
          <a:p>
            <a:pPr marL="0" indent="0">
              <a:buNone/>
            </a:pPr>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t>34</a:t>
            </a:fld>
            <a:endParaRPr lang="en-US"/>
          </a:p>
        </p:txBody>
      </p:sp>
    </p:spTree>
    <p:extLst>
      <p:ext uri="{BB962C8B-B14F-4D97-AF65-F5344CB8AC3E}">
        <p14:creationId xmlns:p14="http://schemas.microsoft.com/office/powerpoint/2010/main" val="1811323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Strong Workforce Trailer Bill: Funding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Future allocations shall be based on:</a:t>
            </a:r>
          </a:p>
          <a:p>
            <a:r>
              <a:rPr lang="en-US" dirty="0" smtClean="0"/>
              <a:t>A baseline where percentage of CTE courses increases or remains the same</a:t>
            </a:r>
          </a:p>
          <a:p>
            <a:r>
              <a:rPr lang="en-US" dirty="0" smtClean="0"/>
              <a:t>Later allocations on:</a:t>
            </a:r>
          </a:p>
          <a:p>
            <a:pPr lvl="1"/>
            <a:r>
              <a:rPr lang="en-US" dirty="0" smtClean="0"/>
              <a:t>Unemployment rate</a:t>
            </a:r>
          </a:p>
          <a:p>
            <a:pPr lvl="1"/>
            <a:r>
              <a:rPr lang="en-US" dirty="0" smtClean="0"/>
              <a:t>Percentage of CTE students</a:t>
            </a:r>
          </a:p>
          <a:p>
            <a:pPr lvl="1"/>
            <a:r>
              <a:rPr lang="en-US" dirty="0" smtClean="0"/>
              <a:t>Projected job openings</a:t>
            </a:r>
          </a:p>
          <a:p>
            <a:pPr lvl="1"/>
            <a:r>
              <a:rPr lang="en-US" dirty="0"/>
              <a:t>Performance relative to WIOA metrics</a:t>
            </a:r>
          </a:p>
          <a:p>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t>35</a:t>
            </a:fld>
            <a:endParaRPr lang="en-US"/>
          </a:p>
        </p:txBody>
      </p:sp>
    </p:spTree>
    <p:extLst>
      <p:ext uri="{BB962C8B-B14F-4D97-AF65-F5344CB8AC3E}">
        <p14:creationId xmlns:p14="http://schemas.microsoft.com/office/powerpoint/2010/main" val="5550780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dirty="0" smtClean="0"/>
              <a:t>Walter </a:t>
            </a:r>
            <a:r>
              <a:rPr lang="en-US" smtClean="0"/>
              <a:t>Di Mantova</a:t>
            </a:r>
          </a:p>
          <a:p>
            <a:pPr marL="0" indent="0" algn="ctr">
              <a:buNone/>
            </a:pPr>
            <a:endParaRPr lang="en-US" dirty="0" smtClean="0"/>
          </a:p>
          <a:p>
            <a:pPr marL="0" indent="0" algn="ctr">
              <a:buNone/>
            </a:pPr>
            <a:r>
              <a:rPr lang="en-US" sz="2400" dirty="0" smtClean="0"/>
              <a:t>Dean, Workforce Development</a:t>
            </a:r>
          </a:p>
          <a:p>
            <a:pPr marL="0" indent="0" algn="ctr">
              <a:buNone/>
            </a:pPr>
            <a:r>
              <a:rPr lang="en-US" sz="2400" dirty="0" smtClean="0"/>
              <a:t>California Community College Chancellor’s Office</a:t>
            </a:r>
          </a:p>
          <a:p>
            <a:pPr marL="0" indent="0" algn="ctr">
              <a:buNone/>
            </a:pPr>
            <a:r>
              <a:rPr lang="en-US" sz="2400" dirty="0" smtClean="0"/>
              <a:t>916.327.1260</a:t>
            </a:r>
          </a:p>
          <a:p>
            <a:pPr marL="0" indent="0" algn="ctr">
              <a:buNone/>
            </a:pPr>
            <a:r>
              <a:rPr lang="en-US" sz="2400" dirty="0" err="1" smtClean="0"/>
              <a:t>wdimantova@gmail.com</a:t>
            </a:r>
            <a:endParaRPr lang="en-US" sz="2400" dirty="0"/>
          </a:p>
        </p:txBody>
      </p:sp>
      <p:sp>
        <p:nvSpPr>
          <p:cNvPr id="4" name="Slide Number Placeholder 3"/>
          <p:cNvSpPr>
            <a:spLocks noGrp="1"/>
          </p:cNvSpPr>
          <p:nvPr>
            <p:ph type="sldNum" sz="quarter" idx="12"/>
          </p:nvPr>
        </p:nvSpPr>
        <p:spPr/>
        <p:txBody>
          <a:bodyPr/>
          <a:lstStyle/>
          <a:p>
            <a:fld id="{E5E507D8-6DC6-4D2C-8233-08C18F3EF4D6}" type="slidenum">
              <a:rPr lang="en-US" smtClean="0"/>
              <a:t>36</a:t>
            </a:fld>
            <a:endParaRPr lang="en-US"/>
          </a:p>
        </p:txBody>
      </p:sp>
    </p:spTree>
    <p:extLst>
      <p:ext uri="{BB962C8B-B14F-4D97-AF65-F5344CB8AC3E}">
        <p14:creationId xmlns:p14="http://schemas.microsoft.com/office/powerpoint/2010/main" val="3751193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olu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2100"/>
            <a:ext cx="9144000" cy="3713423"/>
          </a:xfrm>
          <a:prstGeom prst="rect">
            <a:avLst/>
          </a:prstGeom>
        </p:spPr>
      </p:pic>
    </p:spTree>
    <p:extLst>
      <p:ext uri="{BB962C8B-B14F-4D97-AF65-F5344CB8AC3E}">
        <p14:creationId xmlns:p14="http://schemas.microsoft.com/office/powerpoint/2010/main" val="3828990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5999"/>
            <a:ext cx="3089564" cy="2105891"/>
          </a:xfrm>
          <a:solidFill>
            <a:schemeClr val="bg1"/>
          </a:solidFill>
        </p:spPr>
        <p:txBody>
          <a:bodyPr>
            <a:noAutofit/>
          </a:bodyPr>
          <a:lstStyle/>
          <a:p>
            <a:pPr>
              <a:buNone/>
            </a:pPr>
            <a:r>
              <a:rPr lang="en-US" sz="2400" b="1" dirty="0" smtClean="0"/>
              <a:t>California </a:t>
            </a:r>
            <a:r>
              <a:rPr lang="en-US" sz="2400" b="1" dirty="0"/>
              <a:t>n</a:t>
            </a:r>
            <a:r>
              <a:rPr lang="en-US" sz="2400" b="1" dirty="0" smtClean="0"/>
              <a:t>eeds </a:t>
            </a:r>
            <a:br>
              <a:rPr lang="en-US" sz="2400" b="1" dirty="0" smtClean="0"/>
            </a:br>
            <a:r>
              <a:rPr lang="en-US" sz="2400" b="1" dirty="0" smtClean="0"/>
              <a:t>1 million more </a:t>
            </a:r>
            <a:br>
              <a:rPr lang="en-US" sz="2400" b="1" dirty="0" smtClean="0"/>
            </a:br>
            <a:r>
              <a:rPr lang="en-US" sz="2400" b="1" dirty="0" smtClean="0"/>
              <a:t>AA, certificates, or industry-valued credentials. </a:t>
            </a:r>
            <a:br>
              <a:rPr lang="en-US" sz="2400" b="1" dirty="0" smtClean="0"/>
            </a:br>
            <a:endParaRPr lang="en-US" sz="2900" b="1" dirty="0"/>
          </a:p>
        </p:txBody>
      </p:sp>
      <p:graphicFrame>
        <p:nvGraphicFramePr>
          <p:cNvPr id="4" name="Chart 3"/>
          <p:cNvGraphicFramePr/>
          <p:nvPr>
            <p:extLst>
              <p:ext uri="{D42A27DB-BD31-4B8C-83A1-F6EECF244321}">
                <p14:modId xmlns:p14="http://schemas.microsoft.com/office/powerpoint/2010/main" val="24291856"/>
              </p:ext>
            </p:extLst>
          </p:nvPr>
        </p:nvGraphicFramePr>
        <p:xfrm>
          <a:off x="3509357" y="302567"/>
          <a:ext cx="5562599" cy="575310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76200" y="0"/>
            <a:ext cx="1549796" cy="533400"/>
            <a:chOff x="2362200" y="4648200"/>
            <a:chExt cx="1549796" cy="533400"/>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4648200"/>
              <a:ext cx="38100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2590800" y="4719935"/>
              <a:ext cx="1321196" cy="461665"/>
            </a:xfrm>
            <a:prstGeom prst="rect">
              <a:avLst/>
            </a:prstGeom>
            <a:noFill/>
          </p:spPr>
          <p:txBody>
            <a:bodyPr wrap="none" rtlCol="0">
              <a:spAutoFit/>
            </a:bodyPr>
            <a:lstStyle/>
            <a:p>
              <a:r>
                <a:rPr lang="en-US" sz="1200" dirty="0"/>
                <a:t>#</a:t>
              </a:r>
              <a:r>
                <a:rPr lang="en-US" sz="1200" dirty="0" err="1"/>
                <a:t>StrongWorkforce</a:t>
              </a:r>
              <a:endParaRPr lang="en-US" sz="1200" dirty="0"/>
            </a:p>
            <a:p>
              <a:endParaRPr lang="en-US" sz="1200" dirty="0"/>
            </a:p>
          </p:txBody>
        </p:sp>
      </p:grpSp>
      <p:pic>
        <p:nvPicPr>
          <p:cNvPr id="10" name="Picture 9"/>
          <p:cNvPicPr>
            <a:picLocks noChangeAspect="1"/>
          </p:cNvPicPr>
          <p:nvPr/>
        </p:nvPicPr>
        <p:blipFill>
          <a:blip r:embed="rId5" cstate="print">
            <a:lum/>
            <a:alphaModFix/>
          </a:blip>
          <a:srcRect/>
          <a:stretch>
            <a:fillRect/>
          </a:stretch>
        </p:blipFill>
        <p:spPr>
          <a:xfrm>
            <a:off x="685800" y="6063119"/>
            <a:ext cx="1961640" cy="794520"/>
          </a:xfrm>
          <a:prstGeom prst="rect">
            <a:avLst/>
          </a:prstGeom>
          <a:noFill/>
          <a:ln>
            <a:noFill/>
          </a:ln>
        </p:spPr>
      </p:pic>
      <p:sp>
        <p:nvSpPr>
          <p:cNvPr id="9" name="Title 1"/>
          <p:cNvSpPr txBox="1">
            <a:spLocks/>
          </p:cNvSpPr>
          <p:nvPr/>
        </p:nvSpPr>
        <p:spPr>
          <a:xfrm>
            <a:off x="-353566" y="1478464"/>
            <a:ext cx="4312691" cy="764274"/>
          </a:xfrm>
          <a:prstGeom prst="rect">
            <a:avLst/>
          </a:prstGeom>
          <a:noFill/>
          <a:ln>
            <a:noFill/>
          </a:ln>
        </p:spPr>
        <p:txBody>
          <a:bodyPr vert="horz" wrap="square" lIns="90000" tIns="45000" rIns="90000" bIns="45000" anchor="t"/>
          <a:lstStyle>
            <a:defPPr lvl="0">
              <a:buSzPct val="45000"/>
              <a:buFont typeface="StarSymbol"/>
              <a:buNone/>
              <a:defRPr/>
            </a:defPPr>
            <a:lvl1pPr lvl="0" algn="ctr" rtl="0" hangingPunct="1">
              <a:spcBef>
                <a:spcPts val="0"/>
              </a:spcBef>
              <a:spcAft>
                <a:spcPts val="0"/>
              </a:spcAft>
              <a:buSzPct val="45000"/>
              <a:buFont typeface="StarSymbol"/>
              <a:buChar char="●"/>
              <a:tabLst/>
              <a:defRPr lang="en-US" sz="4400" b="0" i="0" u="none" strike="noStrike" kern="1200" spc="0">
                <a:ln>
                  <a:noFill/>
                </a:ln>
                <a:solidFill>
                  <a:srgbClr val="000000"/>
                </a:solidFill>
                <a:latin typeface="Calibri" pitchFamily="34"/>
                <a:ea typeface="Arial Unicode MS" pitchFamily="2"/>
                <a:cs typeface="Arial Unicode MS"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r>
              <a:rPr lang="en-US" sz="3200" b="1" dirty="0" smtClean="0">
                <a:solidFill>
                  <a:srgbClr val="1575BB"/>
                </a:solidFill>
              </a:rPr>
              <a:t>The Goal</a:t>
            </a:r>
            <a:endParaRPr lang="en-US" sz="3200" b="1" dirty="0">
              <a:solidFill>
                <a:srgbClr val="1575BB"/>
              </a:solidFill>
            </a:endParaRPr>
          </a:p>
        </p:txBody>
      </p:sp>
    </p:spTree>
    <p:extLst>
      <p:ext uri="{BB962C8B-B14F-4D97-AF65-F5344CB8AC3E}">
        <p14:creationId xmlns:p14="http://schemas.microsoft.com/office/powerpoint/2010/main" val="3356675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396" y="1434271"/>
            <a:ext cx="4266720" cy="39589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6D9F1"/>
          </a:solidFill>
          <a:ln w="25560">
            <a:solidFill>
              <a:srgbClr val="3A5F8B"/>
            </a:solid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 name="Title 1"/>
          <p:cNvSpPr txBox="1">
            <a:spLocks noGrp="1"/>
          </p:cNvSpPr>
          <p:nvPr>
            <p:ph type="title" idx="4294967295"/>
          </p:nvPr>
        </p:nvSpPr>
        <p:spPr>
          <a:xfrm>
            <a:off x="300251" y="614149"/>
            <a:ext cx="8529850" cy="101916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b="1" dirty="0" smtClean="0">
                <a:solidFill>
                  <a:srgbClr val="1575BB"/>
                </a:solidFill>
              </a:rPr>
              <a:t>Career Technical Education: the Path Out of Poverty</a:t>
            </a:r>
            <a:endParaRPr lang="en-US" sz="3000" b="1" dirty="0">
              <a:solidFill>
                <a:srgbClr val="1575BB"/>
              </a:solidFill>
            </a:endParaRPr>
          </a:p>
        </p:txBody>
      </p:sp>
      <p:sp>
        <p:nvSpPr>
          <p:cNvPr id="4" name="TextBox 5"/>
          <p:cNvSpPr/>
          <p:nvPr/>
        </p:nvSpPr>
        <p:spPr>
          <a:xfrm>
            <a:off x="740826" y="1447919"/>
            <a:ext cx="2773080" cy="1599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r" rtl="0" hangingPunct="1">
              <a:lnSpc>
                <a:spcPct val="100000"/>
              </a:lnSpc>
              <a:spcBef>
                <a:spcPts val="0"/>
              </a:spcBef>
              <a:spcAft>
                <a:spcPts val="0"/>
              </a:spcAft>
              <a:buNone/>
              <a:tabLst/>
            </a:pPr>
            <a:r>
              <a:rPr lang="en-US" sz="3500" b="1" i="0" u="none" strike="noStrike" kern="1200" spc="0">
                <a:ln>
                  <a:noFill/>
                </a:ln>
                <a:solidFill>
                  <a:srgbClr val="FF3333"/>
                </a:solidFill>
                <a:latin typeface="Arial" pitchFamily="18"/>
                <a:ea typeface="MS PGothic" pitchFamily="1"/>
                <a:cs typeface="Arial Unicode MS" pitchFamily="2"/>
              </a:rPr>
              <a:t>$60,771</a:t>
            </a:r>
          </a:p>
          <a:p>
            <a:pPr marL="0" marR="0" lvl="0" indent="0" algn="r" rtl="0" hangingPunct="1">
              <a:lnSpc>
                <a:spcPct val="100000"/>
              </a:lnSpc>
              <a:spcBef>
                <a:spcPts val="0"/>
              </a:spcBef>
              <a:spcAft>
                <a:spcPts val="0"/>
              </a:spcAft>
              <a:buNone/>
              <a:tabLst/>
            </a:pPr>
            <a:r>
              <a:rPr lang="en-US" sz="1800" b="0" i="0" u="none" strike="noStrike" kern="1200" spc="0">
                <a:ln>
                  <a:noFill/>
                </a:ln>
                <a:solidFill>
                  <a:srgbClr val="000000"/>
                </a:solidFill>
                <a:latin typeface="Arial" pitchFamily="18"/>
                <a:ea typeface="MS PGothic" pitchFamily="1"/>
                <a:cs typeface="Arial Unicode MS" pitchFamily="2"/>
              </a:rPr>
              <a:t>($29.22/hour)</a:t>
            </a:r>
          </a:p>
          <a:p>
            <a:pPr marL="0" marR="0" lvl="0" indent="0" algn="r" rtl="0" hangingPunct="1">
              <a:lnSpc>
                <a:spcPct val="100000"/>
              </a:lnSpc>
              <a:spcBef>
                <a:spcPts val="0"/>
              </a:spcBef>
              <a:spcAft>
                <a:spcPts val="0"/>
              </a:spcAft>
              <a:buNone/>
              <a:tabLst/>
            </a:pPr>
            <a:r>
              <a:rPr lang="en-US" sz="1800" b="0" i="0" u="none" strike="noStrike" kern="1200" spc="0">
                <a:ln>
                  <a:noFill/>
                </a:ln>
                <a:solidFill>
                  <a:srgbClr val="000000"/>
                </a:solidFill>
                <a:latin typeface="Arial" pitchFamily="18"/>
                <a:ea typeface="MS PGothic" pitchFamily="1"/>
                <a:cs typeface="Arial Unicode MS" pitchFamily="2"/>
              </a:rPr>
              <a:t>2-parent with</a:t>
            </a:r>
          </a:p>
          <a:p>
            <a:pPr marL="0" marR="0" lvl="0" indent="0" algn="r" rtl="0" hangingPunct="1">
              <a:lnSpc>
                <a:spcPct val="100000"/>
              </a:lnSpc>
              <a:spcBef>
                <a:spcPts val="0"/>
              </a:spcBef>
              <a:spcAft>
                <a:spcPts val="0"/>
              </a:spcAft>
              <a:buNone/>
              <a:tabLst/>
            </a:pPr>
            <a:r>
              <a:rPr lang="en-US" sz="1800" b="0" i="0" u="none" strike="noStrike" kern="1200" spc="0">
                <a:ln>
                  <a:noFill/>
                </a:ln>
                <a:solidFill>
                  <a:srgbClr val="000000"/>
                </a:solidFill>
                <a:latin typeface="Arial" pitchFamily="18"/>
                <a:ea typeface="MS PGothic" pitchFamily="1"/>
                <a:cs typeface="Arial Unicode MS" pitchFamily="2"/>
              </a:rPr>
              <a:t>one working adult, 2-child</a:t>
            </a:r>
          </a:p>
          <a:p>
            <a:pPr marL="0" marR="0" lvl="0" indent="0" algn="r" rtl="0" hangingPunct="1">
              <a:lnSpc>
                <a:spcPct val="100000"/>
              </a:lnSpc>
              <a:spcBef>
                <a:spcPts val="0"/>
              </a:spcBef>
              <a:spcAft>
                <a:spcPts val="0"/>
              </a:spcAft>
              <a:buNone/>
              <a:tabLst/>
            </a:pPr>
            <a:r>
              <a:rPr lang="en-US" sz="1000" b="0" i="0" u="none" strike="noStrike" kern="1200" spc="0">
                <a:ln>
                  <a:noFill/>
                </a:ln>
                <a:solidFill>
                  <a:srgbClr val="000000"/>
                </a:solidFill>
                <a:latin typeface="Arial" pitchFamily="18"/>
                <a:ea typeface="MS PGothic" pitchFamily="1"/>
                <a:cs typeface="Arial Unicode MS" pitchFamily="2"/>
              </a:rPr>
              <a:t>Source: CA Budget Project</a:t>
            </a:r>
          </a:p>
        </p:txBody>
      </p:sp>
      <p:sp>
        <p:nvSpPr>
          <p:cNvPr id="5" name="TextBox 6"/>
          <p:cNvSpPr/>
          <p:nvPr/>
        </p:nvSpPr>
        <p:spPr>
          <a:xfrm>
            <a:off x="4567997" y="1847912"/>
            <a:ext cx="3679559" cy="1324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5F4ED"/>
          </a:solid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pPr>
            <a:r>
              <a:rPr lang="en-US" sz="3500" b="1" i="0" u="none" strike="noStrike" kern="1200" spc="0" dirty="0">
                <a:ln>
                  <a:noFill/>
                </a:ln>
                <a:solidFill>
                  <a:srgbClr val="579D1C"/>
                </a:solidFill>
                <a:latin typeface="Arial" pitchFamily="34"/>
                <a:ea typeface="Arial Unicode MS" pitchFamily="2"/>
                <a:cs typeface="Arial Unicode MS" pitchFamily="2"/>
              </a:rPr>
              <a:t>$66,000</a:t>
            </a:r>
          </a:p>
          <a:p>
            <a:pPr marL="0" marR="0" lvl="0" indent="0" algn="ctr" rtl="0" hangingPunct="1">
              <a:lnSpc>
                <a:spcPct val="100000"/>
              </a:lnSpc>
              <a:spcBef>
                <a:spcPts val="0"/>
              </a:spcBef>
              <a:spcAft>
                <a:spcPts val="0"/>
              </a:spcAft>
              <a:buNone/>
              <a:tabLst/>
            </a:pPr>
            <a:r>
              <a:rPr lang="en-US" sz="1800" b="0" i="0" u="none" strike="noStrike" kern="1200" spc="0" dirty="0">
                <a:ln>
                  <a:noFill/>
                </a:ln>
                <a:solidFill>
                  <a:srgbClr val="000000"/>
                </a:solidFill>
                <a:latin typeface="Arial" pitchFamily="34"/>
                <a:ea typeface="Arial Unicode MS" pitchFamily="2"/>
                <a:cs typeface="Arial Unicode MS" pitchFamily="2"/>
              </a:rPr>
              <a:t>AA – Career Technical Education</a:t>
            </a:r>
          </a:p>
          <a:p>
            <a:pPr marL="0" marR="0" lvl="0" indent="0" algn="ctr" rtl="0" hangingPunct="1">
              <a:lnSpc>
                <a:spcPct val="100000"/>
              </a:lnSpc>
              <a:spcBef>
                <a:spcPts val="0"/>
              </a:spcBef>
              <a:spcAft>
                <a:spcPts val="0"/>
              </a:spcAft>
              <a:buNone/>
              <a:tabLst/>
            </a:pPr>
            <a:r>
              <a:rPr lang="en-US" sz="1800" b="0" i="0" u="none" strike="noStrike" kern="1200" spc="0" dirty="0">
                <a:ln>
                  <a:noFill/>
                </a:ln>
                <a:solidFill>
                  <a:srgbClr val="000000"/>
                </a:solidFill>
                <a:latin typeface="Arial" pitchFamily="34"/>
                <a:ea typeface="Arial Unicode MS" pitchFamily="2"/>
                <a:cs typeface="Arial Unicode MS" pitchFamily="2"/>
              </a:rPr>
              <a:t>5-years later</a:t>
            </a:r>
          </a:p>
          <a:p>
            <a:pPr marL="0" marR="0" lvl="0" indent="0" algn="ctr" rtl="0" hangingPunct="1">
              <a:lnSpc>
                <a:spcPct val="100000"/>
              </a:lnSpc>
              <a:spcBef>
                <a:spcPts val="0"/>
              </a:spcBef>
              <a:spcAft>
                <a:spcPts val="0"/>
              </a:spcAft>
              <a:buNone/>
              <a:tabLst/>
            </a:pPr>
            <a:r>
              <a:rPr lang="en-US" sz="1000" b="0" i="0" u="none" strike="noStrike" kern="1200" spc="0" dirty="0">
                <a:ln>
                  <a:noFill/>
                </a:ln>
                <a:solidFill>
                  <a:srgbClr val="000000"/>
                </a:solidFill>
                <a:latin typeface="Arial" pitchFamily="34"/>
                <a:ea typeface="Arial Unicode MS" pitchFamily="2"/>
                <a:cs typeface="Arial Unicode MS" pitchFamily="2"/>
              </a:rPr>
              <a:t>Source: Salary Surfer, 112 CA Community Colleges</a:t>
            </a:r>
          </a:p>
        </p:txBody>
      </p:sp>
      <p:sp>
        <p:nvSpPr>
          <p:cNvPr id="6" name="TextBox 7"/>
          <p:cNvSpPr/>
          <p:nvPr/>
        </p:nvSpPr>
        <p:spPr>
          <a:xfrm>
            <a:off x="4567997" y="3600391"/>
            <a:ext cx="3679559" cy="1324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5F4ED"/>
          </a:solid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pPr>
            <a:r>
              <a:rPr lang="en-US" sz="3500" b="1" i="0" u="none" strike="noStrike" kern="1200" spc="0" dirty="0">
                <a:ln>
                  <a:noFill/>
                </a:ln>
                <a:solidFill>
                  <a:srgbClr val="FF6600"/>
                </a:solidFill>
                <a:latin typeface="Arial" pitchFamily="34"/>
                <a:ea typeface="Arial Unicode MS" pitchFamily="2"/>
                <a:cs typeface="Arial Unicode MS" pitchFamily="2"/>
              </a:rPr>
              <a:t>$38,500</a:t>
            </a:r>
          </a:p>
          <a:p>
            <a:pPr marL="0" marR="0" lvl="0" indent="0" algn="ctr" rtl="0" hangingPunct="1">
              <a:lnSpc>
                <a:spcPct val="100000"/>
              </a:lnSpc>
              <a:spcBef>
                <a:spcPts val="0"/>
              </a:spcBef>
              <a:spcAft>
                <a:spcPts val="0"/>
              </a:spcAft>
              <a:buNone/>
              <a:tabLst/>
            </a:pPr>
            <a:r>
              <a:rPr lang="en-US" sz="1800" b="0" i="0" u="none" strike="noStrike" kern="1200" spc="0" dirty="0">
                <a:ln>
                  <a:noFill/>
                </a:ln>
                <a:solidFill>
                  <a:srgbClr val="000000"/>
                </a:solidFill>
                <a:latin typeface="Arial" pitchFamily="34"/>
                <a:ea typeface="Arial Unicode MS" pitchFamily="2"/>
                <a:cs typeface="Arial Unicode MS" pitchFamily="2"/>
              </a:rPr>
              <a:t>AA - General </a:t>
            </a:r>
            <a:r>
              <a:rPr lang="en-US" sz="1800" b="0" i="0" u="none" strike="noStrike" kern="1200" spc="0" dirty="0" smtClean="0">
                <a:ln>
                  <a:noFill/>
                </a:ln>
                <a:solidFill>
                  <a:srgbClr val="000000"/>
                </a:solidFill>
                <a:latin typeface="Arial" pitchFamily="34"/>
                <a:ea typeface="Arial Unicode MS" pitchFamily="2"/>
                <a:cs typeface="Arial Unicode MS" pitchFamily="2"/>
              </a:rPr>
              <a:t>Education</a:t>
            </a:r>
            <a:endParaRPr lang="en-US" sz="1800" b="0" i="0" u="none" strike="noStrike" kern="1200" spc="0" dirty="0">
              <a:ln>
                <a:noFill/>
              </a:ln>
              <a:solidFill>
                <a:srgbClr val="000000"/>
              </a:solidFill>
              <a:latin typeface="Arial" pitchFamily="34"/>
              <a:ea typeface="Arial Unicode MS" pitchFamily="2"/>
              <a:cs typeface="Arial Unicode MS" pitchFamily="2"/>
            </a:endParaRPr>
          </a:p>
          <a:p>
            <a:pPr marL="0" marR="0" lvl="0" indent="0" algn="ctr" rtl="0" hangingPunct="1">
              <a:lnSpc>
                <a:spcPct val="100000"/>
              </a:lnSpc>
              <a:spcBef>
                <a:spcPts val="0"/>
              </a:spcBef>
              <a:spcAft>
                <a:spcPts val="0"/>
              </a:spcAft>
              <a:buNone/>
              <a:tabLst/>
            </a:pPr>
            <a:r>
              <a:rPr lang="en-US" sz="1800" b="0" i="0" u="none" strike="noStrike" kern="1200" spc="0" dirty="0">
                <a:ln>
                  <a:noFill/>
                </a:ln>
                <a:solidFill>
                  <a:srgbClr val="000000"/>
                </a:solidFill>
                <a:latin typeface="Arial" pitchFamily="34"/>
                <a:ea typeface="Arial Unicode MS" pitchFamily="2"/>
                <a:cs typeface="Arial Unicode MS" pitchFamily="2"/>
              </a:rPr>
              <a:t>5-years later</a:t>
            </a:r>
          </a:p>
          <a:p>
            <a:pPr marL="0" marR="0" lvl="0" indent="0" algn="ctr" rtl="0" hangingPunct="1">
              <a:lnSpc>
                <a:spcPct val="100000"/>
              </a:lnSpc>
              <a:spcBef>
                <a:spcPts val="0"/>
              </a:spcBef>
              <a:spcAft>
                <a:spcPts val="0"/>
              </a:spcAft>
              <a:buNone/>
              <a:tabLst/>
            </a:pPr>
            <a:r>
              <a:rPr lang="en-US" sz="1000" b="0" i="0" u="none" strike="noStrike" kern="1200" spc="0" dirty="0">
                <a:ln>
                  <a:noFill/>
                </a:ln>
                <a:solidFill>
                  <a:srgbClr val="000000"/>
                </a:solidFill>
                <a:latin typeface="Arial" pitchFamily="34"/>
                <a:ea typeface="Arial Unicode MS" pitchFamily="2"/>
                <a:cs typeface="Arial Unicode MS" pitchFamily="2"/>
              </a:rPr>
              <a:t>Source: Salary Surfer, 112 CA Community Colleges</a:t>
            </a:r>
          </a:p>
        </p:txBody>
      </p:sp>
      <p:grpSp>
        <p:nvGrpSpPr>
          <p:cNvPr id="10" name="Group 9"/>
          <p:cNvGrpSpPr/>
          <p:nvPr/>
        </p:nvGrpSpPr>
        <p:grpSpPr>
          <a:xfrm>
            <a:off x="-76200" y="0"/>
            <a:ext cx="1549796" cy="533400"/>
            <a:chOff x="2362200" y="4648200"/>
            <a:chExt cx="1549796" cy="53340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4648200"/>
              <a:ext cx="38100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a:off x="2590800" y="4719935"/>
              <a:ext cx="1321196" cy="461665"/>
            </a:xfrm>
            <a:prstGeom prst="rect">
              <a:avLst/>
            </a:prstGeom>
            <a:noFill/>
          </p:spPr>
          <p:txBody>
            <a:bodyPr wrap="none" rtlCol="0">
              <a:spAutoFit/>
            </a:bodyPr>
            <a:lstStyle/>
            <a:p>
              <a:r>
                <a:rPr lang="en-US" sz="1200" dirty="0"/>
                <a:t>#</a:t>
              </a:r>
              <a:r>
                <a:rPr lang="en-US" sz="1200" dirty="0" err="1"/>
                <a:t>StrongWorkforce</a:t>
              </a:r>
              <a:endParaRPr lang="en-US" sz="1200" dirty="0"/>
            </a:p>
            <a:p>
              <a:endParaRPr lang="en-US" sz="1200" dirty="0"/>
            </a:p>
          </p:txBody>
        </p:sp>
      </p:grpSp>
      <p:pic>
        <p:nvPicPr>
          <p:cNvPr id="14" name="Picture 13" descr="family.jpg"/>
          <p:cNvPicPr>
            <a:picLocks noChangeAspect="1"/>
          </p:cNvPicPr>
          <p:nvPr/>
        </p:nvPicPr>
        <p:blipFill>
          <a:blip r:embed="rId4"/>
          <a:stretch>
            <a:fillRect/>
          </a:stretch>
        </p:blipFill>
        <p:spPr>
          <a:xfrm>
            <a:off x="947929" y="3134207"/>
            <a:ext cx="2602352" cy="2161123"/>
          </a:xfrm>
          <a:prstGeom prst="rect">
            <a:avLst/>
          </a:prstGeom>
          <a:effectLst>
            <a:outerShdw blurRad="50800" dist="38100" dir="5400000" algn="t" rotWithShape="0">
              <a:prstClr val="black">
                <a:alpha val="40000"/>
              </a:prstClr>
            </a:outerShdw>
          </a:effectLst>
        </p:spPr>
      </p:pic>
      <p:pic>
        <p:nvPicPr>
          <p:cNvPr id="15" name="Picture 14"/>
          <p:cNvPicPr>
            <a:picLocks noChangeAspect="1"/>
          </p:cNvPicPr>
          <p:nvPr/>
        </p:nvPicPr>
        <p:blipFill>
          <a:blip r:embed="rId5">
            <a:lum/>
            <a:alphaModFix/>
          </a:blip>
          <a:srcRect/>
          <a:stretch>
            <a:fillRect/>
          </a:stretch>
        </p:blipFill>
        <p:spPr>
          <a:xfrm>
            <a:off x="685800" y="6063119"/>
            <a:ext cx="1961640" cy="794520"/>
          </a:xfrm>
          <a:prstGeom prst="rect">
            <a:avLst/>
          </a:prstGeom>
          <a:noFill/>
          <a:ln>
            <a:noFill/>
          </a:ln>
        </p:spPr>
      </p:pic>
    </p:spTree>
    <p:extLst>
      <p:ext uri="{BB962C8B-B14F-4D97-AF65-F5344CB8AC3E}">
        <p14:creationId xmlns:p14="http://schemas.microsoft.com/office/powerpoint/2010/main" val="2179943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8.jpg"/>
          <p:cNvPicPr>
            <a:picLocks noChangeAspect="1"/>
          </p:cNvPicPr>
          <p:nvPr/>
        </p:nvPicPr>
        <p:blipFill>
          <a:blip r:embed="rId3"/>
          <a:stretch>
            <a:fillRect/>
          </a:stretch>
        </p:blipFill>
        <p:spPr>
          <a:xfrm>
            <a:off x="655545" y="1872782"/>
            <a:ext cx="7994578" cy="2247024"/>
          </a:xfrm>
          <a:prstGeom prst="rect">
            <a:avLst/>
          </a:prstGeom>
        </p:spPr>
      </p:pic>
      <p:sp>
        <p:nvSpPr>
          <p:cNvPr id="2" name="Title 1"/>
          <p:cNvSpPr txBox="1">
            <a:spLocks noGrp="1"/>
          </p:cNvSpPr>
          <p:nvPr>
            <p:ph type="title" idx="4294967295"/>
          </p:nvPr>
        </p:nvSpPr>
        <p:spPr>
          <a:xfrm>
            <a:off x="304800" y="990719"/>
            <a:ext cx="8665464" cy="114263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b="1" dirty="0" smtClean="0">
                <a:solidFill>
                  <a:srgbClr val="1575BB"/>
                </a:solidFill>
              </a:rPr>
              <a:t>“Some College” is the New Gateway Into The Workforce</a:t>
            </a:r>
            <a:endParaRPr lang="en-US" sz="2800" b="1" dirty="0">
              <a:solidFill>
                <a:srgbClr val="1575BB"/>
              </a:solidFill>
            </a:endParaRPr>
          </a:p>
        </p:txBody>
      </p:sp>
      <p:sp>
        <p:nvSpPr>
          <p:cNvPr id="4" name="TextBox 9"/>
          <p:cNvSpPr/>
          <p:nvPr/>
        </p:nvSpPr>
        <p:spPr>
          <a:xfrm>
            <a:off x="4704840" y="6398279"/>
            <a:ext cx="141120" cy="13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ctr" anchorCtr="0" compatLnSpc="0"/>
          <a:lstStyle/>
          <a:p>
            <a:pPr marL="0" marR="0" lvl="0" indent="0" algn="ctr" rtl="0" hangingPunct="1">
              <a:lnSpc>
                <a:spcPct val="100000"/>
              </a:lnSpc>
              <a:spcBef>
                <a:spcPts val="0"/>
              </a:spcBef>
              <a:spcAft>
                <a:spcPts val="0"/>
              </a:spcAft>
              <a:buNone/>
              <a:tabLst/>
              <a:defRPr sz="1800"/>
            </a:pPr>
            <a:r>
              <a:rPr lang="en-US" sz="900" b="1" i="0" u="none" strike="noStrike" kern="1200" spc="0">
                <a:ln>
                  <a:noFill/>
                </a:ln>
                <a:solidFill>
                  <a:srgbClr val="000000"/>
                </a:solidFill>
                <a:latin typeface="Arial" pitchFamily="18"/>
                <a:ea typeface="Arial Unicode MS" pitchFamily="2"/>
                <a:cs typeface="Arial Unicode MS" pitchFamily="2"/>
              </a:rPr>
              <a:t>4</a:t>
            </a:r>
          </a:p>
        </p:txBody>
      </p:sp>
      <p:sp>
        <p:nvSpPr>
          <p:cNvPr id="5" name="TextBox 5"/>
          <p:cNvSpPr/>
          <p:nvPr/>
        </p:nvSpPr>
        <p:spPr>
          <a:xfrm>
            <a:off x="816592" y="5443131"/>
            <a:ext cx="3778034" cy="239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2080" tIns="41040" rIns="82080" bIns="41040" anchor="t" anchorCtr="0" compatLnSpc="0">
            <a:spAutoFit/>
          </a:bodyPr>
          <a:lstStyle/>
          <a:p>
            <a:pPr marL="0" marR="0" lvl="0" indent="0" algn="l" rtl="0" hangingPunct="1">
              <a:lnSpc>
                <a:spcPct val="100000"/>
              </a:lnSpc>
              <a:spcBef>
                <a:spcPts val="0"/>
              </a:spcBef>
              <a:spcAft>
                <a:spcPts val="0"/>
              </a:spcAft>
              <a:buNone/>
              <a:tabLst/>
              <a:defRPr sz="1800"/>
            </a:pPr>
            <a:r>
              <a:rPr lang="en-US" sz="1000" b="0" i="0" u="none" strike="noStrike" kern="1200" spc="0" dirty="0">
                <a:ln>
                  <a:noFill/>
                </a:ln>
                <a:solidFill>
                  <a:schemeClr val="tx1">
                    <a:lumMod val="50000"/>
                    <a:lumOff val="50000"/>
                  </a:schemeClr>
                </a:solidFill>
                <a:latin typeface="Calibri" pitchFamily="18"/>
                <a:ea typeface="Arial Unicode MS" pitchFamily="2"/>
                <a:cs typeface="Arial Unicode MS" pitchFamily="2"/>
              </a:rPr>
              <a:t>Source: Georgetown Center on Education and the Workforce analysis</a:t>
            </a:r>
          </a:p>
        </p:txBody>
      </p:sp>
      <p:grpSp>
        <p:nvGrpSpPr>
          <p:cNvPr id="8" name="Group 7"/>
          <p:cNvGrpSpPr/>
          <p:nvPr/>
        </p:nvGrpSpPr>
        <p:grpSpPr>
          <a:xfrm>
            <a:off x="-76200" y="0"/>
            <a:ext cx="1549796" cy="533400"/>
            <a:chOff x="2362200" y="4648200"/>
            <a:chExt cx="1549796" cy="533400"/>
          </a:xfrm>
        </p:grpSpPr>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4648200"/>
              <a:ext cx="38100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p:cNvSpPr txBox="1"/>
            <p:nvPr/>
          </p:nvSpPr>
          <p:spPr>
            <a:xfrm>
              <a:off x="2590800" y="4719935"/>
              <a:ext cx="1321196" cy="461665"/>
            </a:xfrm>
            <a:prstGeom prst="rect">
              <a:avLst/>
            </a:prstGeom>
            <a:noFill/>
          </p:spPr>
          <p:txBody>
            <a:bodyPr wrap="none" rtlCol="0">
              <a:spAutoFit/>
            </a:bodyPr>
            <a:lstStyle/>
            <a:p>
              <a:r>
                <a:rPr lang="en-US" sz="1200" dirty="0"/>
                <a:t>#</a:t>
              </a:r>
              <a:r>
                <a:rPr lang="en-US" sz="1200" dirty="0" err="1"/>
                <a:t>StrongWorkforce</a:t>
              </a:r>
              <a:endParaRPr lang="en-US" sz="1200" dirty="0"/>
            </a:p>
            <a:p>
              <a:endParaRPr lang="en-US" sz="1200" dirty="0"/>
            </a:p>
          </p:txBody>
        </p:sp>
      </p:grpSp>
      <p:sp>
        <p:nvSpPr>
          <p:cNvPr id="13" name="TextBox 12"/>
          <p:cNvSpPr txBox="1"/>
          <p:nvPr/>
        </p:nvSpPr>
        <p:spPr>
          <a:xfrm>
            <a:off x="628651" y="1900237"/>
            <a:ext cx="7943850" cy="369332"/>
          </a:xfrm>
          <a:prstGeom prst="rect">
            <a:avLst/>
          </a:prstGeom>
          <a:noFill/>
        </p:spPr>
        <p:txBody>
          <a:bodyPr wrap="square" rtlCol="0">
            <a:spAutoFit/>
          </a:bodyPr>
          <a:lstStyle/>
          <a:p>
            <a:r>
              <a:rPr lang="en-US" dirty="0" smtClean="0">
                <a:solidFill>
                  <a:srgbClr val="1575BB"/>
                </a:solidFill>
              </a:rPr>
              <a:t>THE LABOR MARKET IS INCREASINGLY DEMANDING A MORE SKILLED WORKFORCE.</a:t>
            </a:r>
            <a:endParaRPr lang="en-US" dirty="0">
              <a:solidFill>
                <a:srgbClr val="1575BB"/>
              </a:solidFill>
            </a:endParaRPr>
          </a:p>
        </p:txBody>
      </p:sp>
      <p:sp>
        <p:nvSpPr>
          <p:cNvPr id="14" name="TextBox 13"/>
          <p:cNvSpPr txBox="1"/>
          <p:nvPr/>
        </p:nvSpPr>
        <p:spPr>
          <a:xfrm>
            <a:off x="771526" y="2286000"/>
            <a:ext cx="1714500" cy="369332"/>
          </a:xfrm>
          <a:prstGeom prst="rect">
            <a:avLst/>
          </a:prstGeom>
          <a:noFill/>
        </p:spPr>
        <p:txBody>
          <a:bodyPr wrap="square" rtlCol="0">
            <a:spAutoFit/>
          </a:bodyPr>
          <a:lstStyle/>
          <a:p>
            <a:r>
              <a:rPr lang="en-US" dirty="0" smtClean="0">
                <a:solidFill>
                  <a:schemeClr val="bg1"/>
                </a:solidFill>
              </a:rPr>
              <a:t>IN THE 1970s</a:t>
            </a:r>
            <a:endParaRPr lang="en-US" dirty="0">
              <a:solidFill>
                <a:schemeClr val="bg1"/>
              </a:solidFill>
            </a:endParaRPr>
          </a:p>
        </p:txBody>
      </p:sp>
      <p:sp>
        <p:nvSpPr>
          <p:cNvPr id="15" name="TextBox 14"/>
          <p:cNvSpPr txBox="1"/>
          <p:nvPr/>
        </p:nvSpPr>
        <p:spPr>
          <a:xfrm>
            <a:off x="3352801" y="2286000"/>
            <a:ext cx="1714500" cy="369332"/>
          </a:xfrm>
          <a:prstGeom prst="rect">
            <a:avLst/>
          </a:prstGeom>
          <a:noFill/>
        </p:spPr>
        <p:txBody>
          <a:bodyPr wrap="square" rtlCol="0">
            <a:spAutoFit/>
          </a:bodyPr>
          <a:lstStyle/>
          <a:p>
            <a:r>
              <a:rPr lang="en-US" dirty="0" smtClean="0">
                <a:solidFill>
                  <a:schemeClr val="bg1"/>
                </a:solidFill>
              </a:rPr>
              <a:t>IN 1992</a:t>
            </a:r>
            <a:endParaRPr lang="en-US" dirty="0">
              <a:solidFill>
                <a:schemeClr val="bg1"/>
              </a:solidFill>
            </a:endParaRPr>
          </a:p>
        </p:txBody>
      </p:sp>
      <p:sp>
        <p:nvSpPr>
          <p:cNvPr id="16" name="TextBox 15"/>
          <p:cNvSpPr txBox="1"/>
          <p:nvPr/>
        </p:nvSpPr>
        <p:spPr>
          <a:xfrm>
            <a:off x="5981701" y="2281238"/>
            <a:ext cx="1714500" cy="369332"/>
          </a:xfrm>
          <a:prstGeom prst="rect">
            <a:avLst/>
          </a:prstGeom>
          <a:noFill/>
        </p:spPr>
        <p:txBody>
          <a:bodyPr wrap="square" rtlCol="0">
            <a:spAutoFit/>
          </a:bodyPr>
          <a:lstStyle/>
          <a:p>
            <a:r>
              <a:rPr lang="en-US" dirty="0" smtClean="0">
                <a:solidFill>
                  <a:schemeClr val="bg1"/>
                </a:solidFill>
              </a:rPr>
              <a:t>BY 2020</a:t>
            </a:r>
            <a:endParaRPr lang="en-US" dirty="0">
              <a:solidFill>
                <a:schemeClr val="bg1"/>
              </a:solidFill>
            </a:endParaRPr>
          </a:p>
        </p:txBody>
      </p:sp>
      <p:sp>
        <p:nvSpPr>
          <p:cNvPr id="17" name="TextBox 16"/>
          <p:cNvSpPr txBox="1"/>
          <p:nvPr/>
        </p:nvSpPr>
        <p:spPr>
          <a:xfrm>
            <a:off x="728663" y="3400425"/>
            <a:ext cx="2543175" cy="923330"/>
          </a:xfrm>
          <a:prstGeom prst="rect">
            <a:avLst/>
          </a:prstGeom>
          <a:noFill/>
        </p:spPr>
        <p:txBody>
          <a:bodyPr wrap="square" rtlCol="0">
            <a:spAutoFit/>
          </a:bodyPr>
          <a:lstStyle/>
          <a:p>
            <a:r>
              <a:rPr lang="en-US" dirty="0" smtClean="0">
                <a:solidFill>
                  <a:srgbClr val="F39F41"/>
                </a:solidFill>
              </a:rPr>
              <a:t>of jobs required more than a high school education.</a:t>
            </a:r>
            <a:endParaRPr lang="en-US" dirty="0">
              <a:solidFill>
                <a:srgbClr val="F39F41"/>
              </a:solidFill>
            </a:endParaRPr>
          </a:p>
        </p:txBody>
      </p:sp>
      <p:sp>
        <p:nvSpPr>
          <p:cNvPr id="19" name="TextBox 18"/>
          <p:cNvSpPr txBox="1"/>
          <p:nvPr/>
        </p:nvSpPr>
        <p:spPr>
          <a:xfrm>
            <a:off x="3395663" y="3386138"/>
            <a:ext cx="2543175" cy="646331"/>
          </a:xfrm>
          <a:prstGeom prst="rect">
            <a:avLst/>
          </a:prstGeom>
          <a:noFill/>
        </p:spPr>
        <p:txBody>
          <a:bodyPr wrap="square" rtlCol="0">
            <a:spAutoFit/>
          </a:bodyPr>
          <a:lstStyle/>
          <a:p>
            <a:r>
              <a:rPr lang="en-US" dirty="0" smtClean="0">
                <a:solidFill>
                  <a:srgbClr val="99C25D"/>
                </a:solidFill>
              </a:rPr>
              <a:t>of jobs required more training.</a:t>
            </a:r>
            <a:endParaRPr lang="en-US" dirty="0">
              <a:solidFill>
                <a:srgbClr val="99C25D"/>
              </a:solidFill>
            </a:endParaRPr>
          </a:p>
        </p:txBody>
      </p:sp>
      <p:sp>
        <p:nvSpPr>
          <p:cNvPr id="20" name="TextBox 19"/>
          <p:cNvSpPr txBox="1"/>
          <p:nvPr/>
        </p:nvSpPr>
        <p:spPr>
          <a:xfrm>
            <a:off x="6024564" y="3400425"/>
            <a:ext cx="2876549" cy="1754326"/>
          </a:xfrm>
          <a:prstGeom prst="rect">
            <a:avLst/>
          </a:prstGeom>
          <a:noFill/>
        </p:spPr>
        <p:txBody>
          <a:bodyPr wrap="square" rtlCol="0">
            <a:spAutoFit/>
          </a:bodyPr>
          <a:lstStyle/>
          <a:p>
            <a:r>
              <a:rPr lang="en-US" dirty="0" smtClean="0">
                <a:solidFill>
                  <a:srgbClr val="1575BB"/>
                </a:solidFill>
              </a:rPr>
              <a:t>of job openings in the U.S. will require some postsecondary education or training-though not necessarily a four-year degree.</a:t>
            </a:r>
            <a:endParaRPr lang="en-US" dirty="0">
              <a:solidFill>
                <a:srgbClr val="1575BB"/>
              </a:solidFill>
            </a:endParaRPr>
          </a:p>
        </p:txBody>
      </p:sp>
      <p:pic>
        <p:nvPicPr>
          <p:cNvPr id="18" name="Picture 17"/>
          <p:cNvPicPr>
            <a:picLocks noChangeAspect="1"/>
          </p:cNvPicPr>
          <p:nvPr/>
        </p:nvPicPr>
        <p:blipFill>
          <a:blip r:embed="rId5">
            <a:lum/>
            <a:alphaModFix/>
          </a:blip>
          <a:srcRect/>
          <a:stretch>
            <a:fillRect/>
          </a:stretch>
        </p:blipFill>
        <p:spPr>
          <a:xfrm>
            <a:off x="685800" y="6063119"/>
            <a:ext cx="1961640" cy="794520"/>
          </a:xfrm>
          <a:prstGeom prst="rect">
            <a:avLst/>
          </a:prstGeom>
          <a:noFill/>
          <a:ln>
            <a:noFill/>
          </a:ln>
        </p:spPr>
      </p:pic>
    </p:spTree>
    <p:extLst>
      <p:ext uri="{BB962C8B-B14F-4D97-AF65-F5344CB8AC3E}">
        <p14:creationId xmlns:p14="http://schemas.microsoft.com/office/powerpoint/2010/main" val="1579055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sted-image.png"/>
          <p:cNvPicPr>
            <a:picLocks noChangeAspect="1"/>
          </p:cNvPicPr>
          <p:nvPr/>
        </p:nvPicPr>
        <p:blipFill>
          <a:blip r:embed="rId3">
            <a:lum/>
            <a:alphaModFix/>
          </a:blip>
          <a:srcRect/>
          <a:stretch>
            <a:fillRect/>
          </a:stretch>
        </p:blipFill>
        <p:spPr>
          <a:xfrm>
            <a:off x="1600200" y="1143000"/>
            <a:ext cx="6096000"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7" name="TextBox 6"/>
          <p:cNvSpPr txBox="1"/>
          <p:nvPr/>
        </p:nvSpPr>
        <p:spPr>
          <a:xfrm>
            <a:off x="1211040" y="381935"/>
            <a:ext cx="7227428" cy="584775"/>
          </a:xfrm>
          <a:prstGeom prst="rect">
            <a:avLst/>
          </a:prstGeom>
          <a:noFill/>
        </p:spPr>
        <p:txBody>
          <a:bodyPr wrap="none" rtlCol="0">
            <a:spAutoFit/>
          </a:bodyPr>
          <a:lstStyle/>
          <a:p>
            <a:r>
              <a:rPr lang="en-US" sz="3200" b="1" dirty="0" smtClean="0">
                <a:solidFill>
                  <a:srgbClr val="1575BB"/>
                </a:solidFill>
              </a:rPr>
              <a:t>Skill Gaps Differ Across California Regions</a:t>
            </a:r>
            <a:endParaRPr lang="en-US" sz="3200" b="1" dirty="0">
              <a:solidFill>
                <a:srgbClr val="1575BB"/>
              </a:solidFill>
            </a:endParaRPr>
          </a:p>
        </p:txBody>
      </p:sp>
      <p:pic>
        <p:nvPicPr>
          <p:cNvPr id="9" name="Picture 8"/>
          <p:cNvPicPr>
            <a:picLocks noChangeAspect="1"/>
          </p:cNvPicPr>
          <p:nvPr/>
        </p:nvPicPr>
        <p:blipFill>
          <a:blip r:embed="rId4">
            <a:lum/>
            <a:alphaModFix/>
          </a:blip>
          <a:srcRect/>
          <a:stretch>
            <a:fillRect/>
          </a:stretch>
        </p:blipFill>
        <p:spPr>
          <a:xfrm>
            <a:off x="685800" y="6063119"/>
            <a:ext cx="1961640" cy="794520"/>
          </a:xfrm>
          <a:prstGeom prst="rect">
            <a:avLst/>
          </a:prstGeom>
          <a:noFill/>
          <a:ln>
            <a:noFill/>
          </a:ln>
        </p:spPr>
      </p:pic>
    </p:spTree>
    <p:extLst>
      <p:ext uri="{BB962C8B-B14F-4D97-AF65-F5344CB8AC3E}">
        <p14:creationId xmlns:p14="http://schemas.microsoft.com/office/powerpoint/2010/main" val="3345715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Valley/Mother Lode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0699085"/>
              </p:ext>
            </p:extLst>
          </p:nvPr>
        </p:nvGraphicFramePr>
        <p:xfrm>
          <a:off x="457200" y="12954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22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35856</TotalTime>
  <Words>2180</Words>
  <Application>Microsoft Office PowerPoint</Application>
  <PresentationFormat>On-screen Show (4:3)</PresentationFormat>
  <Paragraphs>264</Paragraphs>
  <Slides>36</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 Unicode MS</vt:lpstr>
      <vt:lpstr>MS PGothic</vt:lpstr>
      <vt:lpstr>Adobe Gothic Std B</vt:lpstr>
      <vt:lpstr>Arial</vt:lpstr>
      <vt:lpstr>Calibri</vt:lpstr>
      <vt:lpstr>StarSymbol</vt:lpstr>
      <vt:lpstr>Times New Roman</vt:lpstr>
      <vt:lpstr>Wingdings</vt:lpstr>
      <vt:lpstr>Office Theme</vt:lpstr>
      <vt:lpstr>PowerPoint Presentation</vt:lpstr>
      <vt:lpstr>Intentions and Updates</vt:lpstr>
      <vt:lpstr>PowerPoint Presentation</vt:lpstr>
      <vt:lpstr>PowerPoint Presentation</vt:lpstr>
      <vt:lpstr>California needs  1 million more  AA, certificates, or industry-valued credentials.  </vt:lpstr>
      <vt:lpstr>Career Technical Education: the Path Out of Poverty</vt:lpstr>
      <vt:lpstr>“Some College” is the New Gateway Into The Workforce</vt:lpstr>
      <vt:lpstr>PowerPoint Presentation</vt:lpstr>
      <vt:lpstr>Central Valley/Mother Lode</vt:lpstr>
      <vt:lpstr>Central Valley/Mother Lode</vt:lpstr>
      <vt:lpstr>PowerPoint Presentation</vt:lpstr>
      <vt:lpstr>Task Force Roll Out </vt:lpstr>
      <vt:lpstr>Strong Workforce Priorities</vt:lpstr>
      <vt:lpstr>Recommendations:  Student Success</vt:lpstr>
      <vt:lpstr>Recommendations:  Workforce Data &amp; Outcomes</vt:lpstr>
      <vt:lpstr>Recommendations:  Curriculum</vt:lpstr>
      <vt:lpstr>Recommendations:  Career Pathways</vt:lpstr>
      <vt:lpstr>Recommendations: CTE Faculty</vt:lpstr>
      <vt:lpstr>PowerPoint Presentation</vt:lpstr>
      <vt:lpstr>Recommendations:  Regional Coordination</vt:lpstr>
      <vt:lpstr>CTE DATA Unlocked</vt:lpstr>
      <vt:lpstr>PowerPoint Presentation</vt:lpstr>
      <vt:lpstr>Recommendations:  Workforce Data &amp; Outcomes</vt:lpstr>
      <vt:lpstr>CTE Data Unlocked Initiative</vt:lpstr>
      <vt:lpstr>Broad-Based Partnership</vt:lpstr>
      <vt:lpstr>Building Awareness (Spring 2016)</vt:lpstr>
      <vt:lpstr>Deepening Expertise (Summer 2016)</vt:lpstr>
      <vt:lpstr>Resource Examples</vt:lpstr>
      <vt:lpstr>Expanding Regional Data Use (Fall 2016)</vt:lpstr>
      <vt:lpstr>Supporting College Data Usage (2016-2017)</vt:lpstr>
      <vt:lpstr>Technical Assistance Examples</vt:lpstr>
      <vt:lpstr>Funding Examples</vt:lpstr>
      <vt:lpstr>Strong Workforce Trailer Bill</vt:lpstr>
      <vt:lpstr>Strong Workforce Trailer Bill: Funding</vt:lpstr>
      <vt:lpstr>Strong Workforce Trailer Bill: Funding</vt:lpstr>
      <vt:lpstr>Contact Information</vt:lpstr>
    </vt:vector>
  </TitlesOfParts>
  <Company>Chancellor's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2012</dc:title>
  <dc:creator>Paul Feist</dc:creator>
  <cp:lastModifiedBy>Karri Hammerstrom</cp:lastModifiedBy>
  <cp:revision>840</cp:revision>
  <cp:lastPrinted>2016-01-21T17:43:23Z</cp:lastPrinted>
  <dcterms:created xsi:type="dcterms:W3CDTF">2012-08-17T21:54:29Z</dcterms:created>
  <dcterms:modified xsi:type="dcterms:W3CDTF">2016-06-06T20:56:21Z</dcterms:modified>
</cp:coreProperties>
</file>