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handoutMasterIdLst>
    <p:handoutMasterId r:id="rId31"/>
  </p:handoutMasterIdLst>
  <p:sldIdLst>
    <p:sldId id="429" r:id="rId2"/>
    <p:sldId id="458" r:id="rId3"/>
    <p:sldId id="491" r:id="rId4"/>
    <p:sldId id="492" r:id="rId5"/>
    <p:sldId id="494" r:id="rId6"/>
    <p:sldId id="462" r:id="rId7"/>
    <p:sldId id="464" r:id="rId8"/>
    <p:sldId id="446" r:id="rId9"/>
    <p:sldId id="445" r:id="rId10"/>
    <p:sldId id="467" r:id="rId11"/>
    <p:sldId id="465" r:id="rId12"/>
    <p:sldId id="495" r:id="rId13"/>
    <p:sldId id="493" r:id="rId14"/>
    <p:sldId id="448" r:id="rId15"/>
    <p:sldId id="478" r:id="rId16"/>
    <p:sldId id="479" r:id="rId17"/>
    <p:sldId id="480" r:id="rId18"/>
    <p:sldId id="481" r:id="rId19"/>
    <p:sldId id="485" r:id="rId20"/>
    <p:sldId id="483" r:id="rId21"/>
    <p:sldId id="486" r:id="rId22"/>
    <p:sldId id="489" r:id="rId23"/>
    <p:sldId id="490" r:id="rId24"/>
    <p:sldId id="468" r:id="rId25"/>
    <p:sldId id="469" r:id="rId26"/>
    <p:sldId id="470" r:id="rId27"/>
    <p:sldId id="471" r:id="rId28"/>
    <p:sldId id="47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99"/>
    <a:srgbClr val="BE830E"/>
    <a:srgbClr val="D69410"/>
    <a:srgbClr val="EFAA2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8" autoAdjust="0"/>
    <p:restoredTop sz="88606" autoAdjust="0"/>
  </p:normalViewPr>
  <p:slideViewPr>
    <p:cSldViewPr>
      <p:cViewPr varScale="1">
        <p:scale>
          <a:sx n="65" d="100"/>
          <a:sy n="65" d="100"/>
        </p:scale>
        <p:origin x="672" y="72"/>
      </p:cViewPr>
      <p:guideLst>
        <p:guide orient="horz" pos="3504"/>
        <p:guide pos="2880"/>
      </p:guideLst>
    </p:cSldViewPr>
  </p:slideViewPr>
  <p:outlineViewPr>
    <p:cViewPr>
      <p:scale>
        <a:sx n="33" d="100"/>
        <a:sy n="33" d="100"/>
      </p:scale>
      <p:origin x="0" y="5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enz\Google%20Drive\CA%20Community%20Colleges\Educational%20attainment%20and%20employment%20projections_8_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1575BB"/>
                </a:solidFill>
              </a:rPr>
              <a:t>California’s Job </a:t>
            </a:r>
            <a:r>
              <a:rPr lang="en-US" dirty="0">
                <a:solidFill>
                  <a:srgbClr val="1575BB"/>
                </a:solidFill>
              </a:rPr>
              <a:t>Openings by Education</a:t>
            </a:r>
            <a:r>
              <a:rPr lang="en-US" baseline="0" dirty="0">
                <a:solidFill>
                  <a:srgbClr val="1575BB"/>
                </a:solidFill>
              </a:rPr>
              <a:t> Level </a:t>
            </a:r>
          </a:p>
          <a:p>
            <a:pPr>
              <a:defRPr/>
            </a:pPr>
            <a:r>
              <a:rPr lang="en-US" b="0" baseline="0" dirty="0" smtClean="0">
                <a:solidFill>
                  <a:srgbClr val="1575BB"/>
                </a:solidFill>
              </a:rPr>
              <a:t>2015-2025</a:t>
            </a:r>
            <a:endParaRPr lang="en-US" b="0" dirty="0">
              <a:solidFill>
                <a:srgbClr val="1575BB"/>
              </a:solidFill>
            </a:endParaRPr>
          </a:p>
        </c:rich>
      </c:tx>
      <c:layout>
        <c:manualLayout>
          <c:xMode val="edge"/>
          <c:yMode val="edge"/>
          <c:x val="0.17747733160908899"/>
          <c:y val="1.9867549668874201E-2"/>
        </c:manualLayout>
      </c:layout>
      <c:overlay val="0"/>
    </c:title>
    <c:autoTitleDeleted val="0"/>
    <c:plotArea>
      <c:layout>
        <c:manualLayout>
          <c:layoutTarget val="inner"/>
          <c:xMode val="edge"/>
          <c:yMode val="edge"/>
          <c:x val="0.107985837958377"/>
          <c:y val="0.199246840833638"/>
          <c:w val="0.54378971168480394"/>
          <c:h val="0.55033099665534302"/>
        </c:manualLayout>
      </c:layout>
      <c:barChart>
        <c:barDir val="col"/>
        <c:grouping val="percentStacked"/>
        <c:varyColors val="0"/>
        <c:ser>
          <c:idx val="0"/>
          <c:order val="0"/>
          <c:tx>
            <c:strRef>
              <c:f>Analysis!$A$17</c:f>
              <c:strCache>
                <c:ptCount val="1"/>
                <c:pt idx="0">
                  <c:v>HS Diploma or less</c:v>
                </c:pt>
              </c:strCache>
            </c:strRef>
          </c:tx>
          <c:spPr>
            <a:solidFill>
              <a:srgbClr val="1575BB"/>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Analysis!$C$17</c:f>
              <c:numCache>
                <c:formatCode>0%</c:formatCode>
                <c:ptCount val="1"/>
                <c:pt idx="0">
                  <c:v>0.34297061159650599</c:v>
                </c:pt>
              </c:numCache>
            </c:numRef>
          </c:val>
        </c:ser>
        <c:ser>
          <c:idx val="1"/>
          <c:order val="1"/>
          <c:tx>
            <c:strRef>
              <c:f>Analysis!$A$18</c:f>
              <c:strCache>
                <c:ptCount val="1"/>
                <c:pt idx="0">
                  <c:v>Some college or Associate's degree</c:v>
                </c:pt>
              </c:strCache>
            </c:strRef>
          </c:tx>
          <c:spPr>
            <a:solidFill>
              <a:srgbClr val="F39F41"/>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Analysis!$C$18</c:f>
              <c:numCache>
                <c:formatCode>0%</c:formatCode>
                <c:ptCount val="1"/>
                <c:pt idx="0">
                  <c:v>0.304209690230342</c:v>
                </c:pt>
              </c:numCache>
            </c:numRef>
          </c:val>
        </c:ser>
        <c:ser>
          <c:idx val="2"/>
          <c:order val="2"/>
          <c:tx>
            <c:strRef>
              <c:f>Analysis!$A$19</c:f>
              <c:strCache>
                <c:ptCount val="1"/>
                <c:pt idx="0">
                  <c:v>Bachelor's degee or higher</c:v>
                </c:pt>
              </c:strCache>
            </c:strRef>
          </c:tx>
          <c:spPr>
            <a:solidFill>
              <a:srgbClr val="99C25D"/>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Analysis!$C$19</c:f>
              <c:numCache>
                <c:formatCode>0%</c:formatCode>
                <c:ptCount val="1"/>
                <c:pt idx="0">
                  <c:v>0.35281969817315401</c:v>
                </c:pt>
              </c:numCache>
            </c:numRef>
          </c:val>
        </c:ser>
        <c:dLbls>
          <c:showLegendKey val="0"/>
          <c:showVal val="0"/>
          <c:showCatName val="0"/>
          <c:showSerName val="0"/>
          <c:showPercent val="0"/>
          <c:showBubbleSize val="0"/>
        </c:dLbls>
        <c:gapWidth val="36"/>
        <c:overlap val="100"/>
        <c:axId val="364563168"/>
        <c:axId val="364563952"/>
      </c:barChart>
      <c:catAx>
        <c:axId val="364563168"/>
        <c:scaling>
          <c:orientation val="minMax"/>
        </c:scaling>
        <c:delete val="1"/>
        <c:axPos val="b"/>
        <c:majorTickMark val="out"/>
        <c:minorTickMark val="none"/>
        <c:tickLblPos val="none"/>
        <c:crossAx val="364563952"/>
        <c:crosses val="autoZero"/>
        <c:auto val="1"/>
        <c:lblAlgn val="ctr"/>
        <c:lblOffset val="100"/>
        <c:noMultiLvlLbl val="0"/>
      </c:catAx>
      <c:valAx>
        <c:axId val="364563952"/>
        <c:scaling>
          <c:orientation val="minMax"/>
        </c:scaling>
        <c:delete val="0"/>
        <c:axPos val="l"/>
        <c:majorGridlines/>
        <c:numFmt formatCode="0%" sourceLinked="1"/>
        <c:majorTickMark val="out"/>
        <c:minorTickMark val="none"/>
        <c:tickLblPos val="nextTo"/>
        <c:crossAx val="364563168"/>
        <c:crosses val="autoZero"/>
        <c:crossBetween val="between"/>
      </c:valAx>
    </c:plotArea>
    <c:legend>
      <c:legendPos val="t"/>
      <c:layout>
        <c:manualLayout>
          <c:xMode val="edge"/>
          <c:yMode val="edge"/>
          <c:x val="4.5045053033456101E-4"/>
          <c:y val="0.12668283186456"/>
          <c:w val="0.899999837649194"/>
          <c:h val="3.9918131094540302E-2"/>
        </c:manualLayout>
      </c:layout>
      <c:overlay val="0"/>
    </c:legend>
    <c:plotVisOnly val="1"/>
    <c:dispBlanksAs val="gap"/>
    <c:showDLblsOverMax val="0"/>
  </c:chart>
  <c:spPr>
    <a:solidFill>
      <a:schemeClr val="bg1"/>
    </a:solidFill>
    <a:effectLst>
      <a:outerShdw blurRad="50800" dist="38100" dir="5400000" algn="t" rotWithShape="0">
        <a:prstClr val="black">
          <a:alpha val="40000"/>
        </a:prstClr>
      </a:outerShdw>
      <a:softEdge rad="31750"/>
    </a:effec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0.58419</cdr:x>
      <cdr:y>0.39598</cdr:y>
    </cdr:from>
    <cdr:to>
      <cdr:x>0.62715</cdr:x>
      <cdr:y>0.55665</cdr:y>
    </cdr:to>
    <cdr:sp macro="" textlink="">
      <cdr:nvSpPr>
        <cdr:cNvPr id="2" name="Right Brace 1"/>
        <cdr:cNvSpPr/>
      </cdr:nvSpPr>
      <cdr:spPr>
        <a:xfrm xmlns:a="http://schemas.openxmlformats.org/drawingml/2006/main">
          <a:off x="3238501" y="2278141"/>
          <a:ext cx="238125" cy="92432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0.65979</cdr:x>
      <cdr:y>0.41201</cdr:y>
    </cdr:from>
    <cdr:to>
      <cdr:x>0.92096</cdr:x>
      <cdr:y>0.58278</cdr:y>
    </cdr:to>
    <cdr:sp macro="" textlink="">
      <cdr:nvSpPr>
        <cdr:cNvPr id="3" name="TextBox 2"/>
        <cdr:cNvSpPr txBox="1"/>
      </cdr:nvSpPr>
      <cdr:spPr>
        <a:xfrm xmlns:a="http://schemas.openxmlformats.org/drawingml/2006/main">
          <a:off x="3657580" y="2370334"/>
          <a:ext cx="1447820" cy="982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 million job</a:t>
          </a:r>
          <a:r>
            <a:rPr lang="en-US" sz="1100" baseline="0" dirty="0"/>
            <a:t> openings will require some college or an Associate's degree</a:t>
          </a:r>
          <a:endParaRPr lang="en-US" sz="1100" dirty="0"/>
        </a:p>
      </cdr:txBody>
    </cdr:sp>
  </cdr:relSizeAnchor>
  <cdr:relSizeAnchor xmlns:cdr="http://schemas.openxmlformats.org/drawingml/2006/chartDrawing">
    <cdr:from>
      <cdr:x>0.09794</cdr:x>
      <cdr:y>0.77159</cdr:y>
    </cdr:from>
    <cdr:to>
      <cdr:x>0.79725</cdr:x>
      <cdr:y>0.90728</cdr:y>
    </cdr:to>
    <cdr:sp macro="" textlink="">
      <cdr:nvSpPr>
        <cdr:cNvPr id="4" name="TextBox 3"/>
        <cdr:cNvSpPr txBox="1"/>
      </cdr:nvSpPr>
      <cdr:spPr>
        <a:xfrm xmlns:a="http://schemas.openxmlformats.org/drawingml/2006/main">
          <a:off x="542935" y="4439034"/>
          <a:ext cx="3876665" cy="780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Data source: Georgetown University Center on Education and the Workforce, "Recover: Job Growth</a:t>
          </a:r>
          <a:r>
            <a:rPr lang="en-US" sz="900" baseline="0" dirty="0"/>
            <a:t> and Education Requirements Through 2020," State Report, June 2013.</a:t>
          </a:r>
        </a:p>
        <a:p xmlns:a="http://schemas.openxmlformats.org/drawingml/2006/main">
          <a:r>
            <a:rPr lang="en-US" sz="900" baseline="0" dirty="0"/>
            <a:t>Analysis: Collaborative Economics</a:t>
          </a:r>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167E13-5EAF-4DC5-9852-A03C7DC313D1}" type="datetimeFigureOut">
              <a:rPr lang="en-US" smtClean="0"/>
              <a:t>5/9/2016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1B2EB6-E5D7-4821-AF5C-581D1FB35E5D}" type="slidenum">
              <a:rPr lang="en-US" smtClean="0"/>
              <a:t>‹#›</a:t>
            </a:fld>
            <a:endParaRPr lang="en-US"/>
          </a:p>
        </p:txBody>
      </p:sp>
    </p:spTree>
    <p:extLst>
      <p:ext uri="{BB962C8B-B14F-4D97-AF65-F5344CB8AC3E}">
        <p14:creationId xmlns:p14="http://schemas.microsoft.com/office/powerpoint/2010/main" val="279252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1292F4D7-66E6-4180-8DAE-06CDF7AF4B5B}" type="datetimeFigureOut">
              <a:rPr lang="en-US" smtClean="0"/>
              <a:t>5/9/2016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40" tIns="45720" rIns="91440" bIns="45720" rtlCol="0" anchor="b"/>
          <a:lstStyle>
            <a:lvl1pPr algn="r">
              <a:defRPr sz="1200"/>
            </a:lvl1pPr>
          </a:lstStyle>
          <a:p>
            <a:fld id="{1C1ED20B-6982-433D-9D5D-4756DB3D2134}" type="slidenum">
              <a:rPr lang="en-US" smtClean="0"/>
              <a:t>‹#›</a:t>
            </a:fld>
            <a:endParaRPr lang="en-US"/>
          </a:p>
        </p:txBody>
      </p:sp>
    </p:spTree>
    <p:extLst>
      <p:ext uri="{BB962C8B-B14F-4D97-AF65-F5344CB8AC3E}">
        <p14:creationId xmlns:p14="http://schemas.microsoft.com/office/powerpoint/2010/main" val="18952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a:t>
            </a:fld>
            <a:endParaRPr lang="en-US"/>
          </a:p>
        </p:txBody>
      </p:sp>
    </p:spTree>
    <p:extLst>
      <p:ext uri="{BB962C8B-B14F-4D97-AF65-F5344CB8AC3E}">
        <p14:creationId xmlns:p14="http://schemas.microsoft.com/office/powerpoint/2010/main" val="15714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sz="1400" dirty="0" smtClean="0"/>
              <a:t>1 M more middle</a:t>
            </a:r>
            <a:r>
              <a:rPr lang="en-US" sz="1400" baseline="0" dirty="0" smtClean="0"/>
              <a:t> skill </a:t>
            </a:r>
            <a:r>
              <a:rPr lang="en-US" sz="1400" i="0" baseline="0" dirty="0" smtClean="0"/>
              <a:t>credentials – more than a high school degree but less than a BA.  A.k.a., </a:t>
            </a:r>
            <a:r>
              <a:rPr lang="en-US" sz="1400" i="0" baseline="0" dirty="0" err="1" smtClean="0"/>
              <a:t>subbaccalaureate</a:t>
            </a:r>
            <a:r>
              <a:rPr lang="en-US" sz="1400" i="0" baseline="0" dirty="0" smtClean="0"/>
              <a:t>:  AA, certificates and industry-valued credentials.</a:t>
            </a:r>
            <a:endParaRPr lang="en-US" sz="1400" i="0" dirty="0" smtClean="0"/>
          </a:p>
        </p:txBody>
      </p:sp>
      <p:sp>
        <p:nvSpPr>
          <p:cNvPr id="4" name="Slide Number Placeholder 3"/>
          <p:cNvSpPr>
            <a:spLocks noGrp="1"/>
          </p:cNvSpPr>
          <p:nvPr>
            <p:ph type="sldNum" sz="quarter" idx="10"/>
          </p:nvPr>
        </p:nvSpPr>
        <p:spPr/>
        <p:txBody>
          <a:bodyPr/>
          <a:lstStyle/>
          <a:p>
            <a:fld id="{1C1ED20B-6982-433D-9D5D-4756DB3D2134}" type="slidenum">
              <a:rPr lang="en-US" smtClean="0"/>
              <a:pPr/>
              <a:t>2</a:t>
            </a:fld>
            <a:endParaRPr lang="en-US"/>
          </a:p>
        </p:txBody>
      </p:sp>
    </p:spTree>
    <p:extLst>
      <p:ext uri="{BB962C8B-B14F-4D97-AF65-F5344CB8AC3E}">
        <p14:creationId xmlns:p14="http://schemas.microsoft.com/office/powerpoint/2010/main" val="158418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“Some College” has become the new gateway for employment.  65% of jobs openings require an AA, certificate,</a:t>
            </a:r>
            <a:r>
              <a:rPr lang="en-US" sz="1400" baseline="0" dirty="0" smtClean="0"/>
              <a:t> industry-recognized credential or more.  </a:t>
            </a:r>
            <a:endParaRPr lang="en-US" dirty="0"/>
          </a:p>
        </p:txBody>
      </p:sp>
    </p:spTree>
    <p:extLst>
      <p:ext uri="{BB962C8B-B14F-4D97-AF65-F5344CB8AC3E}">
        <p14:creationId xmlns:p14="http://schemas.microsoft.com/office/powerpoint/2010/main" val="198604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4E1250A-AAED-4FD8-B4A5-6DA3D9F77D88}" type="slidenum">
              <a:rPr/>
              <a:pPr lvl="0" algn="l" hangingPunct="1"/>
              <a:t>4</a:t>
            </a:fld>
            <a:endParaRPr lang="en-US" sz="1800">
              <a:solidFill>
                <a:srgbClr val="000000"/>
              </a:solidFill>
              <a:latin typeface="Calibri" pitchFamily="34"/>
              <a:ea typeface="MS PGothic" pitchFamily="1"/>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en-US" sz="1400" dirty="0" smtClean="0"/>
              <a:t>Our Career</a:t>
            </a:r>
            <a:r>
              <a:rPr lang="en-US" sz="1400" baseline="0" dirty="0" smtClean="0"/>
              <a:t> Technical Education (CTE) programs have strong earning power, </a:t>
            </a:r>
            <a:r>
              <a:rPr lang="en-US" sz="1400" baseline="0" dirty="0" err="1" smtClean="0"/>
              <a:t>esp</a:t>
            </a:r>
            <a:r>
              <a:rPr lang="en-US" sz="1400" baseline="0" dirty="0" smtClean="0"/>
              <a:t> given current concerns re: student debt.  Actual </a:t>
            </a:r>
            <a:r>
              <a:rPr lang="en-US" sz="1400" baseline="0" dirty="0" err="1" smtClean="0"/>
              <a:t>avg</a:t>
            </a:r>
            <a:r>
              <a:rPr lang="en-US" sz="1400" baseline="0" dirty="0" smtClean="0"/>
              <a:t> student earnings from our CTE programs 5 years after leaving us is $66K…. Supports a family of 4 to live in CA.  </a:t>
            </a:r>
            <a:endParaRPr lang="en-US" sz="1400" dirty="0" smtClean="0"/>
          </a:p>
        </p:txBody>
      </p:sp>
    </p:spTree>
    <p:extLst>
      <p:ext uri="{BB962C8B-B14F-4D97-AF65-F5344CB8AC3E}">
        <p14:creationId xmlns:p14="http://schemas.microsoft.com/office/powerpoint/2010/main" val="42300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1C27717-5837-42D0-81C7-69E20627D6B2}" type="slidenum">
              <a:rPr/>
              <a:pPr lvl="0" algn="l" hangingPunct="1"/>
              <a:t>6</a:t>
            </a:fld>
            <a:endParaRPr lang="en-US" sz="180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-14 Regional College &amp; Faculty Conversations</a:t>
            </a:r>
          </a:p>
          <a:p>
            <a:pPr lvl="0"/>
            <a:r>
              <a:rPr lang="en-US" sz="1400" dirty="0" smtClean="0"/>
              <a:t>-5</a:t>
            </a:r>
            <a:r>
              <a:rPr lang="en-US" sz="1400" baseline="0" dirty="0" smtClean="0"/>
              <a:t> Town Hall meetings with external stakeholders</a:t>
            </a:r>
          </a:p>
          <a:p>
            <a:pPr lvl="0"/>
            <a:r>
              <a:rPr lang="en-US" sz="1400" baseline="0" dirty="0" smtClean="0"/>
              <a:t>- With goal of making recommendations to the Board of Governors in September this year</a:t>
            </a:r>
            <a:endParaRPr lang="en-US" sz="1400" dirty="0" smtClean="0"/>
          </a:p>
        </p:txBody>
      </p:sp>
    </p:spTree>
    <p:extLst>
      <p:ext uri="{BB962C8B-B14F-4D97-AF65-F5344CB8AC3E}">
        <p14:creationId xmlns:p14="http://schemas.microsoft.com/office/powerpoint/2010/main" val="268871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970439" y="8829720"/>
            <a:ext cx="3038040" cy="464759"/>
          </a:xfrm>
        </p:spPr>
        <p:txBody>
          <a:bodyPr wrap="square" lIns="90000" tIns="45000" rIns="90000" bIns="45000" anchor="t"/>
          <a:lstStyle/>
          <a:p>
            <a:pPr lvl="0" algn="l" hangingPunct="1"/>
            <a:fld id="{61C27717-5837-42D0-81C7-69E20627D6B2}" type="slidenum">
              <a:rPr/>
              <a:pPr lvl="0" algn="l" hangingPunct="1"/>
              <a:t>7</a:t>
            </a:fld>
            <a:endParaRPr lang="en-US" sz="1800">
              <a:solidFill>
                <a:srgbClr val="000000"/>
              </a:solidFill>
              <a:latin typeface="+mn-lt" pitchFamily="18"/>
              <a:ea typeface="+mn-ea" pitchFamily="2"/>
              <a:cs typeface="+mn-cs" pitchFamily="2"/>
            </a:endParaRPr>
          </a:p>
        </p:txBody>
      </p:sp>
      <p:sp>
        <p:nvSpPr>
          <p:cNvPr id="2" name="Slide Image Placeholder 1"/>
          <p:cNvSpPr>
            <a:spLocks noGrp="1" noRot="1" noChangeAspect="1" noResize="1"/>
          </p:cNvSpPr>
          <p:nvPr>
            <p:ph type="sldImg"/>
          </p:nvPr>
        </p:nvSpPr>
        <p:spPr>
          <a:xfrm>
            <a:off x="1181100" y="696913"/>
            <a:ext cx="4648200" cy="34861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1640" y="4416479"/>
            <a:ext cx="5606639" cy="4182839"/>
          </a:xfrm>
        </p:spPr>
        <p:txBody>
          <a:bodyPr wrap="square" lIns="90000" tIns="45000" rIns="90000" bIns="45000" anchor="t"/>
          <a:lstStyle/>
          <a:p>
            <a:pPr lvl="0"/>
            <a:r>
              <a:rPr lang="en-US" sz="1400" dirty="0" smtClean="0"/>
              <a:t>-14 Regional College &amp; Faculty Conversations</a:t>
            </a:r>
          </a:p>
          <a:p>
            <a:pPr lvl="0"/>
            <a:r>
              <a:rPr lang="en-US" sz="1400" dirty="0" smtClean="0"/>
              <a:t>-5</a:t>
            </a:r>
            <a:r>
              <a:rPr lang="en-US" sz="1400" baseline="0" dirty="0" smtClean="0"/>
              <a:t> Town Hall meetings with external stakeholders</a:t>
            </a:r>
          </a:p>
          <a:p>
            <a:pPr lvl="0"/>
            <a:r>
              <a:rPr lang="en-US" sz="1400" baseline="0" dirty="0" smtClean="0"/>
              <a:t>- With goal of making recommendations to the Board of Governors in September this year</a:t>
            </a:r>
            <a:endParaRPr lang="en-US" sz="1400" dirty="0" smtClean="0"/>
          </a:p>
        </p:txBody>
      </p:sp>
    </p:spTree>
    <p:extLst>
      <p:ext uri="{BB962C8B-B14F-4D97-AF65-F5344CB8AC3E}">
        <p14:creationId xmlns:p14="http://schemas.microsoft.com/office/powerpoint/2010/main" val="138826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Assign lead Vice Chancellor, recognizing that many recommendations cross multiple divisions within the Chancellor’s Office and involves standing bodies across the system</a:t>
            </a:r>
          </a:p>
          <a:p>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t>10</a:t>
            </a:fld>
            <a:endParaRPr lang="en-US"/>
          </a:p>
        </p:txBody>
      </p:sp>
    </p:spTree>
    <p:extLst>
      <p:ext uri="{BB962C8B-B14F-4D97-AF65-F5344CB8AC3E}">
        <p14:creationId xmlns:p14="http://schemas.microsoft.com/office/powerpoint/2010/main" val="352282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t>13</a:t>
            </a:fld>
            <a:endParaRPr lang="en-US"/>
          </a:p>
        </p:txBody>
      </p:sp>
    </p:spTree>
    <p:extLst>
      <p:ext uri="{BB962C8B-B14F-4D97-AF65-F5344CB8AC3E}">
        <p14:creationId xmlns:p14="http://schemas.microsoft.com/office/powerpoint/2010/main" val="158399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
            </a:r>
            <a:br>
              <a:rPr lang="en-US" dirty="0" smtClean="0"/>
            </a:br>
            <a:endParaRPr lang="en-US" dirty="0" smtClean="0"/>
          </a:p>
          <a:p>
            <a:pPr marL="0" indent="0">
              <a:buFontTx/>
              <a:buNone/>
            </a:pPr>
            <a:endParaRPr lang="en-US" dirty="0" smtClean="0"/>
          </a:p>
          <a:p>
            <a:pPr marL="0" indent="0">
              <a:buFontTx/>
              <a:buNone/>
            </a:pPr>
            <a:r>
              <a:rPr lang="en-US" dirty="0" smtClean="0"/>
              <a:t>UP TO $50K PER CAMPUS ONCE THEY</a:t>
            </a:r>
            <a:r>
              <a:rPr lang="en-US" baseline="0" dirty="0" smtClean="0"/>
              <a:t> HAVE UNDERGONE INITIAL TRAINING </a:t>
            </a:r>
            <a:endParaRPr lang="en-US" dirty="0" smtClean="0"/>
          </a:p>
          <a:p>
            <a:pPr marL="171450" indent="-171450">
              <a:buFontTx/>
              <a:buChar char="-"/>
            </a:pPr>
            <a:r>
              <a:rPr lang="en-US" dirty="0" smtClean="0"/>
              <a:t>Integrated </a:t>
            </a:r>
            <a:r>
              <a:rPr lang="en-US" dirty="0" err="1" smtClean="0"/>
              <a:t>Launchboard</a:t>
            </a:r>
            <a:r>
              <a:rPr lang="en-US" baseline="0" dirty="0" smtClean="0"/>
              <a:t> data into campus planning</a:t>
            </a:r>
          </a:p>
          <a:p>
            <a:pPr marL="171450" indent="-171450">
              <a:buFontTx/>
              <a:buChar char="-"/>
            </a:pPr>
            <a:r>
              <a:rPr lang="en-US" dirty="0" smtClean="0"/>
              <a:t>Deep dive TA to understand your data</a:t>
            </a:r>
          </a:p>
          <a:p>
            <a:pPr marL="171450" indent="-171450">
              <a:buFontTx/>
              <a:buChar char="-"/>
            </a:pPr>
            <a:r>
              <a:rPr lang="en-US" dirty="0" smtClean="0"/>
              <a:t>Train CTE faculty</a:t>
            </a:r>
            <a:r>
              <a:rPr lang="en-US" baseline="0" dirty="0" smtClean="0"/>
              <a:t> on the </a:t>
            </a:r>
            <a:r>
              <a:rPr lang="en-US" baseline="0" dirty="0" err="1" smtClean="0"/>
              <a:t>launchboard</a:t>
            </a:r>
            <a:endParaRPr lang="en-US" baseline="0" dirty="0" smtClean="0"/>
          </a:p>
          <a:p>
            <a:pPr marL="171450" indent="-171450">
              <a:buFontTx/>
              <a:buChar char="-"/>
            </a:pPr>
            <a:r>
              <a:rPr lang="en-US" baseline="0" dirty="0" smtClean="0"/>
              <a:t>Clean up data</a:t>
            </a:r>
          </a:p>
          <a:p>
            <a:pPr marL="171450" indent="-171450">
              <a:buFontTx/>
              <a:buChar char="-"/>
            </a:pPr>
            <a:r>
              <a:rPr lang="en-US" baseline="0" dirty="0" smtClean="0"/>
              <a:t>Other</a:t>
            </a:r>
            <a:endParaRPr lang="en-US" dirty="0"/>
          </a:p>
        </p:txBody>
      </p:sp>
      <p:sp>
        <p:nvSpPr>
          <p:cNvPr id="4" name="Slide Number Placeholder 3"/>
          <p:cNvSpPr>
            <a:spLocks noGrp="1"/>
          </p:cNvSpPr>
          <p:nvPr>
            <p:ph type="sldNum" sz="quarter" idx="10"/>
          </p:nvPr>
        </p:nvSpPr>
        <p:spPr/>
        <p:txBody>
          <a:bodyPr/>
          <a:lstStyle/>
          <a:p>
            <a:fld id="{1C1ED20B-6982-433D-9D5D-4756DB3D2134}" type="slidenum">
              <a:rPr lang="en-US" smtClean="0"/>
              <a:t>14</a:t>
            </a:fld>
            <a:endParaRPr lang="en-US"/>
          </a:p>
        </p:txBody>
      </p:sp>
    </p:spTree>
    <p:extLst>
      <p:ext uri="{BB962C8B-B14F-4D97-AF65-F5344CB8AC3E}">
        <p14:creationId xmlns:p14="http://schemas.microsoft.com/office/powerpoint/2010/main" val="41281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04544-661C-4B6D-B2DC-66120DEC268B}"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FA841-ECEC-4BE0-90EE-D12497F3DBDD}" type="datetime1">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B9FFA0-6D13-4EC9-87A0-46A8DA898CD4}" type="datetime1">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latin typeface="Calibri"/>
              </a:rPr>
              <a:t>California Community Colleges – Chancellor’s Office  | 112 Colleges  |  72 Districts  |  2.6 Million Students</a:t>
            </a:r>
            <a:endParaRPr lang="en-US">
              <a:latin typeface="Calibri"/>
            </a:endParaRPr>
          </a:p>
        </p:txBody>
      </p:sp>
      <p:sp>
        <p:nvSpPr>
          <p:cNvPr id="5" name="Slide Number Placeholder 5"/>
          <p:cNvSpPr txBox="1">
            <a:spLocks/>
          </p:cNvSpPr>
          <p:nvPr userDrawn="1"/>
        </p:nvSpPr>
        <p:spPr>
          <a:xfrm>
            <a:off x="8762999" y="6629400"/>
            <a:ext cx="381001" cy="228600"/>
          </a:xfrm>
          <a:prstGeom prst="rect">
            <a:avLst/>
          </a:prstGeom>
        </p:spPr>
        <p:txBody>
          <a:bodyPr/>
          <a:lstStyle>
            <a:defPPr>
              <a:defRPr lang="en-US"/>
            </a:defPPr>
            <a:lvl1pPr marL="0" algn="l" defTabSz="914400" rtl="0" eaLnBrk="1" latinLnBrk="0" hangingPunct="1">
              <a:defRPr sz="900"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051941-4126-4597-8895-D29A2A3BA6C5}" type="slidenum">
              <a:rPr lang="en-US" smtClean="0">
                <a:solidFill>
                  <a:srgbClr val="526DB0">
                    <a:lumMod val="60000"/>
                    <a:lumOff val="40000"/>
                  </a:srgbClr>
                </a:solidFill>
                <a:latin typeface="Calibri"/>
              </a:rPr>
              <a:pPr/>
              <a:t>‹#›</a:t>
            </a:fld>
            <a:endParaRPr lang="en-US" dirty="0">
              <a:solidFill>
                <a:srgbClr val="526DB0">
                  <a:lumMod val="60000"/>
                  <a:lumOff val="40000"/>
                </a:srgbClr>
              </a:solidFill>
              <a:latin typeface="Calibri"/>
            </a:endParaRPr>
          </a:p>
        </p:txBody>
      </p:sp>
    </p:spTree>
    <p:extLst>
      <p:ext uri="{BB962C8B-B14F-4D97-AF65-F5344CB8AC3E}">
        <p14:creationId xmlns:p14="http://schemas.microsoft.com/office/powerpoint/2010/main" val="1227690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000"/>
            </a:lvl1pPr>
          </a:lstStyle>
          <a:p>
            <a:pPr>
              <a:spcBef>
                <a:spcPts val="300"/>
              </a:spcBef>
            </a:pPr>
            <a:r>
              <a:rPr lang="en-US" b="1" dirty="0" smtClean="0"/>
              <a:t>California Community Colleges – Chancellor’s Office  | 112 Colleges  |  72 Districts  |  2.6 Million Students</a:t>
            </a:r>
            <a:endParaRPr lang="en-US" dirty="0"/>
          </a:p>
        </p:txBody>
      </p:sp>
      <p:sp>
        <p:nvSpPr>
          <p:cNvPr id="4" name="Slide Number Placeholder 3"/>
          <p:cNvSpPr>
            <a:spLocks noGrp="1"/>
          </p:cNvSpPr>
          <p:nvPr>
            <p:ph type="sldNum" sz="quarter" idx="11"/>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2248418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F44EB-10B2-45DB-8353-3ED4CC9030CD}" type="datetime1">
              <a:rPr lang="en-US" smtClean="0"/>
              <a:t>5/9/2016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t>‹#›</a:t>
            </a:fld>
            <a:endParaRPr lang="en-US"/>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3280" y="3505200"/>
            <a:ext cx="5902129" cy="1785104"/>
          </a:xfrm>
          <a:prstGeom prst="rect">
            <a:avLst/>
          </a:prstGeom>
          <a:noFill/>
        </p:spPr>
        <p:txBody>
          <a:bodyPr wrap="none" rtlCol="0">
            <a:spAutoFit/>
          </a:bodyPr>
          <a:lstStyle/>
          <a:p>
            <a:pPr algn="ctr"/>
            <a:r>
              <a:rPr lang="en-US" sz="2300" b="1" dirty="0" smtClean="0">
                <a:solidFill>
                  <a:schemeClr val="tx2">
                    <a:lumMod val="75000"/>
                  </a:schemeClr>
                </a:solidFill>
                <a:cs typeface="Arial"/>
              </a:rPr>
              <a:t>25 STRONG WORKFORCE RECOMMENDATIONS</a:t>
            </a:r>
          </a:p>
          <a:p>
            <a:pPr algn="ctr"/>
            <a:r>
              <a:rPr lang="en-US" sz="2300" b="1" dirty="0" smtClean="0">
                <a:solidFill>
                  <a:schemeClr val="tx2">
                    <a:lumMod val="75000"/>
                  </a:schemeClr>
                </a:solidFill>
                <a:cs typeface="Arial"/>
              </a:rPr>
              <a:t>IMPLEMENTATION OVERVIEW</a:t>
            </a:r>
          </a:p>
          <a:p>
            <a:pPr algn="ctr"/>
            <a:endParaRPr lang="en-US" sz="1600" b="1" dirty="0" smtClean="0">
              <a:solidFill>
                <a:schemeClr val="tx1">
                  <a:lumMod val="85000"/>
                  <a:lumOff val="15000"/>
                </a:schemeClr>
              </a:solidFill>
              <a:cs typeface="Arial"/>
            </a:endParaRPr>
          </a:p>
          <a:p>
            <a:pPr algn="ctr"/>
            <a:endParaRPr lang="en-US" sz="1600" b="1" dirty="0">
              <a:solidFill>
                <a:schemeClr val="tx2">
                  <a:lumMod val="75000"/>
                </a:schemeClr>
              </a:solidFill>
              <a:cs typeface="Arial"/>
            </a:endParaRPr>
          </a:p>
          <a:p>
            <a:pPr algn="ctr"/>
            <a:r>
              <a:rPr lang="en-US" sz="1600" b="1" dirty="0" smtClean="0">
                <a:solidFill>
                  <a:schemeClr val="tx2">
                    <a:lumMod val="75000"/>
                  </a:schemeClr>
                </a:solidFill>
                <a:cs typeface="Arial"/>
              </a:rPr>
              <a:t>#</a:t>
            </a:r>
            <a:r>
              <a:rPr lang="en-US" sz="1600" b="1" dirty="0" err="1" smtClean="0">
                <a:solidFill>
                  <a:schemeClr val="tx2">
                    <a:lumMod val="75000"/>
                  </a:schemeClr>
                </a:solidFill>
                <a:cs typeface="Arial"/>
              </a:rPr>
              <a:t>strongworkforce</a:t>
            </a:r>
            <a:endParaRPr lang="en-US" sz="1600" b="1" dirty="0" smtClean="0">
              <a:solidFill>
                <a:schemeClr val="tx2">
                  <a:lumMod val="75000"/>
                </a:schemeClr>
              </a:solidFill>
              <a:cs typeface="Arial"/>
            </a:endParaRPr>
          </a:p>
          <a:p>
            <a:pPr algn="ctr"/>
            <a:r>
              <a:rPr lang="en-US" sz="1600" b="1" dirty="0" smtClean="0">
                <a:solidFill>
                  <a:schemeClr val="tx2">
                    <a:lumMod val="75000"/>
                  </a:schemeClr>
                </a:solidFill>
                <a:cs typeface="Arial"/>
              </a:rPr>
              <a:t>DoingWhatMATTERS.cccco.edu</a:t>
            </a:r>
            <a:endParaRPr lang="en-US" sz="800" dirty="0">
              <a:solidFill>
                <a:schemeClr val="tx2">
                  <a:lumMod val="75000"/>
                </a:schemeClr>
              </a:solidFill>
              <a:cs typeface="Arial"/>
            </a:endParaRPr>
          </a:p>
        </p:txBody>
      </p:sp>
      <p:pic>
        <p:nvPicPr>
          <p:cNvPr id="4"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40855" y="838200"/>
            <a:ext cx="498421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8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28600"/>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spcAft>
                <a:spcPts val="1200"/>
              </a:spcAft>
              <a:buNone/>
            </a:pPr>
            <a:r>
              <a:rPr lang="en-US" sz="3200" b="1" dirty="0">
                <a:solidFill>
                  <a:schemeClr val="accent1"/>
                </a:solidFill>
              </a:rPr>
              <a:t>Legislative &amp; Budget Actions:</a:t>
            </a:r>
          </a:p>
        </p:txBody>
      </p:sp>
      <p:sp>
        <p:nvSpPr>
          <p:cNvPr id="3" name="TextBox 2"/>
          <p:cNvSpPr txBox="1"/>
          <p:nvPr/>
        </p:nvSpPr>
        <p:spPr>
          <a:xfrm>
            <a:off x="914400" y="1093616"/>
            <a:ext cx="7620000" cy="3293209"/>
          </a:xfrm>
          <a:prstGeom prst="rect">
            <a:avLst/>
          </a:prstGeom>
          <a:noFill/>
        </p:spPr>
        <p:txBody>
          <a:bodyPr wrap="square" rtlCol="0">
            <a:spAutoFit/>
          </a:bodyPr>
          <a:lstStyle/>
          <a:p>
            <a:pPr>
              <a:spcAft>
                <a:spcPts val="1200"/>
              </a:spcAft>
            </a:pPr>
            <a:endParaRPr lang="en-US" sz="2800" dirty="0" smtClean="0"/>
          </a:p>
          <a:p>
            <a:pPr marL="465138" indent="-465138">
              <a:spcAft>
                <a:spcPts val="1200"/>
              </a:spcAft>
              <a:buFont typeface="Arial" panose="020B0604020202020204" pitchFamily="34" charset="0"/>
              <a:buChar char="•"/>
            </a:pPr>
            <a:r>
              <a:rPr lang="en-US" sz="2800" dirty="0" smtClean="0"/>
              <a:t>Senate </a:t>
            </a:r>
            <a:r>
              <a:rPr lang="en-US" sz="2800" dirty="0"/>
              <a:t>Bill 66 (Leyva) </a:t>
            </a:r>
            <a:r>
              <a:rPr lang="en-US" sz="2800" dirty="0" smtClean="0"/>
              <a:t>– data sharing</a:t>
            </a:r>
          </a:p>
          <a:p>
            <a:pPr marL="465138" indent="-465138">
              <a:spcAft>
                <a:spcPts val="1200"/>
              </a:spcAft>
              <a:buFont typeface="Arial" panose="020B0604020202020204" pitchFamily="34" charset="0"/>
              <a:buChar char="•"/>
            </a:pPr>
            <a:r>
              <a:rPr lang="en-US" sz="2800" dirty="0" smtClean="0"/>
              <a:t>Assembly Bill 1892 (Medina) – </a:t>
            </a:r>
            <a:r>
              <a:rPr lang="en-US" sz="2800" dirty="0" err="1" smtClean="0"/>
              <a:t>CalGrant</a:t>
            </a:r>
            <a:r>
              <a:rPr lang="en-US" sz="2800" dirty="0" smtClean="0"/>
              <a:t> C financial aid</a:t>
            </a:r>
            <a:endParaRPr lang="en-US" sz="2800" dirty="0"/>
          </a:p>
          <a:p>
            <a:pPr marL="465138" indent="-465138">
              <a:spcAft>
                <a:spcPts val="1200"/>
              </a:spcAft>
              <a:buFont typeface="Arial" panose="020B0604020202020204" pitchFamily="34" charset="0"/>
              <a:buChar char="•"/>
            </a:pPr>
            <a:r>
              <a:rPr lang="en-US" sz="2800" dirty="0" smtClean="0"/>
              <a:t>Governor’s Proposed 2016-17 Budget - $200M</a:t>
            </a:r>
          </a:p>
          <a:p>
            <a:pPr lvl="0">
              <a:spcAft>
                <a:spcPts val="1200"/>
              </a:spcAft>
            </a:pPr>
            <a:endParaRPr lang="en-US" sz="2800" dirty="0"/>
          </a:p>
        </p:txBody>
      </p:sp>
    </p:spTree>
    <p:extLst>
      <p:ext uri="{BB962C8B-B14F-4D97-AF65-F5344CB8AC3E}">
        <p14:creationId xmlns:p14="http://schemas.microsoft.com/office/powerpoint/2010/main" val="423553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53000"/>
          </a:xfrm>
          <a:solidFill>
            <a:schemeClr val="bg1"/>
          </a:solidFill>
        </p:spPr>
        <p:txBody>
          <a:bodyPr>
            <a:normAutofit fontScale="92500" lnSpcReduction="20000"/>
          </a:bodyPr>
          <a:lstStyle/>
          <a:p>
            <a:pPr marL="0" indent="0">
              <a:buNone/>
            </a:pPr>
            <a:r>
              <a:rPr lang="en-US" sz="1400" b="1" dirty="0" smtClean="0"/>
              <a:t>ANALYSIS</a:t>
            </a:r>
            <a:r>
              <a:rPr lang="en-US" sz="1400" b="1" dirty="0"/>
              <a:t>: </a:t>
            </a:r>
            <a:endParaRPr lang="en-US" sz="1400" dirty="0"/>
          </a:p>
          <a:p>
            <a:r>
              <a:rPr lang="en-US" sz="1400" dirty="0"/>
              <a:t>Existing federal law, the Workforce Innovation and Opportunity Act (WIOA) reauthorizes the nation's employment, training, adult education, and vocational rehabilitation programs created under the Workforce Investment Act of 1998. WIOA, among other things, requires states to strategically align workforce development programs, promote accountability and transparency and foster regional collaboration. (Title 29 United States Code, Chapter 32, § 3101, et seq.) SB 66 Page 2 </a:t>
            </a:r>
          </a:p>
          <a:p>
            <a:endParaRPr lang="en-US" sz="1400" dirty="0"/>
          </a:p>
          <a:p>
            <a:pPr marL="0" indent="0">
              <a:buNone/>
            </a:pPr>
            <a:r>
              <a:rPr lang="en-US" sz="1400" dirty="0"/>
              <a:t>Existing state law: </a:t>
            </a:r>
            <a:endParaRPr lang="en-US" sz="1400" dirty="0" smtClean="0"/>
          </a:p>
          <a:p>
            <a:endParaRPr lang="en-US" sz="1400" dirty="0"/>
          </a:p>
          <a:p>
            <a:r>
              <a:rPr lang="en-US" sz="1400" dirty="0"/>
              <a:t>1) Establishes the California Community Colleges Economic and Workforce Development (EWD) Program to be implemented and administered by the Chancellor’s Office of the CCC in those fiscal years for which funds are appropriated for this purpose. </a:t>
            </a:r>
          </a:p>
          <a:p>
            <a:r>
              <a:rPr lang="en-US" sz="1400" dirty="0"/>
              <a:t>2) Requires the Chancellor to implement performance accountability outcome measures to annually provide the Governor, Legislature, and public with information that quantifies employer and student outcomes for program participants. (Education Code § 88600, § 88650) </a:t>
            </a:r>
          </a:p>
          <a:p>
            <a:endParaRPr lang="en-US" sz="1400" dirty="0"/>
          </a:p>
        </p:txBody>
      </p:sp>
      <p:sp>
        <p:nvSpPr>
          <p:cNvPr id="4" name="Content Placeholder 3"/>
          <p:cNvSpPr>
            <a:spLocks noGrp="1"/>
          </p:cNvSpPr>
          <p:nvPr>
            <p:ph sz="half" idx="2"/>
          </p:nvPr>
        </p:nvSpPr>
        <p:spPr>
          <a:xfrm>
            <a:off x="4648200" y="1143000"/>
            <a:ext cx="4038600" cy="5029200"/>
          </a:xfrm>
          <a:solidFill>
            <a:schemeClr val="bg1"/>
          </a:solidFill>
        </p:spPr>
        <p:txBody>
          <a:bodyPr>
            <a:noAutofit/>
          </a:bodyPr>
          <a:lstStyle/>
          <a:p>
            <a:pPr marL="0" indent="0">
              <a:buNone/>
            </a:pPr>
            <a:r>
              <a:rPr lang="en-US" sz="1300" dirty="0"/>
              <a:t>This bill: </a:t>
            </a:r>
          </a:p>
          <a:p>
            <a:r>
              <a:rPr lang="en-US" sz="1300" dirty="0"/>
              <a:t>1) Requires the Department of Consumer Affairs (DCA) to make available any licensure information it has in electronic format for its boards, bureaus, commissions, or programs to the CCC Chancellor’s Office to enable the CCC to: </a:t>
            </a:r>
          </a:p>
          <a:p>
            <a:r>
              <a:rPr lang="en-US" sz="1300" dirty="0" smtClean="0"/>
              <a:t>a</a:t>
            </a:r>
            <a:r>
              <a:rPr lang="en-US" sz="1300" dirty="0"/>
              <a:t>) Measure employment outcomes of students who participate in CCC career technical education programs. </a:t>
            </a:r>
          </a:p>
          <a:p>
            <a:r>
              <a:rPr lang="en-US" sz="1300" dirty="0" smtClean="0"/>
              <a:t>b</a:t>
            </a:r>
            <a:r>
              <a:rPr lang="en-US" sz="1300" dirty="0"/>
              <a:t>) Recommend improvements in CCC career technical education programs. </a:t>
            </a:r>
          </a:p>
          <a:p>
            <a:r>
              <a:rPr lang="en-US" sz="1300" dirty="0" smtClean="0"/>
              <a:t>2</a:t>
            </a:r>
            <a:r>
              <a:rPr lang="en-US" sz="1300" dirty="0"/>
              <a:t>) Authorizes DCA to make available the confidential information outlined in (1) only to the extent that such disclosure is in compliance with state and federal privacy laws. </a:t>
            </a:r>
          </a:p>
          <a:p>
            <a:r>
              <a:rPr lang="en-US" sz="1300" dirty="0" smtClean="0"/>
              <a:t>3</a:t>
            </a:r>
            <a:r>
              <a:rPr lang="en-US" sz="1300" dirty="0"/>
              <a:t>) Requires, to the extent possible, the alignment of performance accountability outcome measures for the economic and workplace development program with the performance accountability measures of the federal WIOA. It also: </a:t>
            </a:r>
          </a:p>
          <a:p>
            <a:r>
              <a:rPr lang="en-US" sz="1300" dirty="0" smtClean="0"/>
              <a:t>a</a:t>
            </a:r>
            <a:r>
              <a:rPr lang="en-US" sz="1300" dirty="0"/>
              <a:t>) Deletes existing statutorily prescribed performance measures. </a:t>
            </a:r>
          </a:p>
          <a:p>
            <a:r>
              <a:rPr lang="en-US" sz="1300" dirty="0"/>
              <a:t>b) Reduces data collection requirements. </a:t>
            </a:r>
          </a:p>
          <a:p>
            <a:endParaRPr lang="en-US" sz="1300" dirty="0"/>
          </a:p>
        </p:txBody>
      </p:sp>
      <p:sp>
        <p:nvSpPr>
          <p:cNvPr id="5" name="Title 1"/>
          <p:cNvSpPr txBox="1">
            <a:spLocks/>
          </p:cNvSpPr>
          <p:nvPr/>
        </p:nvSpPr>
        <p:spPr>
          <a:xfrm>
            <a:off x="152400" y="317093"/>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Support SB 66 - Leyva</a:t>
            </a:r>
          </a:p>
        </p:txBody>
      </p:sp>
    </p:spTree>
    <p:extLst>
      <p:ext uri="{BB962C8B-B14F-4D97-AF65-F5344CB8AC3E}">
        <p14:creationId xmlns:p14="http://schemas.microsoft.com/office/powerpoint/2010/main" val="278780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52600" y="317093"/>
            <a:ext cx="60198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Support AB 1892 - Medina</a:t>
            </a:r>
          </a:p>
        </p:txBody>
      </p:sp>
      <p:sp>
        <p:nvSpPr>
          <p:cNvPr id="3" name="Title 1"/>
          <p:cNvSpPr txBox="1">
            <a:spLocks/>
          </p:cNvSpPr>
          <p:nvPr/>
        </p:nvSpPr>
        <p:spPr>
          <a:xfrm>
            <a:off x="4572001" y="1981200"/>
            <a:ext cx="4176484" cy="4190999"/>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a:buFont typeface="StarSymbol"/>
              <a:buNone/>
            </a:pPr>
            <a:r>
              <a:rPr lang="en-US" sz="1300" b="1" dirty="0" smtClean="0"/>
              <a:t>AB 1892 would establish an entitlement Cal Grant C program that compliments the current competitive Cal Grant C program. Both award programs focus on students pursuing high wage and high need careers.  Major provisions of the bill include:</a:t>
            </a:r>
          </a:p>
          <a:p>
            <a:pPr algn="l">
              <a:buFont typeface="StarSymbol"/>
              <a:buNone/>
            </a:pPr>
            <a:endParaRPr lang="en-US" sz="1300" b="1" dirty="0" smtClean="0"/>
          </a:p>
          <a:p>
            <a:pPr algn="l">
              <a:buNone/>
            </a:pPr>
            <a:r>
              <a:rPr lang="en-US" sz="1300" b="1" u="sng" dirty="0" smtClean="0"/>
              <a:t>Competitive</a:t>
            </a:r>
            <a:r>
              <a:rPr lang="en-US" sz="1300" b="1" dirty="0" smtClean="0"/>
              <a:t>: 1) establishes a community college supplemental Cal Grant C </a:t>
            </a:r>
            <a:r>
              <a:rPr lang="en-US" sz="1300" b="1" dirty="0"/>
              <a:t>award of $</a:t>
            </a:r>
            <a:r>
              <a:rPr lang="en-US" sz="1300" b="1" dirty="0" smtClean="0"/>
              <a:t>2,462 to help pay for access costs, i.e. books, housing, food , transportation, equipment/tools, and special clothing and fees.  2) The number of awards is maintained at current level—7,761.</a:t>
            </a:r>
          </a:p>
          <a:p>
            <a:pPr algn="l">
              <a:buNone/>
            </a:pPr>
            <a:endParaRPr lang="en-US" sz="1300" b="1" dirty="0" smtClean="0"/>
          </a:p>
          <a:p>
            <a:pPr algn="l">
              <a:buNone/>
            </a:pPr>
            <a:r>
              <a:rPr lang="en-US" sz="1300" b="1" u="sng" dirty="0" smtClean="0"/>
              <a:t>Entitlement</a:t>
            </a:r>
            <a:r>
              <a:rPr lang="en-US" sz="1300" b="1" dirty="0" smtClean="0"/>
              <a:t>:  1) creates a Cal Grant C access award of $3,000; 2) requires a 2.0 GPA from high school; provides a 3-year gap period between high school and a community college; is available for CTE certificate programs of less than one year, (less than 24 semester units or 12 quarter units).</a:t>
            </a:r>
            <a:endParaRPr lang="en-US" sz="2000" b="1" dirty="0" smtClean="0">
              <a:solidFill>
                <a:srgbClr val="1575BB"/>
              </a:solidFill>
            </a:endParaRPr>
          </a:p>
        </p:txBody>
      </p:sp>
      <p:sp>
        <p:nvSpPr>
          <p:cNvPr id="4" name="Content Placeholder 2"/>
          <p:cNvSpPr>
            <a:spLocks noGrp="1"/>
          </p:cNvSpPr>
          <p:nvPr>
            <p:ph sz="half" idx="1"/>
          </p:nvPr>
        </p:nvSpPr>
        <p:spPr>
          <a:xfrm>
            <a:off x="457200" y="1143000"/>
            <a:ext cx="4038600" cy="4953000"/>
          </a:xfrm>
          <a:solidFill>
            <a:schemeClr val="bg1"/>
          </a:solidFill>
        </p:spPr>
        <p:txBody>
          <a:bodyPr>
            <a:normAutofit fontScale="92500" lnSpcReduction="20000"/>
          </a:bodyPr>
          <a:lstStyle/>
          <a:p>
            <a:pPr marL="0" indent="0">
              <a:buNone/>
            </a:pPr>
            <a:r>
              <a:rPr lang="en-US" sz="1400" b="1" dirty="0" smtClean="0"/>
              <a:t>ANALYSIS</a:t>
            </a:r>
            <a:r>
              <a:rPr lang="en-US" sz="1400" b="1" dirty="0"/>
              <a:t>: </a:t>
            </a:r>
            <a:endParaRPr lang="en-US" sz="1400" dirty="0"/>
          </a:p>
          <a:p>
            <a:pPr marL="0" indent="0">
              <a:spcBef>
                <a:spcPts val="0"/>
              </a:spcBef>
              <a:buNone/>
            </a:pPr>
            <a:r>
              <a:rPr lang="en-US" sz="1300" dirty="0" smtClean="0">
                <a:solidFill>
                  <a:srgbClr val="000000"/>
                </a:solidFill>
                <a:latin typeface="Calibri"/>
              </a:rPr>
              <a:t>Fees </a:t>
            </a:r>
            <a:r>
              <a:rPr lang="en-US" sz="1300" dirty="0">
                <a:solidFill>
                  <a:srgbClr val="000000"/>
                </a:solidFill>
                <a:latin typeface="Calibri"/>
              </a:rPr>
              <a:t>are waived for Cal Grant recipients attending a </a:t>
            </a:r>
            <a:r>
              <a:rPr lang="en-US" sz="1300" dirty="0" smtClean="0">
                <a:solidFill>
                  <a:srgbClr val="000000"/>
                </a:solidFill>
                <a:latin typeface="Calibri"/>
              </a:rPr>
              <a:t>California community </a:t>
            </a:r>
            <a:r>
              <a:rPr lang="en-US" sz="1300" dirty="0">
                <a:solidFill>
                  <a:srgbClr val="000000"/>
                </a:solidFill>
                <a:latin typeface="Calibri"/>
              </a:rPr>
              <a:t>college. For  Cal Grant C recipients, the award provides </a:t>
            </a:r>
            <a:r>
              <a:rPr lang="en-US" sz="1300" dirty="0" smtClean="0">
                <a:solidFill>
                  <a:srgbClr val="000000"/>
                </a:solidFill>
                <a:latin typeface="Calibri"/>
              </a:rPr>
              <a:t>$547 </a:t>
            </a:r>
            <a:r>
              <a:rPr lang="en-US" sz="1300" dirty="0">
                <a:solidFill>
                  <a:srgbClr val="000000"/>
                </a:solidFill>
                <a:latin typeface="Calibri"/>
              </a:rPr>
              <a:t>per year for career technical education and training related costs such as special clothing, transportation, tools and equipment, supplies, textbooks, housing and </a:t>
            </a:r>
            <a:r>
              <a:rPr lang="en-US" sz="1300" dirty="0" smtClean="0">
                <a:solidFill>
                  <a:srgbClr val="000000"/>
                </a:solidFill>
                <a:latin typeface="Calibri"/>
              </a:rPr>
              <a:t> food</a:t>
            </a:r>
            <a:r>
              <a:rPr lang="en-US" sz="1300" dirty="0">
                <a:solidFill>
                  <a:srgbClr val="000000"/>
                </a:solidFill>
                <a:latin typeface="Calibri"/>
              </a:rPr>
              <a:t>. </a:t>
            </a:r>
            <a:r>
              <a:rPr lang="en-US" sz="1300" dirty="0" smtClean="0">
                <a:solidFill>
                  <a:srgbClr val="000000"/>
                </a:solidFill>
                <a:latin typeface="Calibri"/>
              </a:rPr>
              <a:t>These costs are defined in statute as access </a:t>
            </a:r>
            <a:r>
              <a:rPr lang="en-US" sz="1300" dirty="0">
                <a:solidFill>
                  <a:srgbClr val="000000"/>
                </a:solidFill>
                <a:latin typeface="Calibri"/>
              </a:rPr>
              <a:t>costs. </a:t>
            </a:r>
            <a:endParaRPr lang="en-US" sz="1300" dirty="0" smtClean="0">
              <a:solidFill>
                <a:srgbClr val="000000"/>
              </a:solidFill>
              <a:latin typeface="Calibri"/>
            </a:endParaRPr>
          </a:p>
          <a:p>
            <a:pPr marL="0" indent="0">
              <a:spcBef>
                <a:spcPts val="0"/>
              </a:spcBef>
              <a:buNone/>
            </a:pPr>
            <a:endParaRPr lang="en-US" sz="1300" dirty="0" smtClean="0">
              <a:solidFill>
                <a:srgbClr val="000000"/>
              </a:solidFill>
              <a:latin typeface="Calibri"/>
            </a:endParaRPr>
          </a:p>
          <a:p>
            <a:pPr marL="0" indent="0">
              <a:spcBef>
                <a:spcPts val="0"/>
              </a:spcBef>
              <a:buNone/>
            </a:pPr>
            <a:r>
              <a:rPr lang="en-US" sz="1300" dirty="0" smtClean="0">
                <a:solidFill>
                  <a:srgbClr val="000000"/>
                </a:solidFill>
                <a:latin typeface="Calibri"/>
              </a:rPr>
              <a:t>In </a:t>
            </a:r>
            <a:r>
              <a:rPr lang="en-US" sz="1300" dirty="0">
                <a:solidFill>
                  <a:srgbClr val="000000"/>
                </a:solidFill>
                <a:latin typeface="Calibri"/>
              </a:rPr>
              <a:t>2006 a student survey conducted by </a:t>
            </a:r>
            <a:r>
              <a:rPr lang="en-US" sz="1300" dirty="0" smtClean="0">
                <a:solidFill>
                  <a:srgbClr val="000000"/>
                </a:solidFill>
                <a:latin typeface="Calibri"/>
              </a:rPr>
              <a:t>California Student Aid Commission </a:t>
            </a:r>
            <a:r>
              <a:rPr lang="en-US" sz="1300" dirty="0">
                <a:solidFill>
                  <a:srgbClr val="000000"/>
                </a:solidFill>
                <a:latin typeface="Calibri"/>
              </a:rPr>
              <a:t>showed the average cost of books and supplies was $795 per term.  T</a:t>
            </a:r>
            <a:r>
              <a:rPr lang="en-US" sz="1300" dirty="0" smtClean="0">
                <a:solidFill>
                  <a:srgbClr val="000000"/>
                </a:solidFill>
                <a:latin typeface="Calibri"/>
              </a:rPr>
              <a:t>he </a:t>
            </a:r>
            <a:r>
              <a:rPr lang="en-US" sz="1300" dirty="0">
                <a:solidFill>
                  <a:srgbClr val="000000"/>
                </a:solidFill>
                <a:latin typeface="Calibri"/>
              </a:rPr>
              <a:t>Cal Grant C award </a:t>
            </a:r>
            <a:r>
              <a:rPr lang="en-US" sz="1300" dirty="0" smtClean="0">
                <a:solidFill>
                  <a:srgbClr val="000000"/>
                </a:solidFill>
                <a:latin typeface="Calibri"/>
              </a:rPr>
              <a:t>,like </a:t>
            </a:r>
            <a:r>
              <a:rPr lang="en-US" sz="1300" dirty="0">
                <a:solidFill>
                  <a:srgbClr val="000000"/>
                </a:solidFill>
                <a:latin typeface="Calibri"/>
              </a:rPr>
              <a:t>many other financial aid </a:t>
            </a:r>
            <a:r>
              <a:rPr lang="en-US" sz="1300" dirty="0" smtClean="0">
                <a:solidFill>
                  <a:srgbClr val="000000"/>
                </a:solidFill>
                <a:latin typeface="Calibri"/>
              </a:rPr>
              <a:t>programs, </a:t>
            </a:r>
            <a:r>
              <a:rPr lang="en-US" sz="1300" dirty="0">
                <a:solidFill>
                  <a:srgbClr val="000000"/>
                </a:solidFill>
                <a:latin typeface="Calibri"/>
              </a:rPr>
              <a:t>has not kept pace with cost of living increases over time.</a:t>
            </a:r>
            <a:r>
              <a:rPr lang="en-US" sz="1300" dirty="0">
                <a:latin typeface="Times New Roman"/>
                <a:ea typeface="Times New Roman"/>
              </a:rPr>
              <a:t> </a:t>
            </a:r>
            <a:endParaRPr lang="en-US" sz="1300" dirty="0" smtClean="0">
              <a:latin typeface="Times New Roman"/>
              <a:ea typeface="Times New Roman"/>
            </a:endParaRPr>
          </a:p>
          <a:p>
            <a:pPr marL="0" indent="0">
              <a:spcBef>
                <a:spcPts val="0"/>
              </a:spcBef>
              <a:buNone/>
            </a:pPr>
            <a:endParaRPr lang="en-US" sz="1300" dirty="0"/>
          </a:p>
          <a:p>
            <a:pPr marL="0" indent="0">
              <a:buNone/>
            </a:pPr>
            <a:r>
              <a:rPr lang="en-US" sz="1400" b="1" dirty="0"/>
              <a:t>Existing state law: </a:t>
            </a:r>
          </a:p>
          <a:p>
            <a:pPr>
              <a:buFont typeface="+mj-lt"/>
              <a:buAutoNum type="arabicPeriod"/>
            </a:pPr>
            <a:r>
              <a:rPr lang="en-US" sz="1300" dirty="0" smtClean="0"/>
              <a:t>Establishes </a:t>
            </a:r>
            <a:r>
              <a:rPr lang="en-US" sz="1300" dirty="0"/>
              <a:t>the California Student Aid Commission for purposes of administering Cal Grant student aid programs. (Education Code § 66900</a:t>
            </a:r>
            <a:r>
              <a:rPr lang="en-US" sz="1300" dirty="0" smtClean="0"/>
              <a:t>).</a:t>
            </a:r>
          </a:p>
          <a:p>
            <a:pPr>
              <a:buFont typeface="+mj-lt"/>
              <a:buAutoNum type="arabicPeriod"/>
            </a:pPr>
            <a:endParaRPr lang="en-US" sz="1300" dirty="0"/>
          </a:p>
          <a:p>
            <a:pPr>
              <a:buFont typeface="+mj-lt"/>
              <a:buAutoNum type="arabicPeriod"/>
            </a:pPr>
            <a:r>
              <a:rPr lang="en-US" sz="1300" dirty="0" smtClean="0"/>
              <a:t>Cal </a:t>
            </a:r>
            <a:r>
              <a:rPr lang="en-US" sz="1300" dirty="0"/>
              <a:t>Grant C awards </a:t>
            </a:r>
            <a:r>
              <a:rPr lang="en-US" sz="1300" dirty="0" smtClean="0"/>
              <a:t>may </a:t>
            </a:r>
            <a:r>
              <a:rPr lang="en-US" sz="1300" dirty="0"/>
              <a:t>be used for institutional fees </a:t>
            </a:r>
            <a:r>
              <a:rPr lang="en-US" sz="1300" dirty="0" smtClean="0"/>
              <a:t>and tuition ($2,462) and </a:t>
            </a:r>
            <a:r>
              <a:rPr lang="en-US" sz="1300" dirty="0"/>
              <a:t>access costs </a:t>
            </a:r>
            <a:r>
              <a:rPr lang="en-US" sz="1300" dirty="0" smtClean="0"/>
              <a:t>($547) for </a:t>
            </a:r>
            <a:r>
              <a:rPr lang="en-US" sz="1300" dirty="0"/>
              <a:t>occupational or technical training in a course of not less than 4 months. </a:t>
            </a:r>
            <a:r>
              <a:rPr lang="en-US" sz="1300" dirty="0" smtClean="0"/>
              <a:t>(Education </a:t>
            </a:r>
            <a:r>
              <a:rPr lang="en-US" sz="1300" dirty="0"/>
              <a:t>Code § </a:t>
            </a:r>
            <a:r>
              <a:rPr lang="en-US" sz="1300" dirty="0" smtClean="0"/>
              <a:t>69439).</a:t>
            </a:r>
          </a:p>
          <a:p>
            <a:pPr>
              <a:buFont typeface="+mj-lt"/>
              <a:buAutoNum type="arabicPeriod"/>
            </a:pPr>
            <a:endParaRPr lang="en-US" sz="1300" dirty="0"/>
          </a:p>
          <a:p>
            <a:pPr>
              <a:buFont typeface="+mj-lt"/>
              <a:buAutoNum type="arabicPeriod"/>
            </a:pPr>
            <a:r>
              <a:rPr lang="en-US" sz="1300" dirty="0" smtClean="0"/>
              <a:t>The </a:t>
            </a:r>
            <a:r>
              <a:rPr lang="en-US" sz="1300" dirty="0"/>
              <a:t>program requires the commission to give priority in granting Cal Grant C awards to students pursuing occupational or technical training in areas that meet high wage and high need criteria. </a:t>
            </a:r>
            <a:r>
              <a:rPr lang="en-US" sz="1300" dirty="0" smtClean="0"/>
              <a:t>(</a:t>
            </a:r>
            <a:r>
              <a:rPr lang="en-US" sz="1300" dirty="0"/>
              <a:t>Education Code § </a:t>
            </a:r>
            <a:r>
              <a:rPr lang="en-US" sz="1300" dirty="0" smtClean="0"/>
              <a:t>69439).</a:t>
            </a:r>
            <a:endParaRPr lang="en-US" sz="1300" dirty="0"/>
          </a:p>
          <a:p>
            <a:endParaRPr lang="en-US" sz="1400" dirty="0"/>
          </a:p>
        </p:txBody>
      </p:sp>
      <p:sp>
        <p:nvSpPr>
          <p:cNvPr id="6" name="Content Placeholder 3"/>
          <p:cNvSpPr>
            <a:spLocks noGrp="1"/>
          </p:cNvSpPr>
          <p:nvPr>
            <p:ph sz="half" idx="2"/>
          </p:nvPr>
        </p:nvSpPr>
        <p:spPr>
          <a:xfrm>
            <a:off x="4648200" y="1143000"/>
            <a:ext cx="4038600" cy="5029200"/>
          </a:xfrm>
          <a:solidFill>
            <a:schemeClr val="bg1"/>
          </a:solidFill>
        </p:spPr>
        <p:txBody>
          <a:bodyPr>
            <a:noAutofit/>
          </a:bodyPr>
          <a:lstStyle/>
          <a:p>
            <a:pPr marL="0" indent="0">
              <a:buNone/>
            </a:pPr>
            <a:endParaRPr lang="en-US" sz="1200" b="1" dirty="0" smtClean="0"/>
          </a:p>
          <a:p>
            <a:pPr marL="0" indent="0">
              <a:buNone/>
            </a:pPr>
            <a:r>
              <a:rPr lang="en-US" sz="1200" b="1" dirty="0" smtClean="0"/>
              <a:t>Major provisions of the  bill  would: </a:t>
            </a:r>
          </a:p>
          <a:p>
            <a:pPr marL="228600" indent="-228600">
              <a:buFont typeface="+mj-lt"/>
              <a:buAutoNum type="arabicPeriod"/>
            </a:pPr>
            <a:r>
              <a:rPr lang="en-US" sz="1200" dirty="0" smtClean="0"/>
              <a:t>establish </a:t>
            </a:r>
            <a:r>
              <a:rPr lang="en-US" sz="1200" dirty="0"/>
              <a:t>a community college supplemental </a:t>
            </a:r>
            <a:r>
              <a:rPr lang="en-US" sz="1200" dirty="0" smtClean="0"/>
              <a:t>award </a:t>
            </a:r>
            <a:r>
              <a:rPr lang="en-US" sz="1200" dirty="0"/>
              <a:t>of $2,462 </a:t>
            </a:r>
            <a:r>
              <a:rPr lang="en-US" sz="1200" dirty="0" smtClean="0"/>
              <a:t> for the </a:t>
            </a:r>
            <a:r>
              <a:rPr lang="en-US" sz="1200" dirty="0"/>
              <a:t>competitive </a:t>
            </a:r>
            <a:r>
              <a:rPr lang="en-US" sz="1200" dirty="0" smtClean="0"/>
              <a:t> Cal Grant C program </a:t>
            </a:r>
            <a:r>
              <a:rPr lang="en-US" sz="1200" dirty="0"/>
              <a:t>to help </a:t>
            </a:r>
            <a:r>
              <a:rPr lang="en-US" sz="1200" dirty="0" smtClean="0"/>
              <a:t>community college students pay </a:t>
            </a:r>
            <a:r>
              <a:rPr lang="en-US" sz="1200" dirty="0"/>
              <a:t>for access </a:t>
            </a:r>
            <a:r>
              <a:rPr lang="en-US" sz="1200" dirty="0" smtClean="0"/>
              <a:t>costs;  </a:t>
            </a:r>
            <a:endParaRPr lang="en-US" sz="1200" dirty="0"/>
          </a:p>
          <a:p>
            <a:pPr marL="0" indent="0">
              <a:buNone/>
            </a:pPr>
            <a:endParaRPr lang="en-US" sz="1200" dirty="0" smtClean="0"/>
          </a:p>
          <a:p>
            <a:pPr marL="228600" indent="-228600">
              <a:buFont typeface="+mj-lt"/>
              <a:buAutoNum type="arabicPeriod" startAt="2"/>
            </a:pPr>
            <a:r>
              <a:rPr lang="en-US" sz="1200" dirty="0" smtClean="0"/>
              <a:t>establish </a:t>
            </a:r>
            <a:r>
              <a:rPr lang="en-US" sz="1200" dirty="0"/>
              <a:t>an entitlement Cal Grant C program </a:t>
            </a:r>
            <a:r>
              <a:rPr lang="en-US" sz="1200" dirty="0" smtClean="0"/>
              <a:t>exclusively for community college  students pursing certificate programs of less than one </a:t>
            </a:r>
            <a:r>
              <a:rPr lang="en-US" sz="1200" dirty="0"/>
              <a:t>year (less than 24 semester units or </a:t>
            </a:r>
            <a:r>
              <a:rPr lang="en-US" sz="1200" dirty="0" smtClean="0"/>
              <a:t>36 </a:t>
            </a:r>
            <a:r>
              <a:rPr lang="en-US" sz="1200" dirty="0"/>
              <a:t>quarter </a:t>
            </a:r>
            <a:r>
              <a:rPr lang="en-US" sz="1200" dirty="0" smtClean="0"/>
              <a:t>units) in high </a:t>
            </a:r>
            <a:r>
              <a:rPr lang="en-US" sz="1200" dirty="0"/>
              <a:t>wage and high need </a:t>
            </a:r>
            <a:r>
              <a:rPr lang="en-US" sz="1200" dirty="0" smtClean="0"/>
              <a:t>areas.</a:t>
            </a:r>
          </a:p>
          <a:p>
            <a:pPr marL="0" indent="0">
              <a:buNone/>
            </a:pPr>
            <a:endParaRPr lang="en-US" sz="1200" dirty="0"/>
          </a:p>
          <a:p>
            <a:pPr marL="228600" indent="-228600">
              <a:buFont typeface="+mj-lt"/>
              <a:buAutoNum type="arabicPeriod" startAt="2"/>
            </a:pPr>
            <a:r>
              <a:rPr lang="en-US" sz="1200" dirty="0" smtClean="0"/>
              <a:t>set the entitlement award at   $3,000;</a:t>
            </a:r>
          </a:p>
          <a:p>
            <a:pPr marL="228600" indent="-228600">
              <a:buFont typeface="+mj-lt"/>
              <a:buAutoNum type="arabicPeriod" startAt="2"/>
            </a:pPr>
            <a:endParaRPr lang="en-US" sz="1200" dirty="0" smtClean="0"/>
          </a:p>
          <a:p>
            <a:pPr marL="228600" indent="-228600">
              <a:buFont typeface="+mj-lt"/>
              <a:buAutoNum type="arabicPeriod" startAt="2"/>
            </a:pPr>
            <a:r>
              <a:rPr lang="en-US" sz="1200" dirty="0" smtClean="0"/>
              <a:t>require a 2.0  GPA </a:t>
            </a:r>
            <a:r>
              <a:rPr lang="en-US" sz="1200" dirty="0"/>
              <a:t>from high </a:t>
            </a:r>
            <a:r>
              <a:rPr lang="en-US" sz="1200" dirty="0" smtClean="0"/>
              <a:t>school</a:t>
            </a:r>
            <a:r>
              <a:rPr lang="en-US" sz="1200" dirty="0"/>
              <a:t> </a:t>
            </a:r>
            <a:r>
              <a:rPr lang="en-US" sz="1200" dirty="0" smtClean="0"/>
              <a:t>to be eligible for the entitlement  award;</a:t>
            </a:r>
          </a:p>
          <a:p>
            <a:pPr marL="228600" indent="-228600">
              <a:buFont typeface="+mj-lt"/>
              <a:buAutoNum type="arabicPeriod" startAt="2"/>
            </a:pPr>
            <a:endParaRPr lang="en-US" sz="1200" dirty="0" smtClean="0"/>
          </a:p>
          <a:p>
            <a:pPr marL="228600" indent="-228600">
              <a:buFont typeface="+mj-lt"/>
              <a:buAutoNum type="arabicPeriod" startAt="2"/>
            </a:pPr>
            <a:r>
              <a:rPr lang="en-US" sz="1200" dirty="0"/>
              <a:t>e</a:t>
            </a:r>
            <a:r>
              <a:rPr lang="en-US" sz="1200" dirty="0" smtClean="0"/>
              <a:t>stablish a </a:t>
            </a:r>
            <a:r>
              <a:rPr lang="en-US" sz="1200" dirty="0"/>
              <a:t>3-year gap period between high school </a:t>
            </a:r>
            <a:r>
              <a:rPr lang="en-US" sz="1200" dirty="0" smtClean="0"/>
              <a:t>        graduation and enrollment at a community college for purposes of maintaining eligibility to apply for  an entitlement award; and</a:t>
            </a:r>
          </a:p>
          <a:p>
            <a:pPr>
              <a:buFont typeface="+mj-lt"/>
              <a:buAutoNum type="arabicPeriod" startAt="2"/>
            </a:pPr>
            <a:endParaRPr lang="en-US" sz="1200" dirty="0" smtClean="0"/>
          </a:p>
          <a:p>
            <a:pPr marL="228600" indent="-228600">
              <a:buFont typeface="+mj-lt"/>
              <a:buAutoNum type="arabicPeriod" startAt="2"/>
            </a:pPr>
            <a:r>
              <a:rPr lang="en-US" sz="1200" dirty="0" smtClean="0"/>
              <a:t>extend the Cal Grant  application deadline to  Sept. 2.</a:t>
            </a:r>
            <a:endParaRPr lang="en-US" sz="1300" dirty="0"/>
          </a:p>
        </p:txBody>
      </p:sp>
      <p:sp>
        <p:nvSpPr>
          <p:cNvPr id="7" name="Title 1"/>
          <p:cNvSpPr txBox="1">
            <a:spLocks/>
          </p:cNvSpPr>
          <p:nvPr/>
        </p:nvSpPr>
        <p:spPr>
          <a:xfrm>
            <a:off x="152400" y="317093"/>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endParaRPr lang="en-US" sz="3200" b="1" dirty="0" smtClean="0">
              <a:solidFill>
                <a:srgbClr val="1575BB"/>
              </a:solidFill>
            </a:endParaRPr>
          </a:p>
        </p:txBody>
      </p:sp>
    </p:spTree>
    <p:extLst>
      <p:ext uri="{BB962C8B-B14F-4D97-AF65-F5344CB8AC3E}">
        <p14:creationId xmlns:p14="http://schemas.microsoft.com/office/powerpoint/2010/main" val="156808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317093"/>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Last time:  $50M CTE Enhancement Fund</a:t>
            </a:r>
          </a:p>
        </p:txBody>
      </p:sp>
      <p:sp>
        <p:nvSpPr>
          <p:cNvPr id="3" name="Pentagon 2"/>
          <p:cNvSpPr/>
          <p:nvPr/>
        </p:nvSpPr>
        <p:spPr>
          <a:xfrm>
            <a:off x="3733800" y="1752600"/>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Regional Labor Market Analysis</a:t>
            </a:r>
            <a:endParaRPr lang="en-US" sz="1200" dirty="0"/>
          </a:p>
        </p:txBody>
      </p:sp>
      <p:sp>
        <p:nvSpPr>
          <p:cNvPr id="4" name="Pentagon 3"/>
          <p:cNvSpPr/>
          <p:nvPr/>
        </p:nvSpPr>
        <p:spPr>
          <a:xfrm>
            <a:off x="3760004" y="2895600"/>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Input from regional industry partners, </a:t>
            </a:r>
            <a:r>
              <a:rPr lang="en-US" sz="1200" dirty="0" err="1" smtClean="0"/>
              <a:t>etc</a:t>
            </a:r>
            <a:r>
              <a:rPr lang="en-US" sz="1200" dirty="0" smtClean="0"/>
              <a:t>,</a:t>
            </a:r>
            <a:endParaRPr lang="en-US" sz="1200" dirty="0"/>
          </a:p>
        </p:txBody>
      </p:sp>
      <p:sp>
        <p:nvSpPr>
          <p:cNvPr id="5" name="Rectangle 4"/>
          <p:cNvSpPr/>
          <p:nvPr/>
        </p:nvSpPr>
        <p:spPr>
          <a:xfrm>
            <a:off x="3429000" y="1570789"/>
            <a:ext cx="1905000" cy="478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5740400" y="1828800"/>
            <a:ext cx="1447800" cy="1168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Regionally-Prioritized Projects/</a:t>
            </a:r>
          </a:p>
          <a:p>
            <a:pPr algn="ctr"/>
            <a:r>
              <a:rPr lang="en-US" sz="1200" dirty="0" smtClean="0"/>
              <a:t>Programs</a:t>
            </a:r>
            <a:endParaRPr lang="en-US" sz="1200" dirty="0"/>
          </a:p>
        </p:txBody>
      </p:sp>
      <p:sp>
        <p:nvSpPr>
          <p:cNvPr id="7" name="Pentagon 6"/>
          <p:cNvSpPr/>
          <p:nvPr/>
        </p:nvSpPr>
        <p:spPr>
          <a:xfrm>
            <a:off x="5740400" y="31910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8" name="Rectangle 7"/>
          <p:cNvSpPr/>
          <p:nvPr/>
        </p:nvSpPr>
        <p:spPr>
          <a:xfrm>
            <a:off x="5486400" y="1570789"/>
            <a:ext cx="3657600" cy="478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5892800" y="33434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0" name="Pentagon 9"/>
          <p:cNvSpPr/>
          <p:nvPr/>
        </p:nvSpPr>
        <p:spPr>
          <a:xfrm>
            <a:off x="6045200" y="34958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1" name="Pentagon 10"/>
          <p:cNvSpPr/>
          <p:nvPr/>
        </p:nvSpPr>
        <p:spPr>
          <a:xfrm>
            <a:off x="6197600" y="36482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2" name="Pentagon 11"/>
          <p:cNvSpPr/>
          <p:nvPr/>
        </p:nvSpPr>
        <p:spPr>
          <a:xfrm>
            <a:off x="6350000" y="38006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3" name="Pentagon 12"/>
          <p:cNvSpPr/>
          <p:nvPr/>
        </p:nvSpPr>
        <p:spPr>
          <a:xfrm>
            <a:off x="6502400" y="3953068"/>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6" name="Pentagon 15"/>
          <p:cNvSpPr/>
          <p:nvPr/>
        </p:nvSpPr>
        <p:spPr>
          <a:xfrm>
            <a:off x="6629400" y="41148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7" name="Pentagon 16"/>
          <p:cNvSpPr/>
          <p:nvPr/>
        </p:nvSpPr>
        <p:spPr>
          <a:xfrm>
            <a:off x="6781800" y="42672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8" name="Pentagon 17"/>
          <p:cNvSpPr/>
          <p:nvPr/>
        </p:nvSpPr>
        <p:spPr>
          <a:xfrm>
            <a:off x="6934200" y="44196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19" name="Pentagon 18"/>
          <p:cNvSpPr/>
          <p:nvPr/>
        </p:nvSpPr>
        <p:spPr>
          <a:xfrm>
            <a:off x="7086600" y="45720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20" name="Pentagon 19"/>
          <p:cNvSpPr/>
          <p:nvPr/>
        </p:nvSpPr>
        <p:spPr>
          <a:xfrm>
            <a:off x="7239000" y="47244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Locally Prioritized  Campus Planning</a:t>
            </a:r>
            <a:endParaRPr lang="en-US" sz="1200" dirty="0"/>
          </a:p>
        </p:txBody>
      </p:sp>
      <p:sp>
        <p:nvSpPr>
          <p:cNvPr id="21" name="Pentagon 20"/>
          <p:cNvSpPr/>
          <p:nvPr/>
        </p:nvSpPr>
        <p:spPr>
          <a:xfrm>
            <a:off x="7391400" y="4876800"/>
            <a:ext cx="1447800"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113 Locally Prioritized  Campus Planning</a:t>
            </a:r>
            <a:endParaRPr lang="en-US" sz="1200" dirty="0"/>
          </a:p>
        </p:txBody>
      </p:sp>
    </p:spTree>
    <p:extLst>
      <p:ext uri="{BB962C8B-B14F-4D97-AF65-F5344CB8AC3E}">
        <p14:creationId xmlns:p14="http://schemas.microsoft.com/office/powerpoint/2010/main" val="33286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429000" y="2150234"/>
            <a:ext cx="1905000" cy="4783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486400" y="2150234"/>
            <a:ext cx="2286000" cy="4783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a:off x="228600" y="2332045"/>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Build &amp; QA </a:t>
            </a:r>
          </a:p>
          <a:p>
            <a:pPr algn="ctr"/>
            <a:r>
              <a:rPr lang="en-US" sz="1200" dirty="0" smtClean="0"/>
              <a:t>the </a:t>
            </a:r>
          </a:p>
          <a:p>
            <a:pPr algn="ctr"/>
            <a:r>
              <a:rPr lang="en-US" sz="1200" dirty="0" err="1" smtClean="0"/>
              <a:t>LaunchBoard</a:t>
            </a:r>
            <a:r>
              <a:rPr lang="en-US" sz="1200" dirty="0" smtClean="0"/>
              <a:t> data tool</a:t>
            </a:r>
            <a:endParaRPr lang="en-US" sz="1200" dirty="0"/>
          </a:p>
        </p:txBody>
      </p:sp>
      <p:sp>
        <p:nvSpPr>
          <p:cNvPr id="8" name="Pentagon 7"/>
          <p:cNvSpPr/>
          <p:nvPr/>
        </p:nvSpPr>
        <p:spPr>
          <a:xfrm>
            <a:off x="1828800" y="2359084"/>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Train 113 colleges &amp; key talents to use</a:t>
            </a:r>
          </a:p>
          <a:p>
            <a:pPr algn="ctr"/>
            <a:r>
              <a:rPr lang="en-US" sz="1200" dirty="0" err="1" smtClean="0"/>
              <a:t>LaunchBoard</a:t>
            </a:r>
            <a:endParaRPr lang="en-US" sz="1200" dirty="0"/>
          </a:p>
        </p:txBody>
      </p:sp>
      <p:sp>
        <p:nvSpPr>
          <p:cNvPr id="9" name="TextBox 8"/>
          <p:cNvSpPr txBox="1"/>
          <p:nvPr/>
        </p:nvSpPr>
        <p:spPr>
          <a:xfrm>
            <a:off x="1638300" y="3475045"/>
            <a:ext cx="1638300" cy="1384995"/>
          </a:xfrm>
          <a:prstGeom prst="rect">
            <a:avLst/>
          </a:prstGeom>
          <a:noFill/>
        </p:spPr>
        <p:txBody>
          <a:bodyPr wrap="square" rtlCol="0">
            <a:spAutoFit/>
          </a:bodyPr>
          <a:lstStyle/>
          <a:p>
            <a:pPr marL="285750" indent="-285750">
              <a:buFontTx/>
              <a:buChar char="-"/>
            </a:pPr>
            <a:r>
              <a:rPr lang="en-US" sz="1400" dirty="0" smtClean="0"/>
              <a:t>Train the trainer</a:t>
            </a:r>
          </a:p>
          <a:p>
            <a:pPr marL="285750" indent="-285750">
              <a:buFontTx/>
              <a:buChar char="-"/>
            </a:pPr>
            <a:r>
              <a:rPr lang="en-US" sz="1400" dirty="0" smtClean="0"/>
              <a:t>Train expert users</a:t>
            </a:r>
          </a:p>
          <a:p>
            <a:pPr marL="285750" indent="-285750">
              <a:buFontTx/>
              <a:buChar char="-"/>
            </a:pPr>
            <a:r>
              <a:rPr lang="en-US" sz="1400" dirty="0" smtClean="0"/>
              <a:t>Train campus teams &amp; regional teams</a:t>
            </a:r>
            <a:endParaRPr lang="en-US" sz="1400" dirty="0"/>
          </a:p>
        </p:txBody>
      </p:sp>
      <p:sp>
        <p:nvSpPr>
          <p:cNvPr id="10" name="Pentagon 9"/>
          <p:cNvSpPr/>
          <p:nvPr/>
        </p:nvSpPr>
        <p:spPr>
          <a:xfrm>
            <a:off x="3666878" y="4703078"/>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Deep Dive into Data by Campus</a:t>
            </a:r>
            <a:endParaRPr lang="en-US" sz="1200" dirty="0"/>
          </a:p>
        </p:txBody>
      </p:sp>
      <p:sp>
        <p:nvSpPr>
          <p:cNvPr id="11" name="Pentagon 10"/>
          <p:cNvSpPr/>
          <p:nvPr/>
        </p:nvSpPr>
        <p:spPr>
          <a:xfrm>
            <a:off x="3666878" y="5848536"/>
            <a:ext cx="1447800" cy="9144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Deep Dive into Data by Region</a:t>
            </a:r>
            <a:endParaRPr lang="en-US" sz="1200" dirty="0"/>
          </a:p>
        </p:txBody>
      </p:sp>
      <p:sp>
        <p:nvSpPr>
          <p:cNvPr id="12" name="Pentagon 11"/>
          <p:cNvSpPr/>
          <p:nvPr/>
        </p:nvSpPr>
        <p:spPr>
          <a:xfrm>
            <a:off x="3666878" y="2408245"/>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Regional Labor Market Gap</a:t>
            </a:r>
            <a:endParaRPr lang="en-US" sz="1200" dirty="0"/>
          </a:p>
        </p:txBody>
      </p:sp>
      <p:sp>
        <p:nvSpPr>
          <p:cNvPr id="17" name="TextBox 16"/>
          <p:cNvSpPr txBox="1"/>
          <p:nvPr/>
        </p:nvSpPr>
        <p:spPr>
          <a:xfrm>
            <a:off x="342901" y="1540634"/>
            <a:ext cx="1295400" cy="584775"/>
          </a:xfrm>
          <a:prstGeom prst="rect">
            <a:avLst/>
          </a:prstGeom>
          <a:noFill/>
        </p:spPr>
        <p:txBody>
          <a:bodyPr wrap="square" rtlCol="0">
            <a:spAutoFit/>
          </a:bodyPr>
          <a:lstStyle/>
          <a:p>
            <a:r>
              <a:rPr lang="en-US" sz="1600" b="1" dirty="0" smtClean="0">
                <a:solidFill>
                  <a:schemeClr val="accent2"/>
                </a:solidFill>
              </a:rPr>
              <a:t>Free the data</a:t>
            </a:r>
            <a:endParaRPr lang="en-US" sz="1600" b="1" dirty="0">
              <a:solidFill>
                <a:schemeClr val="accent2"/>
              </a:solidFill>
            </a:endParaRPr>
          </a:p>
        </p:txBody>
      </p:sp>
      <p:sp>
        <p:nvSpPr>
          <p:cNvPr id="18" name="TextBox 17"/>
          <p:cNvSpPr txBox="1"/>
          <p:nvPr/>
        </p:nvSpPr>
        <p:spPr>
          <a:xfrm>
            <a:off x="1740310" y="1540634"/>
            <a:ext cx="1295400" cy="584775"/>
          </a:xfrm>
          <a:prstGeom prst="rect">
            <a:avLst/>
          </a:prstGeom>
          <a:noFill/>
        </p:spPr>
        <p:txBody>
          <a:bodyPr wrap="square" rtlCol="0">
            <a:spAutoFit/>
          </a:bodyPr>
          <a:lstStyle/>
          <a:p>
            <a:r>
              <a:rPr lang="en-US" sz="1600" b="1" dirty="0" smtClean="0">
                <a:solidFill>
                  <a:schemeClr val="accent2"/>
                </a:solidFill>
              </a:rPr>
              <a:t>Train on tools</a:t>
            </a:r>
            <a:endParaRPr lang="en-US" sz="1600" b="1" dirty="0">
              <a:solidFill>
                <a:schemeClr val="accent2"/>
              </a:solidFill>
            </a:endParaRPr>
          </a:p>
        </p:txBody>
      </p:sp>
      <p:sp>
        <p:nvSpPr>
          <p:cNvPr id="19" name="TextBox 18"/>
          <p:cNvSpPr txBox="1"/>
          <p:nvPr/>
        </p:nvSpPr>
        <p:spPr>
          <a:xfrm>
            <a:off x="3657600" y="1552925"/>
            <a:ext cx="1676400" cy="584775"/>
          </a:xfrm>
          <a:prstGeom prst="rect">
            <a:avLst/>
          </a:prstGeom>
          <a:noFill/>
        </p:spPr>
        <p:txBody>
          <a:bodyPr wrap="square" rtlCol="0">
            <a:spAutoFit/>
          </a:bodyPr>
          <a:lstStyle/>
          <a:p>
            <a:r>
              <a:rPr lang="en-US" sz="1600" b="1" dirty="0" smtClean="0">
                <a:solidFill>
                  <a:schemeClr val="accent2"/>
                </a:solidFill>
              </a:rPr>
              <a:t>CTE Data Unlocked</a:t>
            </a:r>
            <a:endParaRPr lang="en-US" sz="1600" b="1" dirty="0">
              <a:solidFill>
                <a:schemeClr val="accent2"/>
              </a:solidFill>
            </a:endParaRPr>
          </a:p>
        </p:txBody>
      </p:sp>
      <p:sp>
        <p:nvSpPr>
          <p:cNvPr id="20" name="TextBox 19"/>
          <p:cNvSpPr txBox="1"/>
          <p:nvPr/>
        </p:nvSpPr>
        <p:spPr>
          <a:xfrm>
            <a:off x="5638800" y="1540634"/>
            <a:ext cx="1714500" cy="584775"/>
          </a:xfrm>
          <a:prstGeom prst="rect">
            <a:avLst/>
          </a:prstGeom>
          <a:noFill/>
        </p:spPr>
        <p:txBody>
          <a:bodyPr wrap="square" rtlCol="0">
            <a:spAutoFit/>
          </a:bodyPr>
          <a:lstStyle/>
          <a:p>
            <a:r>
              <a:rPr lang="en-US" sz="1600" b="1" dirty="0" smtClean="0">
                <a:solidFill>
                  <a:schemeClr val="accent2"/>
                </a:solidFill>
              </a:rPr>
              <a:t>Invest Strong Workforce $200M</a:t>
            </a:r>
            <a:endParaRPr lang="en-US" sz="1600" b="1" dirty="0">
              <a:solidFill>
                <a:schemeClr val="accent2"/>
              </a:solidFill>
            </a:endParaRPr>
          </a:p>
        </p:txBody>
      </p:sp>
      <p:sp>
        <p:nvSpPr>
          <p:cNvPr id="22" name="TextBox 21"/>
          <p:cNvSpPr txBox="1"/>
          <p:nvPr/>
        </p:nvSpPr>
        <p:spPr>
          <a:xfrm>
            <a:off x="228600" y="1219200"/>
            <a:ext cx="1295400" cy="338554"/>
          </a:xfrm>
          <a:prstGeom prst="rect">
            <a:avLst/>
          </a:prstGeom>
          <a:noFill/>
        </p:spPr>
        <p:txBody>
          <a:bodyPr wrap="square" rtlCol="0">
            <a:spAutoFit/>
          </a:bodyPr>
          <a:lstStyle/>
          <a:p>
            <a:r>
              <a:rPr lang="en-US" sz="1600" b="1" dirty="0" smtClean="0">
                <a:solidFill>
                  <a:schemeClr val="accent1"/>
                </a:solidFill>
              </a:rPr>
              <a:t>2014-15</a:t>
            </a:r>
            <a:endParaRPr lang="en-US" sz="1600" b="1" dirty="0">
              <a:solidFill>
                <a:schemeClr val="accent1"/>
              </a:solidFill>
            </a:endParaRPr>
          </a:p>
        </p:txBody>
      </p:sp>
      <p:sp>
        <p:nvSpPr>
          <p:cNvPr id="23" name="TextBox 22"/>
          <p:cNvSpPr txBox="1"/>
          <p:nvPr/>
        </p:nvSpPr>
        <p:spPr>
          <a:xfrm>
            <a:off x="1626009" y="1219200"/>
            <a:ext cx="1295400" cy="338554"/>
          </a:xfrm>
          <a:prstGeom prst="rect">
            <a:avLst/>
          </a:prstGeom>
          <a:noFill/>
        </p:spPr>
        <p:txBody>
          <a:bodyPr wrap="square" rtlCol="0">
            <a:spAutoFit/>
          </a:bodyPr>
          <a:lstStyle/>
          <a:p>
            <a:r>
              <a:rPr lang="en-US" sz="1600" b="1" dirty="0" smtClean="0">
                <a:solidFill>
                  <a:schemeClr val="accent1"/>
                </a:solidFill>
              </a:rPr>
              <a:t>2016 Q1-2</a:t>
            </a:r>
            <a:endParaRPr lang="en-US" sz="1600" b="1" dirty="0">
              <a:solidFill>
                <a:schemeClr val="accent1"/>
              </a:solidFill>
            </a:endParaRPr>
          </a:p>
        </p:txBody>
      </p:sp>
      <p:sp>
        <p:nvSpPr>
          <p:cNvPr id="24" name="TextBox 23"/>
          <p:cNvSpPr txBox="1"/>
          <p:nvPr/>
        </p:nvSpPr>
        <p:spPr>
          <a:xfrm>
            <a:off x="3543299" y="1231491"/>
            <a:ext cx="1676400" cy="338554"/>
          </a:xfrm>
          <a:prstGeom prst="rect">
            <a:avLst/>
          </a:prstGeom>
          <a:noFill/>
        </p:spPr>
        <p:txBody>
          <a:bodyPr wrap="square" rtlCol="0">
            <a:spAutoFit/>
          </a:bodyPr>
          <a:lstStyle/>
          <a:p>
            <a:r>
              <a:rPr lang="en-US" sz="1600" b="1" dirty="0" smtClean="0">
                <a:solidFill>
                  <a:schemeClr val="accent1"/>
                </a:solidFill>
              </a:rPr>
              <a:t>2016 Q3-4</a:t>
            </a:r>
            <a:endParaRPr lang="en-US" sz="1600" b="1" dirty="0">
              <a:solidFill>
                <a:schemeClr val="accent1"/>
              </a:solidFill>
            </a:endParaRPr>
          </a:p>
        </p:txBody>
      </p:sp>
      <p:sp>
        <p:nvSpPr>
          <p:cNvPr id="25" name="TextBox 24"/>
          <p:cNvSpPr txBox="1"/>
          <p:nvPr/>
        </p:nvSpPr>
        <p:spPr>
          <a:xfrm>
            <a:off x="5600699" y="1219200"/>
            <a:ext cx="1524000" cy="338554"/>
          </a:xfrm>
          <a:prstGeom prst="rect">
            <a:avLst/>
          </a:prstGeom>
          <a:noFill/>
        </p:spPr>
        <p:txBody>
          <a:bodyPr wrap="square" rtlCol="0">
            <a:spAutoFit/>
          </a:bodyPr>
          <a:lstStyle/>
          <a:p>
            <a:r>
              <a:rPr lang="en-US" sz="1600" b="1" dirty="0" smtClean="0">
                <a:solidFill>
                  <a:schemeClr val="accent1"/>
                </a:solidFill>
              </a:rPr>
              <a:t>2017</a:t>
            </a:r>
            <a:endParaRPr lang="en-US" sz="1600" b="1" dirty="0">
              <a:solidFill>
                <a:schemeClr val="accent1"/>
              </a:solidFill>
            </a:endParaRPr>
          </a:p>
        </p:txBody>
      </p:sp>
      <p:sp>
        <p:nvSpPr>
          <p:cNvPr id="28" name="Pentagon 27"/>
          <p:cNvSpPr/>
          <p:nvPr/>
        </p:nvSpPr>
        <p:spPr>
          <a:xfrm>
            <a:off x="3666878" y="3551245"/>
            <a:ext cx="1447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Input from WIOA &amp; industry partners, </a:t>
            </a:r>
            <a:r>
              <a:rPr lang="en-US" sz="1200" dirty="0" err="1" smtClean="0"/>
              <a:t>etc</a:t>
            </a:r>
            <a:r>
              <a:rPr lang="en-US" sz="1200" dirty="0" smtClean="0"/>
              <a:t>,</a:t>
            </a:r>
            <a:endParaRPr lang="en-US" sz="1200" dirty="0"/>
          </a:p>
        </p:txBody>
      </p:sp>
      <p:sp>
        <p:nvSpPr>
          <p:cNvPr id="3" name="TextBox 2"/>
          <p:cNvSpPr txBox="1"/>
          <p:nvPr/>
        </p:nvSpPr>
        <p:spPr>
          <a:xfrm>
            <a:off x="5480785" y="2514600"/>
            <a:ext cx="2286000" cy="4555093"/>
          </a:xfrm>
          <a:prstGeom prst="rect">
            <a:avLst/>
          </a:prstGeom>
          <a:noFill/>
        </p:spPr>
        <p:txBody>
          <a:bodyPr wrap="square" rtlCol="0">
            <a:spAutoFit/>
          </a:bodyPr>
          <a:lstStyle/>
          <a:p>
            <a:pPr algn="ctr"/>
            <a:r>
              <a:rPr lang="en-US" sz="4000" dirty="0" smtClean="0"/>
              <a:t>?</a:t>
            </a:r>
          </a:p>
          <a:p>
            <a:pPr algn="ctr"/>
            <a:r>
              <a:rPr lang="en-US" sz="1200" dirty="0" smtClean="0"/>
              <a:t>Budget </a:t>
            </a:r>
          </a:p>
          <a:p>
            <a:pPr algn="ctr"/>
            <a:r>
              <a:rPr lang="en-US" sz="1200" dirty="0" smtClean="0"/>
              <a:t>Trailer Bill Language </a:t>
            </a:r>
          </a:p>
          <a:p>
            <a:pPr algn="ctr"/>
            <a:r>
              <a:rPr lang="en-US" sz="1200" dirty="0" smtClean="0"/>
              <a:t>Specifies how funds </a:t>
            </a:r>
          </a:p>
          <a:p>
            <a:pPr algn="ctr"/>
            <a:r>
              <a:rPr lang="en-US" sz="1200" dirty="0" smtClean="0"/>
              <a:t>will be used</a:t>
            </a:r>
          </a:p>
          <a:p>
            <a:pPr algn="ctr"/>
            <a:endParaRPr lang="en-US" sz="2000" u="sng" dirty="0" smtClean="0"/>
          </a:p>
          <a:p>
            <a:pPr algn="ctr">
              <a:lnSpc>
                <a:spcPct val="150000"/>
              </a:lnSpc>
            </a:pPr>
            <a:r>
              <a:rPr lang="en-US" sz="1200" u="sng" dirty="0" smtClean="0"/>
              <a:t>Timing:</a:t>
            </a:r>
            <a:endParaRPr lang="en-US" sz="1200" u="sng" dirty="0"/>
          </a:p>
          <a:p>
            <a:pPr algn="ctr">
              <a:lnSpc>
                <a:spcPct val="150000"/>
              </a:lnSpc>
            </a:pPr>
            <a:r>
              <a:rPr lang="en-US" sz="1200" dirty="0" smtClean="0"/>
              <a:t>Proposed Language (1/16)</a:t>
            </a:r>
          </a:p>
          <a:p>
            <a:pPr algn="ctr">
              <a:lnSpc>
                <a:spcPct val="150000"/>
              </a:lnSpc>
            </a:pPr>
            <a:r>
              <a:rPr lang="en-US" sz="1200" dirty="0" smtClean="0"/>
              <a:t>“May Revise” Language (5/16)</a:t>
            </a:r>
          </a:p>
          <a:p>
            <a:pPr algn="ctr">
              <a:lnSpc>
                <a:spcPct val="150000"/>
              </a:lnSpc>
            </a:pPr>
            <a:r>
              <a:rPr lang="en-US" sz="1200" dirty="0" smtClean="0"/>
              <a:t>Final Language (7/16)</a:t>
            </a:r>
          </a:p>
          <a:p>
            <a:pPr algn="ctr">
              <a:lnSpc>
                <a:spcPct val="150000"/>
              </a:lnSpc>
            </a:pPr>
            <a:r>
              <a:rPr lang="en-US" sz="1200" dirty="0" smtClean="0"/>
              <a:t>Allocations Modelled (8/16)</a:t>
            </a:r>
          </a:p>
          <a:p>
            <a:pPr algn="ctr">
              <a:lnSpc>
                <a:spcPct val="150000"/>
              </a:lnSpc>
            </a:pPr>
            <a:r>
              <a:rPr lang="en-US" sz="1200" dirty="0" smtClean="0"/>
              <a:t>BOG Approval (9/16)</a:t>
            </a:r>
          </a:p>
          <a:p>
            <a:pPr algn="ctr">
              <a:lnSpc>
                <a:spcPct val="150000"/>
              </a:lnSpc>
            </a:pPr>
            <a:r>
              <a:rPr lang="en-US" sz="1200" dirty="0" smtClean="0"/>
              <a:t>Regional Planning (Fall/16)</a:t>
            </a:r>
          </a:p>
          <a:p>
            <a:pPr algn="ctr">
              <a:lnSpc>
                <a:spcPct val="150000"/>
              </a:lnSpc>
            </a:pPr>
            <a:r>
              <a:rPr lang="en-US" sz="1200" dirty="0" smtClean="0"/>
              <a:t>Regional Plans Due (1/17)</a:t>
            </a:r>
          </a:p>
          <a:p>
            <a:pPr algn="ctr">
              <a:lnSpc>
                <a:spcPct val="150000"/>
              </a:lnSpc>
            </a:pPr>
            <a:r>
              <a:rPr lang="en-US" sz="1200" dirty="0" smtClean="0"/>
              <a:t>WIOA State Plan to Feds (4/17)</a:t>
            </a:r>
          </a:p>
          <a:p>
            <a:pPr algn="ctr"/>
            <a:endParaRPr lang="en-US" sz="2000" dirty="0" smtClean="0"/>
          </a:p>
        </p:txBody>
      </p:sp>
      <p:sp>
        <p:nvSpPr>
          <p:cNvPr id="21" name="TextBox 20"/>
          <p:cNvSpPr txBox="1"/>
          <p:nvPr/>
        </p:nvSpPr>
        <p:spPr>
          <a:xfrm>
            <a:off x="8001000" y="1219200"/>
            <a:ext cx="1524000" cy="338554"/>
          </a:xfrm>
          <a:prstGeom prst="rect">
            <a:avLst/>
          </a:prstGeom>
          <a:noFill/>
        </p:spPr>
        <p:txBody>
          <a:bodyPr wrap="square" rtlCol="0">
            <a:spAutoFit/>
          </a:bodyPr>
          <a:lstStyle/>
          <a:p>
            <a:r>
              <a:rPr lang="en-US" sz="1600" b="1" dirty="0" smtClean="0">
                <a:solidFill>
                  <a:schemeClr val="accent1"/>
                </a:solidFill>
              </a:rPr>
              <a:t>2018+</a:t>
            </a:r>
            <a:endParaRPr lang="en-US" sz="1600" b="1" dirty="0">
              <a:solidFill>
                <a:schemeClr val="accent1"/>
              </a:solidFill>
            </a:endParaRPr>
          </a:p>
        </p:txBody>
      </p:sp>
      <p:sp>
        <p:nvSpPr>
          <p:cNvPr id="26" name="TextBox 25"/>
          <p:cNvSpPr txBox="1"/>
          <p:nvPr/>
        </p:nvSpPr>
        <p:spPr>
          <a:xfrm>
            <a:off x="7825426" y="1540633"/>
            <a:ext cx="1714500" cy="584775"/>
          </a:xfrm>
          <a:prstGeom prst="rect">
            <a:avLst/>
          </a:prstGeom>
          <a:noFill/>
        </p:spPr>
        <p:txBody>
          <a:bodyPr wrap="square" rtlCol="0">
            <a:spAutoFit/>
          </a:bodyPr>
          <a:lstStyle/>
          <a:p>
            <a:r>
              <a:rPr lang="en-US" sz="1600" b="1" dirty="0" smtClean="0">
                <a:solidFill>
                  <a:schemeClr val="accent2"/>
                </a:solidFill>
              </a:rPr>
              <a:t>Scale</a:t>
            </a:r>
          </a:p>
          <a:p>
            <a:r>
              <a:rPr lang="en-US" sz="1600" b="1" dirty="0" smtClean="0">
                <a:solidFill>
                  <a:schemeClr val="accent2"/>
                </a:solidFill>
              </a:rPr>
              <a:t>Excellence</a:t>
            </a:r>
            <a:endParaRPr lang="en-US" sz="1600" b="1" dirty="0">
              <a:solidFill>
                <a:schemeClr val="accent2"/>
              </a:solidFill>
            </a:endParaRPr>
          </a:p>
        </p:txBody>
      </p:sp>
      <p:sp>
        <p:nvSpPr>
          <p:cNvPr id="27" name="Title 1"/>
          <p:cNvSpPr txBox="1">
            <a:spLocks/>
          </p:cNvSpPr>
          <p:nvPr/>
        </p:nvSpPr>
        <p:spPr>
          <a:xfrm>
            <a:off x="152400" y="317093"/>
            <a:ext cx="8610600" cy="852985"/>
          </a:xfrm>
          <a:prstGeom prst="rect">
            <a:avLst/>
          </a:prstGeom>
        </p:spPr>
        <p:txBody>
          <a:bodyPr vert="horz" lIns="91440" tIns="45720" rIns="91440" bIns="45720" rtlCol="0" anchor="ctr">
            <a:no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baseline="0">
                <a:solidFill>
                  <a:schemeClr val="tx1"/>
                </a:solidFill>
                <a:latin typeface="Calibri" pitchFamily="34" charset="0"/>
                <a:ea typeface="+mj-ea"/>
                <a:cs typeface="+mj-cs"/>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Preparing for the $200M</a:t>
            </a:r>
          </a:p>
        </p:txBody>
      </p:sp>
    </p:spTree>
    <p:extLst>
      <p:ext uri="{BB962C8B-B14F-4D97-AF65-F5344CB8AC3E}">
        <p14:creationId xmlns:p14="http://schemas.microsoft.com/office/powerpoint/2010/main" val="2265858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600"/>
              </a:spcAft>
            </a:pPr>
            <a:r>
              <a:rPr lang="en-US" sz="3600" b="1" dirty="0" smtClean="0">
                <a:solidFill>
                  <a:schemeClr val="accent1"/>
                </a:solidFill>
              </a:rPr>
              <a:t>Trailer Bill Language (1/16 version)</a:t>
            </a:r>
            <a:r>
              <a:rPr lang="en-US" dirty="0" smtClean="0">
                <a:solidFill>
                  <a:schemeClr val="accent1"/>
                </a:solidFill>
              </a:rPr>
              <a:t/>
            </a:r>
            <a:br>
              <a:rPr lang="en-US" dirty="0" smtClean="0">
                <a:solidFill>
                  <a:schemeClr val="accent1"/>
                </a:solidFill>
              </a:rPr>
            </a:br>
            <a:r>
              <a:rPr lang="en-US" sz="2200" dirty="0" smtClean="0">
                <a:solidFill>
                  <a:schemeClr val="accent1"/>
                </a:solidFill>
              </a:rPr>
              <a:t>Strong Workforce Program 54.5; Section 88821</a:t>
            </a:r>
            <a:endParaRPr lang="en-US" sz="2200" dirty="0">
              <a:solidFill>
                <a:schemeClr val="accent1"/>
              </a:solidFill>
            </a:endParaRPr>
          </a:p>
        </p:txBody>
      </p:sp>
      <p:sp>
        <p:nvSpPr>
          <p:cNvPr id="3" name="Content Placeholder 2"/>
          <p:cNvSpPr>
            <a:spLocks noGrp="1"/>
          </p:cNvSpPr>
          <p:nvPr>
            <p:ph idx="1"/>
          </p:nvPr>
        </p:nvSpPr>
        <p:spPr>
          <a:xfrm>
            <a:off x="914400" y="1676400"/>
            <a:ext cx="7543800" cy="3886200"/>
          </a:xfrm>
          <a:solidFill>
            <a:schemeClr val="bg2">
              <a:lumMod val="90000"/>
            </a:schemeClr>
          </a:solidFill>
        </p:spPr>
        <p:txBody>
          <a:bodyPr>
            <a:normAutofit fontScale="85000" lnSpcReduction="10000"/>
          </a:bodyPr>
          <a:lstStyle/>
          <a:p>
            <a:pPr marL="0">
              <a:spcBef>
                <a:spcPts val="1200"/>
              </a:spcBef>
            </a:pPr>
            <a:r>
              <a:rPr lang="en-US" u="sng" dirty="0" smtClean="0"/>
              <a:t>Expanding</a:t>
            </a:r>
            <a:r>
              <a:rPr lang="en-US" dirty="0" smtClean="0"/>
              <a:t> the availability of </a:t>
            </a:r>
            <a:r>
              <a:rPr lang="en-US" u="sng" dirty="0" smtClean="0"/>
              <a:t>quality</a:t>
            </a:r>
            <a:r>
              <a:rPr lang="en-US" dirty="0" smtClean="0"/>
              <a:t> CTE</a:t>
            </a:r>
          </a:p>
          <a:p>
            <a:pPr marL="857250" lvl="3">
              <a:spcBef>
                <a:spcPts val="1200"/>
              </a:spcBef>
            </a:pPr>
            <a:r>
              <a:rPr lang="en-US" sz="1800" dirty="0" smtClean="0"/>
              <a:t>Courses, programs, pathways, credentials, certificates, degrees</a:t>
            </a:r>
          </a:p>
          <a:p>
            <a:pPr marL="857250" lvl="3">
              <a:spcBef>
                <a:spcPts val="1200"/>
              </a:spcBef>
            </a:pPr>
            <a:r>
              <a:rPr lang="en-US" sz="1800" dirty="0" smtClean="0"/>
              <a:t>Evidence based decision-making</a:t>
            </a:r>
          </a:p>
          <a:p>
            <a:pPr marL="857250" lvl="3">
              <a:spcBef>
                <a:spcPts val="1200"/>
              </a:spcBef>
            </a:pPr>
            <a:r>
              <a:rPr lang="en-US" sz="1800" dirty="0" smtClean="0"/>
              <a:t>Student success with workforce outcomes aligned to WIOA</a:t>
            </a:r>
          </a:p>
          <a:p>
            <a:pPr marL="0">
              <a:spcBef>
                <a:spcPts val="1200"/>
              </a:spcBef>
            </a:pPr>
            <a:r>
              <a:rPr lang="en-US" dirty="0"/>
              <a:t>Expand on CTE Regional Consortia infrastructure</a:t>
            </a:r>
          </a:p>
          <a:p>
            <a:pPr marL="0">
              <a:spcBef>
                <a:spcPts val="1200"/>
              </a:spcBef>
            </a:pPr>
            <a:r>
              <a:rPr lang="en-US" dirty="0" smtClean="0"/>
              <a:t>Coordinate and align within region</a:t>
            </a:r>
          </a:p>
          <a:p>
            <a:pPr marL="862013" lvl="3" indent="-404813">
              <a:spcBef>
                <a:spcPts val="1200"/>
              </a:spcBef>
            </a:pPr>
            <a:r>
              <a:rPr lang="en-US" sz="1800" dirty="0" smtClean="0"/>
              <a:t>WIOA / CA State Plan</a:t>
            </a:r>
          </a:p>
          <a:p>
            <a:pPr marL="862013" lvl="3" indent="-404813">
              <a:spcBef>
                <a:spcPts val="1200"/>
              </a:spcBef>
            </a:pPr>
            <a:r>
              <a:rPr lang="en-US" sz="1800" dirty="0" smtClean="0"/>
              <a:t>Collaborate with K12, local workforce boards, economic development/industry/labor/civic, interested public 4-year, adult education</a:t>
            </a:r>
          </a:p>
          <a:p>
            <a:pPr marL="0">
              <a:spcBef>
                <a:spcPts val="1200"/>
              </a:spcBef>
            </a:pPr>
            <a:endParaRPr lang="en-US" sz="2600" dirty="0"/>
          </a:p>
          <a:p>
            <a:pPr marL="0" lvl="1">
              <a:spcBef>
                <a:spcPts val="1200"/>
              </a:spcBef>
            </a:pPr>
            <a:endParaRPr lang="en-US" dirty="0" smtClean="0"/>
          </a:p>
          <a:p>
            <a:pPr marL="0">
              <a:spcBef>
                <a:spcPts val="1200"/>
              </a:spcBef>
            </a:pPr>
            <a:endParaRPr lang="en-US" dirty="0" smtClean="0"/>
          </a:p>
          <a:p>
            <a:pPr marL="0">
              <a:spcBef>
                <a:spcPts val="1200"/>
              </a:spcBef>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15</a:t>
            </a:fld>
            <a:endParaRPr lang="en-US"/>
          </a:p>
        </p:txBody>
      </p:sp>
    </p:spTree>
    <p:extLst>
      <p:ext uri="{BB962C8B-B14F-4D97-AF65-F5344CB8AC3E}">
        <p14:creationId xmlns:p14="http://schemas.microsoft.com/office/powerpoint/2010/main" val="374247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CCCCO to Implement Policies/Guidance </a:t>
            </a:r>
            <a:br>
              <a:rPr lang="en-US" sz="3200" b="1" dirty="0" smtClean="0">
                <a:solidFill>
                  <a:schemeClr val="accent1"/>
                </a:solidFill>
              </a:rPr>
            </a:br>
            <a:r>
              <a:rPr lang="en-US" sz="3200" b="1" dirty="0" smtClean="0">
                <a:solidFill>
                  <a:schemeClr val="accent1"/>
                </a:solidFill>
              </a:rPr>
              <a:t>by June 30, 2017</a:t>
            </a:r>
            <a:endParaRPr lang="en-US" sz="3200" b="1" dirty="0">
              <a:solidFill>
                <a:schemeClr val="accent1"/>
              </a:solidFill>
            </a:endParaRPr>
          </a:p>
        </p:txBody>
      </p:sp>
      <p:sp>
        <p:nvSpPr>
          <p:cNvPr id="3" name="Content Placeholder 2"/>
          <p:cNvSpPr>
            <a:spLocks noGrp="1"/>
          </p:cNvSpPr>
          <p:nvPr>
            <p:ph idx="1"/>
          </p:nvPr>
        </p:nvSpPr>
        <p:spPr>
          <a:xfrm>
            <a:off x="457200" y="1600200"/>
            <a:ext cx="8458200" cy="4953000"/>
          </a:xfrm>
          <a:solidFill>
            <a:schemeClr val="bg1"/>
          </a:solidFill>
        </p:spPr>
        <p:txBody>
          <a:bodyPr>
            <a:normAutofit fontScale="62500" lnSpcReduction="20000"/>
          </a:bodyPr>
          <a:lstStyle/>
          <a:p>
            <a:pPr marL="461963" indent="-461963">
              <a:lnSpc>
                <a:spcPct val="120000"/>
              </a:lnSpc>
              <a:spcBef>
                <a:spcPts val="1200"/>
              </a:spcBef>
              <a:buFont typeface="+mj-lt"/>
              <a:buAutoNum type="arabicPeriod"/>
            </a:pPr>
            <a:r>
              <a:rPr lang="en-US" dirty="0" smtClean="0"/>
              <a:t>Facilitate regional development, implementation, and </a:t>
            </a:r>
            <a:r>
              <a:rPr lang="en-US" u="sng" dirty="0" smtClean="0"/>
              <a:t>sharing</a:t>
            </a:r>
            <a:r>
              <a:rPr lang="en-US" dirty="0" smtClean="0"/>
              <a:t> of </a:t>
            </a:r>
          </a:p>
          <a:p>
            <a:pPr marL="862013" lvl="2" indent="-461963">
              <a:lnSpc>
                <a:spcPct val="120000"/>
              </a:lnSpc>
              <a:spcBef>
                <a:spcPts val="1200"/>
              </a:spcBef>
            </a:pPr>
            <a:r>
              <a:rPr lang="en-US" sz="3200" dirty="0" smtClean="0"/>
              <a:t>CTE effective practices </a:t>
            </a:r>
            <a:r>
              <a:rPr lang="en-US" sz="3200" i="1" dirty="0" smtClean="0"/>
              <a:t>(e.g., Professional Development Portal, DWM Practices with Promise)</a:t>
            </a:r>
          </a:p>
          <a:p>
            <a:pPr marL="862013" lvl="2" indent="-461963">
              <a:lnSpc>
                <a:spcPct val="120000"/>
              </a:lnSpc>
              <a:spcBef>
                <a:spcPts val="1200"/>
              </a:spcBef>
            </a:pPr>
            <a:r>
              <a:rPr lang="en-US" sz="3200" dirty="0"/>
              <a:t>C</a:t>
            </a:r>
            <a:r>
              <a:rPr lang="en-US" sz="3200" dirty="0" smtClean="0"/>
              <a:t>urriculum models, courses, credentials, certificates, degrees, and programs </a:t>
            </a:r>
            <a:r>
              <a:rPr lang="en-US" sz="3200" u="sng" dirty="0" smtClean="0"/>
              <a:t>across</a:t>
            </a:r>
            <a:r>
              <a:rPr lang="en-US" sz="3200" dirty="0" smtClean="0"/>
              <a:t> regions and </a:t>
            </a:r>
            <a:r>
              <a:rPr lang="en-US" sz="3200" u="sng" dirty="0" smtClean="0"/>
              <a:t>between</a:t>
            </a:r>
            <a:r>
              <a:rPr lang="en-US" sz="3200" dirty="0" smtClean="0"/>
              <a:t> colleges </a:t>
            </a:r>
            <a:r>
              <a:rPr lang="en-US" sz="3200" i="1" dirty="0" smtClean="0"/>
              <a:t>(a.k.a., curriculum portability)</a:t>
            </a:r>
          </a:p>
          <a:p>
            <a:pPr marL="461963" indent="-461963">
              <a:lnSpc>
                <a:spcPct val="120000"/>
              </a:lnSpc>
              <a:spcBef>
                <a:spcPts val="1200"/>
              </a:spcBef>
              <a:buFont typeface="+mj-lt"/>
              <a:buAutoNum type="arabicPeriod"/>
            </a:pPr>
            <a:r>
              <a:rPr lang="en-US" dirty="0" smtClean="0"/>
              <a:t>Enable districts to develop quality CTE</a:t>
            </a:r>
          </a:p>
          <a:p>
            <a:pPr marL="862013" lvl="2" indent="-461963">
              <a:lnSpc>
                <a:spcPct val="120000"/>
              </a:lnSpc>
              <a:spcBef>
                <a:spcPts val="1200"/>
              </a:spcBef>
            </a:pPr>
            <a:r>
              <a:rPr lang="en-US" sz="3200" i="1" dirty="0" smtClean="0"/>
              <a:t>Example:  Stand alone course approval policy</a:t>
            </a:r>
          </a:p>
          <a:p>
            <a:pPr marL="461963" indent="-461963">
              <a:lnSpc>
                <a:spcPct val="120000"/>
              </a:lnSpc>
              <a:spcBef>
                <a:spcPts val="1200"/>
              </a:spcBef>
              <a:buFont typeface="+mj-lt"/>
              <a:buAutoNum type="arabicPeriod"/>
            </a:pPr>
            <a:r>
              <a:rPr lang="en-US" dirty="0" smtClean="0"/>
              <a:t>Provide performance and labor market data for regional planning</a:t>
            </a:r>
          </a:p>
          <a:p>
            <a:pPr marL="857250" lvl="1" indent="-457200">
              <a:lnSpc>
                <a:spcPct val="120000"/>
              </a:lnSpc>
              <a:spcBef>
                <a:spcPts val="1200"/>
              </a:spcBef>
              <a:buFont typeface="Arial" panose="020B0604020202020204" pitchFamily="34" charset="0"/>
              <a:buChar char="•"/>
            </a:pPr>
            <a:r>
              <a:rPr lang="en-US" i="1" dirty="0"/>
              <a:t>Example:  </a:t>
            </a:r>
            <a:r>
              <a:rPr lang="en-US" i="1" dirty="0" err="1" smtClean="0"/>
              <a:t>Launchboard</a:t>
            </a:r>
            <a:r>
              <a:rPr lang="en-US" i="1" dirty="0" smtClean="0"/>
              <a:t> 2.0; CTE Data Unlocked</a:t>
            </a:r>
            <a:endParaRPr lang="en-US" dirty="0" smtClean="0"/>
          </a:p>
          <a:p>
            <a:pPr marL="461963" indent="-461963">
              <a:lnSpc>
                <a:spcPct val="120000"/>
              </a:lnSpc>
              <a:spcBef>
                <a:spcPts val="1200"/>
              </a:spcBef>
              <a:buFont typeface="+mj-lt"/>
              <a:buAutoNum type="arabicPeriod"/>
            </a:pPr>
            <a:r>
              <a:rPr lang="en-US" dirty="0" smtClean="0"/>
              <a:t>Local efficiency through coordinated regional efforts</a:t>
            </a:r>
          </a:p>
          <a:p>
            <a:pPr marL="852488">
              <a:lnSpc>
                <a:spcPct val="120000"/>
              </a:lnSpc>
              <a:spcBef>
                <a:spcPts val="1200"/>
              </a:spcBef>
            </a:pPr>
            <a:r>
              <a:rPr lang="en-US" sz="2900" dirty="0" smtClean="0"/>
              <a:t>Efficiently Transfer </a:t>
            </a:r>
            <a:r>
              <a:rPr lang="en-US" sz="2900" dirty="0"/>
              <a:t>CTE credits </a:t>
            </a:r>
            <a:r>
              <a:rPr lang="en-US" sz="2900" u="sng" dirty="0"/>
              <a:t>across</a:t>
            </a:r>
            <a:r>
              <a:rPr lang="en-US" sz="2900" dirty="0"/>
              <a:t> CCs, CSU, </a:t>
            </a:r>
            <a:r>
              <a:rPr lang="en-US" sz="2900" dirty="0" smtClean="0"/>
              <a:t>UC </a:t>
            </a:r>
            <a:r>
              <a:rPr lang="en-US" sz="2900" i="1" dirty="0" smtClean="0"/>
              <a:t>(a.k.a., student portability)</a:t>
            </a:r>
            <a:endParaRPr lang="en-US" sz="2900" i="1" dirty="0"/>
          </a:p>
          <a:p>
            <a:pPr marL="182880" indent="0">
              <a:lnSpc>
                <a:spcPct val="120000"/>
              </a:lnSpc>
              <a:spcBef>
                <a:spcPts val="1200"/>
              </a:spcBef>
              <a:buNone/>
            </a:pPr>
            <a:endParaRPr lang="en-US" dirty="0" smtClean="0"/>
          </a:p>
          <a:p>
            <a:pPr marL="182880">
              <a:lnSpc>
                <a:spcPct val="120000"/>
              </a:lnSpc>
              <a:spcBef>
                <a:spcPts val="1200"/>
              </a:spcBef>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16</a:t>
            </a:fld>
            <a:endParaRPr lang="en-US"/>
          </a:p>
        </p:txBody>
      </p:sp>
    </p:spTree>
    <p:extLst>
      <p:ext uri="{BB962C8B-B14F-4D97-AF65-F5344CB8AC3E}">
        <p14:creationId xmlns:p14="http://schemas.microsoft.com/office/powerpoint/2010/main" val="248344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Policies/Guidance…by June 30, 2017</a:t>
            </a:r>
            <a:endParaRPr lang="en-US" sz="3200" dirty="0"/>
          </a:p>
        </p:txBody>
      </p:sp>
      <p:sp>
        <p:nvSpPr>
          <p:cNvPr id="3" name="Content Placeholder 2"/>
          <p:cNvSpPr>
            <a:spLocks noGrp="1"/>
          </p:cNvSpPr>
          <p:nvPr>
            <p:ph idx="1"/>
          </p:nvPr>
        </p:nvSpPr>
        <p:spPr/>
        <p:txBody>
          <a:bodyPr>
            <a:normAutofit/>
          </a:bodyPr>
          <a:lstStyle/>
          <a:p>
            <a:pPr marL="514350" indent="-514350">
              <a:spcBef>
                <a:spcPts val="1200"/>
              </a:spcBef>
              <a:buFont typeface="+mj-lt"/>
              <a:buAutoNum type="arabicPeriod" startAt="6"/>
            </a:pPr>
            <a:r>
              <a:rPr lang="en-US" sz="2200" dirty="0" smtClean="0"/>
              <a:t>Improve sector-based engagement w employers in a region &amp; secure work-based learning (WBL) to improve employability of students</a:t>
            </a:r>
            <a:endParaRPr lang="en-US" sz="2200" dirty="0"/>
          </a:p>
          <a:p>
            <a:pPr marL="514350" indent="-514350">
              <a:spcBef>
                <a:spcPts val="1200"/>
              </a:spcBef>
              <a:buFont typeface="+mj-lt"/>
              <a:buAutoNum type="arabicPeriod" startAt="6"/>
            </a:pPr>
            <a:r>
              <a:rPr lang="en-US" sz="2200" dirty="0"/>
              <a:t>Enable </a:t>
            </a:r>
            <a:r>
              <a:rPr lang="en-US" sz="2200" dirty="0" smtClean="0"/>
              <a:t>districts </a:t>
            </a:r>
            <a:r>
              <a:rPr lang="en-US" sz="2200" dirty="0"/>
              <a:t>to </a:t>
            </a:r>
            <a:r>
              <a:rPr lang="en-US" sz="2200" u="sng" dirty="0"/>
              <a:t>regionally</a:t>
            </a:r>
            <a:r>
              <a:rPr lang="en-US" sz="2200" dirty="0"/>
              <a:t> support Strong Workforce </a:t>
            </a:r>
            <a:r>
              <a:rPr lang="en-US" sz="2200" dirty="0" smtClean="0"/>
              <a:t>Program &amp; use dollars for student success with workforce outcomes  </a:t>
            </a:r>
            <a:endParaRPr lang="en-US" sz="2200" dirty="0"/>
          </a:p>
          <a:p>
            <a:pPr marL="514350" indent="-514350">
              <a:spcBef>
                <a:spcPts val="1200"/>
              </a:spcBef>
              <a:buFont typeface="+mj-lt"/>
              <a:buAutoNum type="arabicPeriod" startAt="6"/>
            </a:pPr>
            <a:r>
              <a:rPr lang="en-US" sz="2200" dirty="0" smtClean="0"/>
              <a:t>Streamline </a:t>
            </a:r>
            <a:r>
              <a:rPr lang="en-US" sz="2200" dirty="0"/>
              <a:t>course and curriculum approval </a:t>
            </a:r>
            <a:r>
              <a:rPr lang="en-US" sz="2200" dirty="0" smtClean="0"/>
              <a:t>both at </a:t>
            </a:r>
            <a:r>
              <a:rPr lang="en-US" sz="2200" dirty="0"/>
              <a:t>state and local </a:t>
            </a:r>
            <a:r>
              <a:rPr lang="en-US" sz="2200" dirty="0" smtClean="0"/>
              <a:t>levels, including potential elimination of a state approval process for CTE</a:t>
            </a:r>
          </a:p>
          <a:p>
            <a:pPr marL="514350" indent="-514350">
              <a:spcBef>
                <a:spcPts val="1200"/>
              </a:spcBef>
              <a:buFont typeface="+mj-lt"/>
              <a:buAutoNum type="arabicPeriod" startAt="6"/>
            </a:pPr>
            <a:r>
              <a:rPr lang="en-US" sz="2200" dirty="0" smtClean="0"/>
              <a:t>Eliminate </a:t>
            </a:r>
            <a:r>
              <a:rPr lang="en-US" sz="2200" dirty="0"/>
              <a:t>barriers to hiring qualified CTE </a:t>
            </a:r>
            <a:r>
              <a:rPr lang="en-US" sz="2200" dirty="0" smtClean="0"/>
              <a:t>instructors, including re-evaluating the required minimum qualifications </a:t>
            </a:r>
            <a:endParaRPr lang="en-US" sz="1800" dirty="0"/>
          </a:p>
          <a:p>
            <a:pPr marL="514350" indent="-514350">
              <a:spcBef>
                <a:spcPts val="1200"/>
              </a:spcBef>
              <a:buFont typeface="+mj-lt"/>
              <a:buAutoNum type="arabicPeriod" startAt="6"/>
            </a:pPr>
            <a:endParaRPr lang="en-US" sz="2200" dirty="0" smtClean="0"/>
          </a:p>
          <a:p>
            <a:pPr marL="0" indent="0">
              <a:spcBef>
                <a:spcPts val="1200"/>
              </a:spcBef>
              <a:buNone/>
            </a:pPr>
            <a:endParaRPr lang="en-US" sz="2200" dirty="0"/>
          </a:p>
        </p:txBody>
      </p:sp>
      <p:sp>
        <p:nvSpPr>
          <p:cNvPr id="4" name="Slide Number Placeholder 3"/>
          <p:cNvSpPr>
            <a:spLocks noGrp="1"/>
          </p:cNvSpPr>
          <p:nvPr>
            <p:ph type="sldNum" sz="quarter" idx="12"/>
          </p:nvPr>
        </p:nvSpPr>
        <p:spPr/>
        <p:txBody>
          <a:bodyPr/>
          <a:lstStyle/>
          <a:p>
            <a:fld id="{E5E507D8-6DC6-4D2C-8233-08C18F3EF4D6}" type="slidenum">
              <a:rPr lang="en-US" smtClean="0"/>
              <a:t>17</a:t>
            </a:fld>
            <a:endParaRPr lang="en-US"/>
          </a:p>
        </p:txBody>
      </p:sp>
    </p:spTree>
    <p:extLst>
      <p:ext uri="{BB962C8B-B14F-4D97-AF65-F5344CB8AC3E}">
        <p14:creationId xmlns:p14="http://schemas.microsoft.com/office/powerpoint/2010/main" val="20706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chemeClr val="accent1"/>
                </a:solidFill>
              </a:rPr>
              <a:t>To Receive Funds…</a:t>
            </a:r>
            <a:br>
              <a:rPr lang="en-US" sz="3200" b="1" dirty="0" smtClean="0">
                <a:solidFill>
                  <a:schemeClr val="accent1"/>
                </a:solidFill>
              </a:rPr>
            </a:br>
            <a:endParaRPr lang="en-US" sz="2000" dirty="0"/>
          </a:p>
        </p:txBody>
      </p:sp>
      <p:sp>
        <p:nvSpPr>
          <p:cNvPr id="3" name="Content Placeholder 2"/>
          <p:cNvSpPr>
            <a:spLocks noGrp="1"/>
          </p:cNvSpPr>
          <p:nvPr>
            <p:ph idx="1"/>
          </p:nvPr>
        </p:nvSpPr>
        <p:spPr>
          <a:xfrm>
            <a:off x="457200" y="914400"/>
            <a:ext cx="4495800" cy="4724400"/>
          </a:xfrm>
          <a:solidFill>
            <a:schemeClr val="accent4">
              <a:lumMod val="20000"/>
              <a:lumOff val="80000"/>
            </a:schemeClr>
          </a:solidFill>
        </p:spPr>
        <p:txBody>
          <a:bodyPr>
            <a:normAutofit fontScale="70000" lnSpcReduction="20000"/>
          </a:bodyPr>
          <a:lstStyle/>
          <a:p>
            <a:pPr marL="0" indent="0">
              <a:spcBef>
                <a:spcPts val="1200"/>
              </a:spcBef>
              <a:buNone/>
            </a:pPr>
            <a:r>
              <a:rPr lang="en-US" u="sng" dirty="0" smtClean="0"/>
              <a:t>Regional Plans:</a:t>
            </a:r>
          </a:p>
          <a:p>
            <a:pPr>
              <a:spcBef>
                <a:spcPts val="1200"/>
              </a:spcBef>
            </a:pPr>
            <a:r>
              <a:rPr lang="en-US" sz="2400" dirty="0" smtClean="0"/>
              <a:t>Name of entities and designated fiscal agent</a:t>
            </a:r>
          </a:p>
          <a:p>
            <a:pPr>
              <a:spcBef>
                <a:spcPts val="1200"/>
              </a:spcBef>
            </a:pPr>
            <a:r>
              <a:rPr lang="en-US" sz="2400" dirty="0" smtClean="0"/>
              <a:t>Governance model – </a:t>
            </a:r>
            <a:r>
              <a:rPr lang="en-US" sz="2400" b="1" dirty="0" smtClean="0">
                <a:solidFill>
                  <a:schemeClr val="accent1"/>
                </a:solidFill>
              </a:rPr>
              <a:t>but decisions on these dollars shall be determined exclusively by participating CC districts.  Dollars go to district from the fiscal agent </a:t>
            </a:r>
          </a:p>
          <a:p>
            <a:pPr>
              <a:spcBef>
                <a:spcPts val="1200"/>
              </a:spcBef>
            </a:pPr>
            <a:r>
              <a:rPr lang="en-US" sz="2400" dirty="0" smtClean="0"/>
              <a:t>Analysis of regional labor market needs &amp; wage</a:t>
            </a:r>
          </a:p>
          <a:p>
            <a:pPr>
              <a:spcBef>
                <a:spcPts val="1200"/>
              </a:spcBef>
            </a:pPr>
            <a:r>
              <a:rPr lang="en-US" sz="2400" dirty="0" smtClean="0"/>
              <a:t>Prioritized projects: regional &amp; local</a:t>
            </a:r>
          </a:p>
          <a:p>
            <a:pPr>
              <a:spcBef>
                <a:spcPts val="1200"/>
              </a:spcBef>
            </a:pPr>
            <a:r>
              <a:rPr lang="en-US" sz="2400" dirty="0" smtClean="0"/>
              <a:t>For regional projects: work </a:t>
            </a:r>
            <a:r>
              <a:rPr lang="en-US" sz="2400" dirty="0"/>
              <a:t>plan, spending plan, budget</a:t>
            </a:r>
          </a:p>
          <a:p>
            <a:pPr>
              <a:spcBef>
                <a:spcPts val="1200"/>
              </a:spcBef>
            </a:pPr>
            <a:r>
              <a:rPr lang="en-US" sz="2400" dirty="0" smtClean="0"/>
              <a:t>Measurable goals that align with WIOA performance measures</a:t>
            </a:r>
          </a:p>
          <a:p>
            <a:pPr>
              <a:spcBef>
                <a:spcPts val="1200"/>
              </a:spcBef>
            </a:pPr>
            <a:r>
              <a:rPr lang="en-US" sz="2400" dirty="0" smtClean="0"/>
              <a:t>Alignment of pathways and workforce sector strategies within region</a:t>
            </a:r>
          </a:p>
          <a:p>
            <a:pPr>
              <a:spcBef>
                <a:spcPts val="1200"/>
              </a:spcBef>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18</a:t>
            </a:fld>
            <a:endParaRPr lang="en-US"/>
          </a:p>
        </p:txBody>
      </p:sp>
      <p:sp>
        <p:nvSpPr>
          <p:cNvPr id="5" name="TextBox 4"/>
          <p:cNvSpPr txBox="1"/>
          <p:nvPr/>
        </p:nvSpPr>
        <p:spPr>
          <a:xfrm>
            <a:off x="5105400" y="838200"/>
            <a:ext cx="3886200" cy="5816977"/>
          </a:xfrm>
          <a:prstGeom prst="rect">
            <a:avLst/>
          </a:prstGeom>
          <a:solidFill>
            <a:schemeClr val="bg1"/>
          </a:solidFill>
        </p:spPr>
        <p:txBody>
          <a:bodyPr wrap="square" rtlCol="0">
            <a:spAutoFit/>
          </a:bodyPr>
          <a:lstStyle/>
          <a:p>
            <a:pPr algn="ctr"/>
            <a:r>
              <a:rPr lang="en-US" sz="1900" b="1" dirty="0" smtClean="0"/>
              <a:t>Must participate </a:t>
            </a:r>
          </a:p>
          <a:p>
            <a:pPr marL="342900" indent="-342900" algn="ctr">
              <a:buFontTx/>
              <a:buChar char="-"/>
            </a:pPr>
            <a:r>
              <a:rPr lang="en-US" sz="1600" dirty="0"/>
              <a:t>I</a:t>
            </a:r>
            <a:r>
              <a:rPr lang="en-US" sz="1600" dirty="0" smtClean="0"/>
              <a:t>n regional (WIOA) planning </a:t>
            </a:r>
          </a:p>
          <a:p>
            <a:pPr marL="342900" indent="-342900" algn="ctr">
              <a:buFontTx/>
              <a:buChar char="-"/>
            </a:pPr>
            <a:r>
              <a:rPr lang="en-US" sz="1600" dirty="0"/>
              <a:t>B</a:t>
            </a:r>
            <a:r>
              <a:rPr lang="en-US" sz="1600" dirty="0" smtClean="0"/>
              <a:t>e a member </a:t>
            </a:r>
          </a:p>
          <a:p>
            <a:pPr algn="ctr"/>
            <a:r>
              <a:rPr lang="en-US" sz="1600" dirty="0" smtClean="0"/>
              <a:t>of the regional collaborative </a:t>
            </a:r>
          </a:p>
          <a:p>
            <a:pPr algn="ctr"/>
            <a:endParaRPr lang="en-US" sz="1900" dirty="0" smtClean="0"/>
          </a:p>
          <a:p>
            <a:pPr algn="ctr"/>
            <a:r>
              <a:rPr lang="en-US" sz="1900" b="1" dirty="0" smtClean="0"/>
              <a:t>Full regional plans due by 1/17 </a:t>
            </a:r>
            <a:endParaRPr lang="en-US" sz="1900" b="1" dirty="0"/>
          </a:p>
          <a:p>
            <a:pPr marL="285750" indent="-285750" algn="ctr">
              <a:buFontTx/>
              <a:buChar char="-"/>
            </a:pPr>
            <a:r>
              <a:rPr lang="en-US" sz="1600" dirty="0" smtClean="0"/>
              <a:t>4-year WIOA planning cycle w CCCCO reviewing plans every 4 years and providing technical assistance </a:t>
            </a:r>
          </a:p>
          <a:p>
            <a:pPr marL="285750" indent="-285750" algn="ctr">
              <a:buFontTx/>
              <a:buChar char="-"/>
            </a:pPr>
            <a:r>
              <a:rPr lang="en-US" sz="1600" dirty="0" smtClean="0"/>
              <a:t>Annual updates</a:t>
            </a:r>
          </a:p>
          <a:p>
            <a:pPr marL="285750" indent="-285750" algn="ctr">
              <a:buFontTx/>
              <a:buChar char="-"/>
            </a:pPr>
            <a:r>
              <a:rPr lang="en-US" sz="1600" dirty="0" smtClean="0"/>
              <a:t>Posted by CCCCO to web</a:t>
            </a:r>
          </a:p>
          <a:p>
            <a:pPr marL="285750" indent="-285750" algn="ctr">
              <a:buFontTx/>
              <a:buChar char="-"/>
            </a:pPr>
            <a:endParaRPr lang="en-US" sz="1900" dirty="0" smtClean="0"/>
          </a:p>
          <a:p>
            <a:pPr algn="ctr"/>
            <a:r>
              <a:rPr lang="en-US" sz="1900" b="1" dirty="0" smtClean="0"/>
              <a:t>Districts shall </a:t>
            </a:r>
            <a:r>
              <a:rPr lang="en-US" sz="1900" b="1" dirty="0" err="1" smtClean="0"/>
              <a:t>utilitize</a:t>
            </a:r>
            <a:endParaRPr lang="en-US" sz="1900" b="1" dirty="0" smtClean="0"/>
          </a:p>
          <a:p>
            <a:pPr algn="ctr"/>
            <a:r>
              <a:rPr lang="en-US" sz="1900" b="1" dirty="0" smtClean="0"/>
              <a:t> their region’s plan to inform </a:t>
            </a:r>
          </a:p>
          <a:p>
            <a:pPr algn="ctr"/>
            <a:r>
              <a:rPr lang="en-US" sz="1900" b="1" dirty="0" smtClean="0"/>
              <a:t>local campus planning efforts </a:t>
            </a:r>
          </a:p>
          <a:p>
            <a:pPr marL="342900" indent="-342900" algn="ctr">
              <a:buFontTx/>
              <a:buChar char="-"/>
            </a:pPr>
            <a:r>
              <a:rPr lang="en-US" sz="1600" dirty="0" smtClean="0"/>
              <a:t>CTE courses, programs, pathways</a:t>
            </a:r>
          </a:p>
          <a:p>
            <a:pPr marL="342900" indent="-342900" algn="ctr">
              <a:buFontTx/>
              <a:buChar char="-"/>
            </a:pPr>
            <a:endParaRPr lang="en-US" sz="1900" dirty="0"/>
          </a:p>
          <a:p>
            <a:pPr algn="ctr"/>
            <a:r>
              <a:rPr lang="en-US" sz="1900" b="1" dirty="0" smtClean="0"/>
              <a:t>Funds supplement not supplant</a:t>
            </a:r>
          </a:p>
          <a:p>
            <a:pPr algn="ctr"/>
            <a:endParaRPr lang="en-US" sz="1900" b="1" dirty="0"/>
          </a:p>
          <a:p>
            <a:pPr algn="ctr"/>
            <a:r>
              <a:rPr lang="en-US" sz="1900" b="1" dirty="0" smtClean="0"/>
              <a:t>Provide performance data </a:t>
            </a:r>
          </a:p>
          <a:p>
            <a:pPr algn="ctr"/>
            <a:r>
              <a:rPr lang="en-US" sz="1900" b="1" dirty="0" smtClean="0"/>
              <a:t>by demographics</a:t>
            </a:r>
          </a:p>
        </p:txBody>
      </p:sp>
    </p:spTree>
    <p:extLst>
      <p:ext uri="{BB962C8B-B14F-4D97-AF65-F5344CB8AC3E}">
        <p14:creationId xmlns:p14="http://schemas.microsoft.com/office/powerpoint/2010/main" val="241311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CCs Must Certify Their Use of Funds </a:t>
            </a:r>
            <a:br>
              <a:rPr lang="en-US" sz="3200" b="1" dirty="0" smtClean="0">
                <a:solidFill>
                  <a:schemeClr val="accent1"/>
                </a:solidFill>
              </a:rPr>
            </a:br>
            <a:r>
              <a:rPr lang="en-US" sz="3200" b="1" dirty="0" smtClean="0">
                <a:solidFill>
                  <a:schemeClr val="accent1"/>
                </a:solidFill>
              </a:rPr>
              <a:t>to Accomplish…</a:t>
            </a:r>
            <a:endParaRPr lang="en-US" sz="3200" b="1" dirty="0">
              <a:solidFill>
                <a:schemeClr val="accent1"/>
              </a:solidFill>
            </a:endParaRPr>
          </a:p>
        </p:txBody>
      </p:sp>
      <p:sp>
        <p:nvSpPr>
          <p:cNvPr id="3" name="Content Placeholder 2"/>
          <p:cNvSpPr>
            <a:spLocks noGrp="1"/>
          </p:cNvSpPr>
          <p:nvPr>
            <p:ph idx="1"/>
          </p:nvPr>
        </p:nvSpPr>
        <p:spPr>
          <a:xfrm>
            <a:off x="533400" y="1524000"/>
            <a:ext cx="8229600" cy="4525963"/>
          </a:xfrm>
        </p:spPr>
        <p:txBody>
          <a:bodyPr>
            <a:normAutofit/>
          </a:bodyPr>
          <a:lstStyle/>
          <a:p>
            <a:r>
              <a:rPr lang="en-US" sz="2500" dirty="0" smtClean="0"/>
              <a:t>Increase </a:t>
            </a:r>
            <a:r>
              <a:rPr lang="en-US" sz="2500" u="sng" dirty="0" smtClean="0"/>
              <a:t>number</a:t>
            </a:r>
            <a:r>
              <a:rPr lang="en-US" sz="2500" dirty="0" smtClean="0"/>
              <a:t> of students in </a:t>
            </a:r>
            <a:r>
              <a:rPr lang="en-US" sz="2500" u="sng" dirty="0" smtClean="0"/>
              <a:t>quality</a:t>
            </a:r>
            <a:r>
              <a:rPr lang="en-US" sz="2500" dirty="0" smtClean="0"/>
              <a:t> CTE courses, programs, pathways that lead to successful workforce outcomes; OR </a:t>
            </a:r>
            <a:r>
              <a:rPr lang="en-US" sz="2500" u="sng" dirty="0" smtClean="0"/>
              <a:t>invest in new or emerging </a:t>
            </a:r>
            <a:r>
              <a:rPr lang="en-US" sz="2500" dirty="0" smtClean="0"/>
              <a:t>CTE likely to lead to successful workforce outcomes</a:t>
            </a:r>
          </a:p>
          <a:p>
            <a:endParaRPr lang="en-US" sz="2500" dirty="0" smtClean="0"/>
          </a:p>
          <a:p>
            <a:r>
              <a:rPr lang="en-US" sz="2500" dirty="0" smtClean="0"/>
              <a:t>Address recommendations from Strong Workforce Task Force including provision of student services related to </a:t>
            </a:r>
            <a:r>
              <a:rPr lang="en-US" sz="2500" u="sng" dirty="0" smtClean="0"/>
              <a:t>career exploration</a:t>
            </a:r>
            <a:r>
              <a:rPr lang="en-US" sz="2500" dirty="0" smtClean="0"/>
              <a:t>, </a:t>
            </a:r>
            <a:r>
              <a:rPr lang="en-US" sz="2500" u="sng" dirty="0" smtClean="0"/>
              <a:t>job readiness</a:t>
            </a:r>
            <a:r>
              <a:rPr lang="en-US" sz="2500" dirty="0" smtClean="0"/>
              <a:t>, </a:t>
            </a:r>
            <a:r>
              <a:rPr lang="en-US" sz="2500" u="sng" dirty="0" smtClean="0"/>
              <a:t>placement</a:t>
            </a:r>
            <a:r>
              <a:rPr lang="en-US" sz="2500" dirty="0" smtClean="0"/>
              <a:t>, </a:t>
            </a:r>
            <a:r>
              <a:rPr lang="en-US" sz="2500" u="sng" dirty="0" smtClean="0"/>
              <a:t>work-based learning</a:t>
            </a:r>
            <a:r>
              <a:rPr lang="en-US" sz="2500" dirty="0" smtClean="0"/>
              <a:t> (WBL)</a:t>
            </a:r>
          </a:p>
          <a:p>
            <a:endParaRPr lang="en-US" sz="2500" dirty="0"/>
          </a:p>
        </p:txBody>
      </p:sp>
      <p:sp>
        <p:nvSpPr>
          <p:cNvPr id="4" name="Slide Number Placeholder 3"/>
          <p:cNvSpPr>
            <a:spLocks noGrp="1"/>
          </p:cNvSpPr>
          <p:nvPr>
            <p:ph type="sldNum" sz="quarter" idx="12"/>
          </p:nvPr>
        </p:nvSpPr>
        <p:spPr/>
        <p:txBody>
          <a:bodyPr/>
          <a:lstStyle/>
          <a:p>
            <a:fld id="{E5E507D8-6DC6-4D2C-8233-08C18F3EF4D6}" type="slidenum">
              <a:rPr lang="en-US" smtClean="0"/>
              <a:t>19</a:t>
            </a:fld>
            <a:endParaRPr lang="en-US"/>
          </a:p>
        </p:txBody>
      </p:sp>
    </p:spTree>
    <p:extLst>
      <p:ext uri="{BB962C8B-B14F-4D97-AF65-F5344CB8AC3E}">
        <p14:creationId xmlns:p14="http://schemas.microsoft.com/office/powerpoint/2010/main" val="243365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9"/>
            <a:ext cx="3089564" cy="2105891"/>
          </a:xfrm>
          <a:solidFill>
            <a:schemeClr val="bg1"/>
          </a:solidFill>
        </p:spPr>
        <p:txBody>
          <a:bodyPr>
            <a:noAutofit/>
          </a:bodyPr>
          <a:lstStyle/>
          <a:p>
            <a:pPr>
              <a:buNone/>
            </a:pPr>
            <a:r>
              <a:rPr lang="en-US" sz="2400" b="1" dirty="0" smtClean="0"/>
              <a:t>California </a:t>
            </a:r>
            <a:r>
              <a:rPr lang="en-US" sz="2400" b="1" dirty="0"/>
              <a:t>n</a:t>
            </a:r>
            <a:r>
              <a:rPr lang="en-US" sz="2400" b="1" dirty="0" smtClean="0"/>
              <a:t>eeds </a:t>
            </a:r>
            <a:br>
              <a:rPr lang="en-US" sz="2400" b="1" dirty="0" smtClean="0"/>
            </a:br>
            <a:r>
              <a:rPr lang="en-US" sz="2400" b="1" dirty="0" smtClean="0"/>
              <a:t>1 million more </a:t>
            </a:r>
            <a:br>
              <a:rPr lang="en-US" sz="2400" b="1" dirty="0" smtClean="0"/>
            </a:br>
            <a:r>
              <a:rPr lang="en-US" sz="2400" b="1" dirty="0" smtClean="0"/>
              <a:t>AA, certificates, or industry-valued credentials. </a:t>
            </a:r>
            <a:br>
              <a:rPr lang="en-US" sz="2400" b="1" dirty="0" smtClean="0"/>
            </a:br>
            <a:endParaRPr lang="en-US" sz="2900" b="1" dirty="0"/>
          </a:p>
        </p:txBody>
      </p:sp>
      <p:graphicFrame>
        <p:nvGraphicFramePr>
          <p:cNvPr id="4" name="Chart 3"/>
          <p:cNvGraphicFramePr/>
          <p:nvPr>
            <p:extLst>
              <p:ext uri="{D42A27DB-BD31-4B8C-83A1-F6EECF244321}">
                <p14:modId xmlns:p14="http://schemas.microsoft.com/office/powerpoint/2010/main" val="4285466728"/>
              </p:ext>
            </p:extLst>
          </p:nvPr>
        </p:nvGraphicFramePr>
        <p:xfrm>
          <a:off x="3509357" y="302567"/>
          <a:ext cx="5562599" cy="57531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76200" y="0"/>
            <a:ext cx="1549796" cy="533400"/>
            <a:chOff x="2362200" y="4648200"/>
            <a:chExt cx="1549796" cy="53340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10" name="Picture 9"/>
          <p:cNvPicPr>
            <a:picLocks noChangeAspect="1"/>
          </p:cNvPicPr>
          <p:nvPr/>
        </p:nvPicPr>
        <p:blipFill>
          <a:blip r:embed="rId5" cstate="print">
            <a:lum/>
            <a:alphaModFix/>
          </a:blip>
          <a:srcRect/>
          <a:stretch>
            <a:fillRect/>
          </a:stretch>
        </p:blipFill>
        <p:spPr>
          <a:xfrm>
            <a:off x="685800" y="6063119"/>
            <a:ext cx="1961640" cy="794520"/>
          </a:xfrm>
          <a:prstGeom prst="rect">
            <a:avLst/>
          </a:prstGeom>
          <a:noFill/>
          <a:ln>
            <a:noFill/>
          </a:ln>
        </p:spPr>
      </p:pic>
      <p:sp>
        <p:nvSpPr>
          <p:cNvPr id="9" name="Title 1"/>
          <p:cNvSpPr txBox="1">
            <a:spLocks/>
          </p:cNvSpPr>
          <p:nvPr/>
        </p:nvSpPr>
        <p:spPr>
          <a:xfrm>
            <a:off x="-353566" y="1478464"/>
            <a:ext cx="4312691" cy="764274"/>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StarSymbol"/>
              <a:buNone/>
            </a:pPr>
            <a:r>
              <a:rPr lang="en-US" sz="3200" b="1" dirty="0" smtClean="0">
                <a:solidFill>
                  <a:srgbClr val="1575BB"/>
                </a:solidFill>
              </a:rPr>
              <a:t>The Goal</a:t>
            </a:r>
            <a:endParaRPr lang="en-US" sz="3200" b="1" dirty="0">
              <a:solidFill>
                <a:srgbClr val="1575BB"/>
              </a:solidFill>
            </a:endParaRPr>
          </a:p>
        </p:txBody>
      </p:sp>
    </p:spTree>
    <p:extLst>
      <p:ext uri="{BB962C8B-B14F-4D97-AF65-F5344CB8AC3E}">
        <p14:creationId xmlns:p14="http://schemas.microsoft.com/office/powerpoint/2010/main" val="1439961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5% of Funds </a:t>
            </a:r>
            <a:r>
              <a:rPr lang="en-US" sz="3200" dirty="0" smtClean="0"/>
              <a:t/>
            </a:r>
            <a:br>
              <a:rPr lang="en-US" sz="3200" dirty="0" smtClean="0"/>
            </a:br>
            <a:endParaRPr lang="en-US" sz="2200" dirty="0">
              <a:solidFill>
                <a:schemeClr val="accent1"/>
              </a:solidFill>
            </a:endParaRPr>
          </a:p>
        </p:txBody>
      </p:sp>
      <p:sp>
        <p:nvSpPr>
          <p:cNvPr id="3" name="Content Placeholder 2"/>
          <p:cNvSpPr>
            <a:spLocks noGrp="1"/>
          </p:cNvSpPr>
          <p:nvPr>
            <p:ph idx="1"/>
          </p:nvPr>
        </p:nvSpPr>
        <p:spPr>
          <a:xfrm>
            <a:off x="457200" y="1143000"/>
            <a:ext cx="8305800" cy="4525963"/>
          </a:xfrm>
        </p:spPr>
        <p:txBody>
          <a:bodyPr>
            <a:normAutofit/>
          </a:bodyPr>
          <a:lstStyle/>
          <a:p>
            <a:r>
              <a:rPr lang="en-US" sz="2500" dirty="0" smtClean="0"/>
              <a:t>Statewide activities to improve and administer program</a:t>
            </a:r>
          </a:p>
          <a:p>
            <a:r>
              <a:rPr lang="en-US" sz="2500" dirty="0" smtClean="0"/>
              <a:t>System, program and data alignment at state and regional level</a:t>
            </a:r>
          </a:p>
          <a:p>
            <a:r>
              <a:rPr lang="en-US" sz="2500" dirty="0"/>
              <a:t>Development and maintenance of cross-system data reporting mechanism</a:t>
            </a:r>
          </a:p>
          <a:p>
            <a:r>
              <a:rPr lang="en-US" sz="2500" dirty="0" smtClean="0"/>
              <a:t>Research, evaluation, and technical assistance</a:t>
            </a:r>
          </a:p>
          <a:p>
            <a:r>
              <a:rPr lang="en-US" sz="2500" dirty="0" smtClean="0"/>
              <a:t>Prototyping of innovative policies and practices, coordinated services w/ workforce and education partners</a:t>
            </a:r>
          </a:p>
          <a:p>
            <a:r>
              <a:rPr lang="en-US" sz="2500" dirty="0" smtClean="0"/>
              <a:t>Coordinated cross agency training of local program staff</a:t>
            </a:r>
          </a:p>
          <a:p>
            <a:pPr marL="0" indent="0">
              <a:buNone/>
            </a:pPr>
            <a:endParaRPr lang="en-US" sz="2500" dirty="0"/>
          </a:p>
        </p:txBody>
      </p:sp>
      <p:sp>
        <p:nvSpPr>
          <p:cNvPr id="4" name="Slide Number Placeholder 3"/>
          <p:cNvSpPr>
            <a:spLocks noGrp="1"/>
          </p:cNvSpPr>
          <p:nvPr>
            <p:ph type="sldNum" sz="quarter" idx="12"/>
          </p:nvPr>
        </p:nvSpPr>
        <p:spPr/>
        <p:txBody>
          <a:bodyPr/>
          <a:lstStyle/>
          <a:p>
            <a:fld id="{E5E507D8-6DC6-4D2C-8233-08C18F3EF4D6}" type="slidenum">
              <a:rPr lang="en-US" smtClean="0"/>
              <a:t>20</a:t>
            </a:fld>
            <a:endParaRPr lang="en-US"/>
          </a:p>
        </p:txBody>
      </p:sp>
    </p:spTree>
    <p:extLst>
      <p:ext uri="{BB962C8B-B14F-4D97-AF65-F5344CB8AC3E}">
        <p14:creationId xmlns:p14="http://schemas.microsoft.com/office/powerpoint/2010/main" val="88883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Factors Determining Regional Allocation</a:t>
            </a:r>
            <a:br>
              <a:rPr lang="en-US" sz="3200" b="1" dirty="0" smtClean="0">
                <a:solidFill>
                  <a:schemeClr val="accent1"/>
                </a:solidFill>
              </a:rPr>
            </a:br>
            <a:endParaRPr lang="en-US" sz="2000" dirty="0">
              <a:solidFill>
                <a:schemeClr val="accent1"/>
              </a:solidFill>
            </a:endParaRPr>
          </a:p>
        </p:txBody>
      </p:sp>
      <p:sp>
        <p:nvSpPr>
          <p:cNvPr id="3" name="Content Placeholder 2"/>
          <p:cNvSpPr>
            <a:spLocks noGrp="1"/>
          </p:cNvSpPr>
          <p:nvPr>
            <p:ph idx="1"/>
          </p:nvPr>
        </p:nvSpPr>
        <p:spPr>
          <a:xfrm>
            <a:off x="304800" y="1371600"/>
            <a:ext cx="8686800" cy="4525963"/>
          </a:xfrm>
        </p:spPr>
        <p:txBody>
          <a:bodyPr>
            <a:normAutofit fontScale="70000" lnSpcReduction="20000"/>
          </a:bodyPr>
          <a:lstStyle/>
          <a:p>
            <a:pPr marL="457200" lvl="1" indent="0">
              <a:buNone/>
            </a:pPr>
            <a:r>
              <a:rPr lang="en-US" dirty="0" smtClean="0"/>
              <a:t>Regional collaborative shall allocate funds in accordance </a:t>
            </a:r>
          </a:p>
          <a:p>
            <a:pPr marL="457200" lvl="1" indent="0">
              <a:buNone/>
            </a:pPr>
            <a:r>
              <a:rPr lang="en-US" dirty="0" smtClean="0"/>
              <a:t>with its plan only to cc districts for use by their colleges</a:t>
            </a:r>
          </a:p>
          <a:p>
            <a:pPr marL="457200" lvl="1" indent="0">
              <a:buNone/>
            </a:pPr>
            <a:endParaRPr lang="en-US" b="1" dirty="0" smtClean="0"/>
          </a:p>
          <a:p>
            <a:pPr marL="457200" lvl="1" indent="0">
              <a:buNone/>
            </a:pPr>
            <a:r>
              <a:rPr lang="en-US" b="1" dirty="0" smtClean="0"/>
              <a:t>2016-17…</a:t>
            </a:r>
          </a:p>
          <a:p>
            <a:pPr marL="457200" lvl="1" indent="0">
              <a:buNone/>
            </a:pPr>
            <a:r>
              <a:rPr lang="en-US" dirty="0" smtClean="0"/>
              <a:t>+ Unemployment</a:t>
            </a:r>
          </a:p>
          <a:p>
            <a:pPr marL="457200" lvl="1" indent="0">
              <a:buNone/>
            </a:pPr>
            <a:r>
              <a:rPr lang="en-US" dirty="0" smtClean="0"/>
              <a:t>+ CTE FTES</a:t>
            </a:r>
          </a:p>
          <a:p>
            <a:pPr marL="457200" lvl="1" indent="0">
              <a:buNone/>
            </a:pPr>
            <a:r>
              <a:rPr lang="en-US" dirty="0" smtClean="0"/>
              <a:t>+ Projected job openings</a:t>
            </a:r>
          </a:p>
          <a:p>
            <a:pPr marL="457200" lvl="1" indent="0">
              <a:buNone/>
            </a:pPr>
            <a:endParaRPr lang="en-US" dirty="0" smtClean="0"/>
          </a:p>
          <a:p>
            <a:pPr marL="457200" lvl="1" indent="0">
              <a:buNone/>
            </a:pPr>
            <a:r>
              <a:rPr lang="en-US" b="1" dirty="0" smtClean="0"/>
              <a:t>2017-18 </a:t>
            </a:r>
            <a:r>
              <a:rPr lang="en-US" i="1" dirty="0" smtClean="0"/>
              <a:t>… also invites interested 4-year institutions into regional planning</a:t>
            </a:r>
          </a:p>
          <a:p>
            <a:pPr marL="457200" lvl="1" indent="0">
              <a:buNone/>
            </a:pPr>
            <a:r>
              <a:rPr lang="en-US" dirty="0"/>
              <a:t>+ Unemployment</a:t>
            </a:r>
          </a:p>
          <a:p>
            <a:pPr marL="457200" lvl="1" indent="0">
              <a:buNone/>
            </a:pPr>
            <a:r>
              <a:rPr lang="en-US" dirty="0"/>
              <a:t>+ CTE FTES</a:t>
            </a:r>
          </a:p>
          <a:p>
            <a:pPr marL="457200" lvl="1" indent="0">
              <a:buNone/>
            </a:pPr>
            <a:r>
              <a:rPr lang="en-US" dirty="0"/>
              <a:t>+ Projected job </a:t>
            </a:r>
            <a:r>
              <a:rPr lang="en-US" dirty="0" smtClean="0"/>
              <a:t>openings</a:t>
            </a:r>
          </a:p>
          <a:p>
            <a:pPr marL="457200" lvl="1" indent="0">
              <a:buNone/>
            </a:pPr>
            <a:r>
              <a:rPr lang="en-US" i="1" dirty="0" smtClean="0"/>
              <a:t>+ Proportion of successful workforce outcomes based on WIOA measures</a:t>
            </a:r>
            <a:endParaRPr lang="en-US" i="1" dirty="0"/>
          </a:p>
        </p:txBody>
      </p:sp>
      <p:sp>
        <p:nvSpPr>
          <p:cNvPr id="4" name="Slide Number Placeholder 3"/>
          <p:cNvSpPr>
            <a:spLocks noGrp="1"/>
          </p:cNvSpPr>
          <p:nvPr>
            <p:ph type="sldNum" sz="quarter" idx="12"/>
          </p:nvPr>
        </p:nvSpPr>
        <p:spPr/>
        <p:txBody>
          <a:bodyPr/>
          <a:lstStyle/>
          <a:p>
            <a:fld id="{E5E507D8-6DC6-4D2C-8233-08C18F3EF4D6}" type="slidenum">
              <a:rPr lang="en-US" smtClean="0"/>
              <a:t>21</a:t>
            </a:fld>
            <a:endParaRPr lang="en-US"/>
          </a:p>
        </p:txBody>
      </p:sp>
    </p:spTree>
    <p:extLst>
      <p:ext uri="{BB962C8B-B14F-4D97-AF65-F5344CB8AC3E}">
        <p14:creationId xmlns:p14="http://schemas.microsoft.com/office/powerpoint/2010/main" val="30478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solidFill>
              </a:rPr>
              <a:t>Your Feedback</a:t>
            </a:r>
            <a:endParaRPr lang="en-US" sz="3200" b="1" dirty="0">
              <a:solidFill>
                <a:schemeClr val="accent1"/>
              </a:solidFill>
            </a:endParaRPr>
          </a:p>
        </p:txBody>
      </p:sp>
      <p:sp>
        <p:nvSpPr>
          <p:cNvPr id="3" name="Content Placeholder 2"/>
          <p:cNvSpPr>
            <a:spLocks noGrp="1"/>
          </p:cNvSpPr>
          <p:nvPr>
            <p:ph idx="1"/>
          </p:nvPr>
        </p:nvSpPr>
        <p:spPr>
          <a:xfrm>
            <a:off x="533400" y="1524000"/>
            <a:ext cx="7620000" cy="4297363"/>
          </a:xfrm>
        </p:spPr>
        <p:txBody>
          <a:bodyPr>
            <a:normAutofit fontScale="47500" lnSpcReduction="20000"/>
          </a:bodyPr>
          <a:lstStyle/>
          <a:p>
            <a:pPr>
              <a:spcBef>
                <a:spcPts val="1200"/>
              </a:spcBef>
            </a:pPr>
            <a:r>
              <a:rPr lang="en-US" dirty="0" smtClean="0"/>
              <a:t>Options for providing some funding predictability for colleges (e.g., local vs. regional shares)?</a:t>
            </a:r>
          </a:p>
          <a:p>
            <a:pPr>
              <a:spcBef>
                <a:spcPts val="1200"/>
              </a:spcBef>
            </a:pPr>
            <a:r>
              <a:rPr lang="en-US" dirty="0" smtClean="0"/>
              <a:t>Decision-makers (colleges vs districts) vs. advisors (K12, interested public 4-years, civic, industry, local workforce board, etc.)?</a:t>
            </a:r>
          </a:p>
          <a:p>
            <a:pPr>
              <a:spcBef>
                <a:spcPts val="1200"/>
              </a:spcBef>
            </a:pPr>
            <a:r>
              <a:rPr lang="en-US" dirty="0" smtClean="0"/>
              <a:t>Factors determining funding allocation?  </a:t>
            </a:r>
          </a:p>
          <a:p>
            <a:pPr>
              <a:spcBef>
                <a:spcPts val="1200"/>
              </a:spcBef>
            </a:pPr>
            <a:r>
              <a:rPr lang="en-US" dirty="0" smtClean="0"/>
              <a:t>Practicality </a:t>
            </a:r>
            <a:r>
              <a:rPr lang="en-US" dirty="0"/>
              <a:t>of </a:t>
            </a:r>
            <a:r>
              <a:rPr lang="en-US" dirty="0" smtClean="0"/>
              <a:t>“</a:t>
            </a:r>
            <a:r>
              <a:rPr lang="en-US" dirty="0" err="1" smtClean="0"/>
              <a:t>workplan</a:t>
            </a:r>
            <a:r>
              <a:rPr lang="en-US" dirty="0"/>
              <a:t>, spending plan, budget </a:t>
            </a:r>
            <a:r>
              <a:rPr lang="en-US" dirty="0" smtClean="0"/>
              <a:t>submission” by </a:t>
            </a:r>
            <a:r>
              <a:rPr lang="en-US" dirty="0"/>
              <a:t>Jan 31st every year</a:t>
            </a:r>
            <a:r>
              <a:rPr lang="en-US" dirty="0" smtClean="0"/>
              <a:t>?  Synching with WIOA regional planning.</a:t>
            </a:r>
            <a:endParaRPr lang="en-US" dirty="0"/>
          </a:p>
          <a:p>
            <a:pPr>
              <a:spcBef>
                <a:spcPts val="1200"/>
              </a:spcBef>
            </a:pPr>
            <a:r>
              <a:rPr lang="en-US" dirty="0" smtClean="0"/>
              <a:t>Incorporation of regional set asides?</a:t>
            </a:r>
          </a:p>
          <a:p>
            <a:pPr lvl="1">
              <a:spcBef>
                <a:spcPts val="1200"/>
              </a:spcBef>
            </a:pPr>
            <a:r>
              <a:rPr lang="en-US" dirty="0"/>
              <a:t>T</a:t>
            </a:r>
            <a:r>
              <a:rPr lang="en-US" dirty="0" smtClean="0"/>
              <a:t>o fund program start up funds to take risk off of an individual college?</a:t>
            </a:r>
          </a:p>
          <a:p>
            <a:pPr lvl="1">
              <a:spcBef>
                <a:spcPts val="1200"/>
              </a:spcBef>
            </a:pPr>
            <a:r>
              <a:rPr lang="en-US" dirty="0" smtClean="0"/>
              <a:t>If a region wants to pilot in competency based-</a:t>
            </a:r>
            <a:r>
              <a:rPr lang="en-US" dirty="0" err="1" smtClean="0"/>
              <a:t>ed</a:t>
            </a:r>
            <a:r>
              <a:rPr lang="en-US" dirty="0" smtClean="0"/>
              <a:t>?  </a:t>
            </a:r>
          </a:p>
          <a:p>
            <a:pPr lvl="1">
              <a:spcBef>
                <a:spcPts val="1200"/>
              </a:spcBef>
            </a:pPr>
            <a:r>
              <a:rPr lang="en-US" dirty="0" smtClean="0"/>
              <a:t>For outreach?</a:t>
            </a:r>
          </a:p>
          <a:p>
            <a:pPr>
              <a:spcBef>
                <a:spcPts val="1200"/>
              </a:spcBef>
            </a:pPr>
            <a:r>
              <a:rPr lang="en-US" dirty="0" smtClean="0"/>
              <a:t>Crosswalk of CTE Regional Consortia vs. LWIB Regional Planning Units?  What to do if a college is straddling two boundaries.</a:t>
            </a:r>
          </a:p>
          <a:p>
            <a:pPr>
              <a:spcBef>
                <a:spcPts val="1200"/>
              </a:spcBef>
            </a:pPr>
            <a:r>
              <a:rPr lang="en-US" dirty="0" smtClean="0"/>
              <a:t>Other</a:t>
            </a:r>
          </a:p>
          <a:p>
            <a:pPr>
              <a:spcBef>
                <a:spcPts val="1200"/>
              </a:spcBef>
            </a:pPr>
            <a:endParaRPr lang="en-US" dirty="0"/>
          </a:p>
        </p:txBody>
      </p:sp>
      <p:sp>
        <p:nvSpPr>
          <p:cNvPr id="4" name="Slide Number Placeholder 3"/>
          <p:cNvSpPr>
            <a:spLocks noGrp="1"/>
          </p:cNvSpPr>
          <p:nvPr>
            <p:ph type="sldNum" sz="quarter" idx="12"/>
          </p:nvPr>
        </p:nvSpPr>
        <p:spPr/>
        <p:txBody>
          <a:bodyPr/>
          <a:lstStyle/>
          <a:p>
            <a:fld id="{E5E507D8-6DC6-4D2C-8233-08C18F3EF4D6}" type="slidenum">
              <a:rPr lang="en-US" smtClean="0"/>
              <a:t>22</a:t>
            </a:fld>
            <a:endParaRPr lang="en-US"/>
          </a:p>
        </p:txBody>
      </p:sp>
    </p:spTree>
    <p:extLst>
      <p:ext uri="{BB962C8B-B14F-4D97-AF65-F5344CB8AC3E}">
        <p14:creationId xmlns:p14="http://schemas.microsoft.com/office/powerpoint/2010/main" val="366906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676400"/>
            <a:ext cx="2971800" cy="2362200"/>
          </a:xfrm>
        </p:spPr>
        <p:txBody>
          <a:bodyPr>
            <a:normAutofit/>
          </a:bodyPr>
          <a:lstStyle/>
          <a:p>
            <a:pPr marL="0" indent="0">
              <a:buNone/>
            </a:pPr>
            <a:r>
              <a:rPr lang="en-US" sz="4500" dirty="0"/>
              <a:t>A</a:t>
            </a:r>
            <a:r>
              <a:rPr lang="en-US" sz="4500" dirty="0" smtClean="0"/>
              <a:t>PPENDIX</a:t>
            </a:r>
            <a:endParaRPr lang="en-US" sz="4500" dirty="0"/>
          </a:p>
        </p:txBody>
      </p:sp>
      <p:sp>
        <p:nvSpPr>
          <p:cNvPr id="4" name="Slide Number Placeholder 3"/>
          <p:cNvSpPr>
            <a:spLocks noGrp="1"/>
          </p:cNvSpPr>
          <p:nvPr>
            <p:ph type="sldNum" sz="quarter" idx="12"/>
          </p:nvPr>
        </p:nvSpPr>
        <p:spPr/>
        <p:txBody>
          <a:bodyPr/>
          <a:lstStyle/>
          <a:p>
            <a:fld id="{E5E507D8-6DC6-4D2C-8233-08C18F3EF4D6}" type="slidenum">
              <a:rPr lang="en-US" smtClean="0"/>
              <a:t>23</a:t>
            </a:fld>
            <a:endParaRPr lang="en-US"/>
          </a:p>
        </p:txBody>
      </p:sp>
    </p:spTree>
    <p:extLst>
      <p:ext uri="{BB962C8B-B14F-4D97-AF65-F5344CB8AC3E}">
        <p14:creationId xmlns:p14="http://schemas.microsoft.com/office/powerpoint/2010/main" val="386495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3578433"/>
              </p:ext>
            </p:extLst>
          </p:nvPr>
        </p:nvGraphicFramePr>
        <p:xfrm>
          <a:off x="457200" y="381000"/>
          <a:ext cx="8305800" cy="5740146"/>
        </p:xfrm>
        <a:graphic>
          <a:graphicData uri="http://schemas.openxmlformats.org/drawingml/2006/table">
            <a:tbl>
              <a:tblPr firstRow="1" firstCol="1" bandRow="1"/>
              <a:tblGrid>
                <a:gridCol w="6585201"/>
                <a:gridCol w="1720599"/>
              </a:tblGrid>
              <a:tr h="262750">
                <a:tc>
                  <a:txBody>
                    <a:bodyPr/>
                    <a:lstStyle/>
                    <a:p>
                      <a:pPr marL="283210" marR="0" indent="-283210">
                        <a:lnSpc>
                          <a:spcPct val="115000"/>
                        </a:lnSpc>
                        <a:spcBef>
                          <a:spcPts val="0"/>
                        </a:spcBef>
                        <a:spcAft>
                          <a:spcPts val="0"/>
                        </a:spcAft>
                      </a:pPr>
                      <a:r>
                        <a:rPr lang="en-US" sz="1600" b="1" dirty="0">
                          <a:effectLst/>
                          <a:latin typeface="Calibri"/>
                          <a:ea typeface="Calibri"/>
                          <a:cs typeface="Museo Sans 300"/>
                        </a:rPr>
                        <a:t>STUDENT SUCCESS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1143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1125">
                <a:tc>
                  <a:txBody>
                    <a:bodyPr/>
                    <a:lstStyle/>
                    <a:p>
                      <a:pPr marL="342900" marR="0" lvl="0" indent="-342900">
                        <a:lnSpc>
                          <a:spcPct val="115000"/>
                        </a:lnSpc>
                        <a:spcBef>
                          <a:spcPts val="0"/>
                        </a:spcBef>
                        <a:spcAft>
                          <a:spcPts val="0"/>
                        </a:spcAft>
                        <a:buFont typeface="+mj-lt"/>
                        <a:buAutoNum type="arabicPeriod"/>
                      </a:pPr>
                      <a:r>
                        <a:rPr lang="en-US" sz="1600">
                          <a:solidFill>
                            <a:srgbClr val="000000"/>
                          </a:solidFill>
                          <a:effectLst/>
                          <a:latin typeface="Calibri"/>
                          <a:ea typeface="Calibri"/>
                          <a:cs typeface="Times New Roman"/>
                        </a:rPr>
                        <a:t> Broaden and enhance career exploration and planning, work-based learning opportunities, and other supports for students.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indent="1143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p>
                      <a:pPr marL="0" marR="0" indent="11430" algn="ctr">
                        <a:lnSpc>
                          <a:spcPct val="115000"/>
                        </a:lnSpc>
                        <a:spcBef>
                          <a:spcPts val="0"/>
                        </a:spcBef>
                        <a:spcAft>
                          <a:spcPts val="0"/>
                        </a:spcAft>
                      </a:pPr>
                      <a:r>
                        <a:rPr lang="en-US" sz="1600" dirty="0">
                          <a:solidFill>
                            <a:srgbClr val="000000"/>
                          </a:solidFill>
                          <a:effectLst/>
                          <a:latin typeface="Calibri"/>
                          <a:ea typeface="Calibri"/>
                          <a:cs typeface="Times New Roman"/>
                        </a:rPr>
                        <a:t>Budget</a:t>
                      </a:r>
                      <a:endParaRPr lang="en-US" sz="1600" dirty="0">
                        <a:effectLst/>
                        <a:latin typeface="Calibri"/>
                        <a:ea typeface="Calibri"/>
                        <a:cs typeface="Times New Roman"/>
                      </a:endParaRPr>
                    </a:p>
                    <a:p>
                      <a:pPr marL="0" marR="0" indent="1143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41937">
                <a:tc>
                  <a:txBody>
                    <a:bodyPr/>
                    <a:lstStyle/>
                    <a:p>
                      <a:pPr marL="0" marR="0" lvl="0" indent="0">
                        <a:lnSpc>
                          <a:spcPct val="115000"/>
                        </a:lnSpc>
                        <a:spcBef>
                          <a:spcPts val="0"/>
                        </a:spcBef>
                        <a:spcAft>
                          <a:spcPts val="0"/>
                        </a:spcAft>
                        <a:buFont typeface="+mj-lt"/>
                        <a:buNone/>
                      </a:pPr>
                      <a:r>
                        <a:rPr lang="en-US" sz="1600" dirty="0" smtClean="0">
                          <a:effectLst/>
                          <a:latin typeface="Calibri"/>
                          <a:ea typeface="Calibri"/>
                          <a:cs typeface="Times New Roman"/>
                        </a:rPr>
                        <a:t>2.    Improve </a:t>
                      </a:r>
                      <a:r>
                        <a:rPr lang="en-US" sz="1600" dirty="0">
                          <a:effectLst/>
                          <a:latin typeface="Calibri"/>
                          <a:ea typeface="Calibri"/>
                          <a:cs typeface="Times New Roman"/>
                        </a:rPr>
                        <a:t>CTE student progress and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Administrative</a:t>
                      </a:r>
                    </a:p>
                    <a:p>
                      <a:pPr marL="0" marR="0" algn="ctr">
                        <a:lnSpc>
                          <a:spcPct val="115000"/>
                        </a:lnSpc>
                        <a:spcBef>
                          <a:spcPts val="0"/>
                        </a:spcBef>
                        <a:spcAft>
                          <a:spcPts val="0"/>
                        </a:spcAft>
                      </a:pPr>
                      <a:r>
                        <a:rPr lang="en-US" sz="1600" dirty="0">
                          <a:effectLst/>
                          <a:latin typeface="Calibri"/>
                          <a:ea typeface="Calibri"/>
                          <a:cs typeface="Times New Roman"/>
                        </a:rPr>
                        <a:t>Regulatory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62750">
                <a:tc>
                  <a:txBody>
                    <a:bodyPr/>
                    <a:lstStyle/>
                    <a:p>
                      <a:pPr marL="283210" marR="0" indent="-283210">
                        <a:lnSpc>
                          <a:spcPct val="115000"/>
                        </a:lnSpc>
                        <a:spcBef>
                          <a:spcPts val="0"/>
                        </a:spcBef>
                        <a:spcAft>
                          <a:spcPts val="0"/>
                        </a:spcAft>
                      </a:pPr>
                      <a:r>
                        <a:rPr lang="en-US" sz="1600" b="1">
                          <a:effectLst/>
                          <a:latin typeface="Calibri"/>
                          <a:ea typeface="Calibri"/>
                          <a:cs typeface="Museo Sans 300"/>
                        </a:rPr>
                        <a:t>CAREER PATHWAY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41937">
                <a:tc>
                  <a:txBody>
                    <a:bodyPr/>
                    <a:lstStyle/>
                    <a:p>
                      <a:pPr marL="342900" marR="0" lvl="0" indent="-342900">
                        <a:lnSpc>
                          <a:spcPct val="115000"/>
                        </a:lnSpc>
                        <a:spcBef>
                          <a:spcPts val="0"/>
                        </a:spcBef>
                        <a:spcAft>
                          <a:spcPts val="0"/>
                        </a:spcAft>
                        <a:buFont typeface="+mj-lt"/>
                        <a:buAutoNum type="arabicPeriod" startAt="3"/>
                      </a:pPr>
                      <a:r>
                        <a:rPr lang="en-US" sz="1600" dirty="0">
                          <a:solidFill>
                            <a:srgbClr val="000000"/>
                          </a:solidFill>
                          <a:effectLst/>
                          <a:latin typeface="Calibri"/>
                          <a:ea typeface="Calibri"/>
                          <a:cs typeface="Times New Roman"/>
                        </a:rPr>
                        <a:t>Develop and broadly publicize industry-informed career pathways that prepare students for jobs needed within the regional labor market.</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 </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62750">
                <a:tc>
                  <a:txBody>
                    <a:bodyPr/>
                    <a:lstStyle/>
                    <a:p>
                      <a:pPr marL="283210" marR="0" indent="-283210">
                        <a:lnSpc>
                          <a:spcPct val="115000"/>
                        </a:lnSpc>
                        <a:spcBef>
                          <a:spcPts val="0"/>
                        </a:spcBef>
                        <a:spcAft>
                          <a:spcPts val="0"/>
                        </a:spcAft>
                      </a:pPr>
                      <a:r>
                        <a:rPr lang="en-US" sz="1600" b="1">
                          <a:effectLst/>
                          <a:latin typeface="Calibri"/>
                          <a:ea typeface="Calibri"/>
                          <a:cs typeface="Museo Sans 300"/>
                        </a:rPr>
                        <a:t>WORKFORCE DATA &amp; OUTCOMES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1125">
                <a:tc>
                  <a:txBody>
                    <a:bodyPr/>
                    <a:lstStyle/>
                    <a:p>
                      <a:pPr marL="342900" marR="0" lvl="0" indent="-342900">
                        <a:lnSpc>
                          <a:spcPct val="115000"/>
                        </a:lnSpc>
                        <a:spcBef>
                          <a:spcPts val="0"/>
                        </a:spcBef>
                        <a:spcAft>
                          <a:spcPts val="0"/>
                        </a:spcAft>
                        <a:buFont typeface="+mj-lt"/>
                        <a:buAutoNum type="arabicPeriod" startAt="4"/>
                      </a:pPr>
                      <a:r>
                        <a:rPr lang="en-US" sz="1600">
                          <a:solidFill>
                            <a:srgbClr val="000000"/>
                          </a:solidFill>
                          <a:effectLst/>
                          <a:latin typeface="Calibri"/>
                          <a:ea typeface="Calibri"/>
                          <a:cs typeface="Times New Roman"/>
                        </a:rPr>
                        <a:t>Create common workforce metrics for all state-funded CTE programs and expand the definition of student success to better reflect the wide array of CTE outcomes of community college students.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Legislative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00313">
                <a:tc>
                  <a:txBody>
                    <a:bodyPr/>
                    <a:lstStyle/>
                    <a:p>
                      <a:pPr marL="342900" marR="0" lvl="0" indent="-342900">
                        <a:lnSpc>
                          <a:spcPct val="115000"/>
                        </a:lnSpc>
                        <a:spcBef>
                          <a:spcPts val="0"/>
                        </a:spcBef>
                        <a:spcAft>
                          <a:spcPts val="0"/>
                        </a:spcAft>
                        <a:buFont typeface="+mj-lt"/>
                        <a:buAutoNum type="arabicPeriod" startAt="5"/>
                      </a:pPr>
                      <a:r>
                        <a:rPr lang="en-US" sz="1600" dirty="0">
                          <a:solidFill>
                            <a:srgbClr val="000000"/>
                          </a:solidFill>
                          <a:effectLst/>
                          <a:latin typeface="Calibri"/>
                          <a:ea typeface="Calibri"/>
                          <a:cs typeface="Times New Roman"/>
                        </a:rPr>
                        <a:t>Establish a student identifier for high school students and those enrolled in postsecondary education and training programs</a:t>
                      </a:r>
                      <a:r>
                        <a:rPr lang="en-US" sz="1600" i="1" dirty="0">
                          <a:solidFill>
                            <a:srgbClr val="000000"/>
                          </a:solidFill>
                          <a:effectLst/>
                          <a:latin typeface="Calibri"/>
                          <a:ea typeface="Calibri"/>
                          <a:cs typeface="Times New Roman"/>
                        </a:rPr>
                        <a:t> </a:t>
                      </a:r>
                      <a:r>
                        <a:rPr lang="en-US" sz="1600" dirty="0">
                          <a:solidFill>
                            <a:srgbClr val="000000"/>
                          </a:solidFill>
                          <a:effectLst/>
                          <a:latin typeface="Calibri"/>
                          <a:ea typeface="Calibri"/>
                          <a:cs typeface="Times New Roman"/>
                        </a:rPr>
                        <a:t>to enable California to track workforce progress and outcomes for students across institutions and programs.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Legislative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100313">
                <a:tc>
                  <a:txBody>
                    <a:bodyPr/>
                    <a:lstStyle/>
                    <a:p>
                      <a:pPr marL="342900" marR="0" lvl="0" indent="-342900">
                        <a:lnSpc>
                          <a:spcPct val="115000"/>
                        </a:lnSpc>
                        <a:spcBef>
                          <a:spcPts val="0"/>
                        </a:spcBef>
                        <a:spcAft>
                          <a:spcPts val="0"/>
                        </a:spcAft>
                        <a:buFont typeface="+mj-lt"/>
                        <a:buAutoNum type="arabicPeriod" startAt="6"/>
                      </a:pPr>
                      <a:r>
                        <a:rPr lang="en-US" sz="1600" dirty="0">
                          <a:solidFill>
                            <a:srgbClr val="000000"/>
                          </a:solidFill>
                          <a:effectLst/>
                          <a:latin typeface="Calibri"/>
                          <a:ea typeface="Calibri"/>
                          <a:cs typeface="Times New Roman"/>
                        </a:rPr>
                        <a:t>Improve the quality, accessibility, and utility of student outcome and labor market data to support students, educators, colleges, regions, employers, local workforce investment boards, and the state in CTE program development and improvement efforts.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1035807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294025"/>
              </p:ext>
            </p:extLst>
          </p:nvPr>
        </p:nvGraphicFramePr>
        <p:xfrm>
          <a:off x="457200" y="609600"/>
          <a:ext cx="8229600" cy="4800600"/>
        </p:xfrm>
        <a:graphic>
          <a:graphicData uri="http://schemas.openxmlformats.org/drawingml/2006/table">
            <a:tbl>
              <a:tblPr firstRow="1" firstCol="1" bandRow="1"/>
              <a:tblGrid>
                <a:gridCol w="6524786"/>
                <a:gridCol w="1704814"/>
              </a:tblGrid>
              <a:tr h="284120">
                <a:tc>
                  <a:txBody>
                    <a:bodyPr/>
                    <a:lstStyle/>
                    <a:p>
                      <a:pPr marL="283210" marR="0" indent="-283210">
                        <a:lnSpc>
                          <a:spcPct val="115000"/>
                        </a:lnSpc>
                        <a:spcBef>
                          <a:spcPts val="0"/>
                        </a:spcBef>
                        <a:spcAft>
                          <a:spcPts val="0"/>
                        </a:spcAft>
                      </a:pPr>
                      <a:r>
                        <a:rPr lang="en-US" sz="1600" b="1" dirty="0">
                          <a:effectLst/>
                          <a:latin typeface="Calibri"/>
                          <a:ea typeface="Calibri"/>
                          <a:cs typeface="Museo Sans 300"/>
                        </a:rPr>
                        <a:t>CURRICULUM</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27828">
                <a:tc>
                  <a:txBody>
                    <a:bodyPr/>
                    <a:lstStyle/>
                    <a:p>
                      <a:pPr marL="342900" marR="0" lvl="0" indent="-342900">
                        <a:lnSpc>
                          <a:spcPct val="115000"/>
                        </a:lnSpc>
                        <a:spcBef>
                          <a:spcPts val="0"/>
                        </a:spcBef>
                        <a:spcAft>
                          <a:spcPts val="0"/>
                        </a:spcAft>
                        <a:buFont typeface="+mj-lt"/>
                        <a:buAutoNum type="arabicPeriod" startAt="7"/>
                      </a:pPr>
                      <a:r>
                        <a:rPr lang="en-US" sz="1600">
                          <a:solidFill>
                            <a:srgbClr val="000000"/>
                          </a:solidFill>
                          <a:effectLst/>
                          <a:latin typeface="Calibri"/>
                          <a:ea typeface="Calibri"/>
                          <a:cs typeface="Times New Roman"/>
                        </a:rPr>
                        <a:t>Evaluate, strengthen, and revise the curriculum development process to ensure alignment from education to employment.</a:t>
                      </a:r>
                      <a:endParaRPr lang="en-US" sz="16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Regulatory</a:t>
                      </a:r>
                      <a:endParaRPr lang="en-US" sz="16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69377">
                <a:tc>
                  <a:txBody>
                    <a:bodyPr/>
                    <a:lstStyle/>
                    <a:p>
                      <a:pPr marL="342900" marR="0" lvl="0" indent="-342900">
                        <a:lnSpc>
                          <a:spcPct val="115000"/>
                        </a:lnSpc>
                        <a:spcBef>
                          <a:spcPts val="0"/>
                        </a:spcBef>
                        <a:spcAft>
                          <a:spcPts val="0"/>
                        </a:spcAft>
                        <a:buFont typeface="+mj-lt"/>
                        <a:buAutoNum type="arabicPeriod" startAt="8"/>
                      </a:pPr>
                      <a:r>
                        <a:rPr lang="en-US" sz="1600" dirty="0">
                          <a:solidFill>
                            <a:srgbClr val="000000"/>
                          </a:solidFill>
                          <a:effectLst/>
                          <a:latin typeface="Calibri"/>
                          <a:ea typeface="Calibri"/>
                          <a:cs typeface="Times New Roman"/>
                        </a:rPr>
                        <a:t>Evaluate, revise and resource the local, regional, and statewide CTE curriculum approval process to ensure timely, responsive, and streamlined curriculum approval.</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 </a:t>
                      </a:r>
                      <a:endParaRPr lang="en-US" sz="16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907305">
                <a:tc>
                  <a:txBody>
                    <a:bodyPr/>
                    <a:lstStyle/>
                    <a:p>
                      <a:pPr marL="342900" marR="0" lvl="0" indent="-342900">
                        <a:lnSpc>
                          <a:spcPct val="115000"/>
                        </a:lnSpc>
                        <a:spcBef>
                          <a:spcPts val="0"/>
                        </a:spcBef>
                        <a:spcAft>
                          <a:spcPts val="0"/>
                        </a:spcAft>
                        <a:buFont typeface="+mj-lt"/>
                        <a:buAutoNum type="arabicPeriod" startAt="9"/>
                      </a:pPr>
                      <a:r>
                        <a:rPr lang="en-US" sz="1600" dirty="0">
                          <a:solidFill>
                            <a:srgbClr val="000000"/>
                          </a:solidFill>
                          <a:effectLst/>
                          <a:latin typeface="Calibri"/>
                          <a:ea typeface="Calibri"/>
                          <a:cs typeface="Times New Roman"/>
                        </a:rPr>
                        <a:t>Improve program review, evaluation, and revision processes to ensure program relevance to students, business, and industry as reflected in labor market data.</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69238">
                <a:tc>
                  <a:txBody>
                    <a:bodyPr/>
                    <a:lstStyle/>
                    <a:p>
                      <a:pPr marL="342900" marR="0" lvl="0" indent="-342900">
                        <a:lnSpc>
                          <a:spcPct val="115000"/>
                        </a:lnSpc>
                        <a:spcBef>
                          <a:spcPts val="0"/>
                        </a:spcBef>
                        <a:spcAft>
                          <a:spcPts val="0"/>
                        </a:spcAft>
                        <a:buFont typeface="+mj-lt"/>
                        <a:buAutoNum type="arabicPeriod" startAt="10"/>
                      </a:pPr>
                      <a:r>
                        <a:rPr lang="en-US" sz="1600" dirty="0">
                          <a:effectLst/>
                          <a:latin typeface="Calibri"/>
                          <a:ea typeface="Calibri"/>
                          <a:cs typeface="Times New Roman"/>
                        </a:rPr>
                        <a:t>Facilitate curricular portability across institutions.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effectLst/>
                          <a:latin typeface="Calibri"/>
                          <a:ea typeface="Calibri"/>
                          <a:cs typeface="Times New Roman"/>
                        </a:rPr>
                        <a:t>Administrative</a:t>
                      </a:r>
                    </a:p>
                    <a:p>
                      <a:pPr marL="0" marR="0" algn="ctr">
                        <a:lnSpc>
                          <a:spcPct val="115000"/>
                        </a:lnSpc>
                        <a:spcBef>
                          <a:spcPts val="0"/>
                        </a:spcBef>
                        <a:spcAft>
                          <a:spcPts val="0"/>
                        </a:spcAft>
                      </a:pPr>
                      <a:r>
                        <a:rPr lang="en-US" sz="1600" dirty="0" smtClean="0">
                          <a:effectLst/>
                          <a:latin typeface="Calibri"/>
                          <a:ea typeface="Calibri"/>
                          <a:cs typeface="Times New Roman"/>
                        </a:rPr>
                        <a:t>Regulatory</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42772">
                <a:tc>
                  <a:txBody>
                    <a:bodyPr/>
                    <a:lstStyle/>
                    <a:p>
                      <a:pPr marL="342900" marR="0" lvl="0" indent="-342900">
                        <a:lnSpc>
                          <a:spcPct val="115000"/>
                        </a:lnSpc>
                        <a:spcBef>
                          <a:spcPts val="0"/>
                        </a:spcBef>
                        <a:spcAft>
                          <a:spcPts val="0"/>
                        </a:spcAft>
                        <a:buFont typeface="+mj-lt"/>
                        <a:buAutoNum type="arabicPeriod" startAt="11"/>
                      </a:pPr>
                      <a:r>
                        <a:rPr lang="en-US" sz="1600" dirty="0">
                          <a:effectLst/>
                          <a:latin typeface="Calibri"/>
                          <a:ea typeface="Calibri"/>
                          <a:cs typeface="Times New Roman"/>
                        </a:rPr>
                        <a:t>Develop, identify and disseminate effective CTE practices.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Administrative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99960">
                <a:tc>
                  <a:txBody>
                    <a:bodyPr/>
                    <a:lstStyle/>
                    <a:p>
                      <a:pPr marL="342900" marR="0" lvl="0" indent="-342900">
                        <a:lnSpc>
                          <a:spcPct val="115000"/>
                        </a:lnSpc>
                        <a:spcBef>
                          <a:spcPts val="0"/>
                        </a:spcBef>
                        <a:spcAft>
                          <a:spcPts val="0"/>
                        </a:spcAft>
                        <a:buFont typeface="+mj-lt"/>
                        <a:buAutoNum type="arabicPeriod" startAt="12"/>
                      </a:pPr>
                      <a:r>
                        <a:rPr lang="en-US" sz="1600" dirty="0">
                          <a:solidFill>
                            <a:srgbClr val="000000"/>
                          </a:solidFill>
                          <a:effectLst/>
                          <a:latin typeface="Calibri"/>
                          <a:ea typeface="Calibri"/>
                          <a:cs typeface="Times New Roman"/>
                        </a:rPr>
                        <a:t>Clarify practices and address issues of course repetition for CTE courses when course content evolves to meet changes in skill requirements.</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Legislative</a:t>
                      </a:r>
                      <a:endParaRPr lang="en-US" sz="16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287889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3261486"/>
              </p:ext>
            </p:extLst>
          </p:nvPr>
        </p:nvGraphicFramePr>
        <p:xfrm>
          <a:off x="533400" y="914400"/>
          <a:ext cx="8153400" cy="4114800"/>
        </p:xfrm>
        <a:graphic>
          <a:graphicData uri="http://schemas.openxmlformats.org/drawingml/2006/table">
            <a:tbl>
              <a:tblPr firstRow="1" firstCol="1" bandRow="1"/>
              <a:tblGrid>
                <a:gridCol w="6464371"/>
                <a:gridCol w="1689029"/>
              </a:tblGrid>
              <a:tr h="411480">
                <a:tc>
                  <a:txBody>
                    <a:bodyPr/>
                    <a:lstStyle/>
                    <a:p>
                      <a:pPr marL="283210" marR="0" indent="-283210">
                        <a:lnSpc>
                          <a:spcPct val="115000"/>
                        </a:lnSpc>
                        <a:spcBef>
                          <a:spcPts val="0"/>
                        </a:spcBef>
                        <a:spcAft>
                          <a:spcPts val="0"/>
                        </a:spcAft>
                      </a:pPr>
                      <a:r>
                        <a:rPr lang="en-US" sz="1600" b="1" dirty="0">
                          <a:effectLst/>
                          <a:latin typeface="Calibri"/>
                          <a:ea typeface="Calibri"/>
                          <a:cs typeface="Museo Sans 300"/>
                        </a:rPr>
                        <a:t>CTE FACULTY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2960">
                <a:tc>
                  <a:txBody>
                    <a:bodyPr/>
                    <a:lstStyle/>
                    <a:p>
                      <a:pPr marL="342900" marR="0" lvl="0" indent="-342900">
                        <a:lnSpc>
                          <a:spcPct val="115000"/>
                        </a:lnSpc>
                        <a:spcBef>
                          <a:spcPts val="0"/>
                        </a:spcBef>
                        <a:spcAft>
                          <a:spcPts val="0"/>
                        </a:spcAft>
                        <a:buFont typeface="+mj-lt"/>
                        <a:buAutoNum type="arabicPeriod" startAt="13"/>
                      </a:pPr>
                      <a:r>
                        <a:rPr lang="en-US" sz="1600" dirty="0">
                          <a:solidFill>
                            <a:srgbClr val="000000"/>
                          </a:solidFill>
                          <a:effectLst/>
                          <a:latin typeface="Calibri"/>
                          <a:ea typeface="Calibri"/>
                          <a:cs typeface="Times New Roman"/>
                        </a:rPr>
                        <a:t>Increase the pool of qualified CTE instructors by addressing CTE faculty recruitment and hiring practices.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234440">
                <a:tc>
                  <a:txBody>
                    <a:bodyPr/>
                    <a:lstStyle/>
                    <a:p>
                      <a:pPr marL="342900" marR="0" lvl="0" indent="-342900">
                        <a:lnSpc>
                          <a:spcPct val="115000"/>
                        </a:lnSpc>
                        <a:spcBef>
                          <a:spcPts val="0"/>
                        </a:spcBef>
                        <a:spcAft>
                          <a:spcPts val="0"/>
                        </a:spcAft>
                        <a:buFont typeface="+mj-lt"/>
                        <a:buAutoNum type="arabicPeriod" startAt="14"/>
                      </a:pPr>
                      <a:r>
                        <a:rPr lang="en-US" sz="1600" dirty="0">
                          <a:solidFill>
                            <a:srgbClr val="000000"/>
                          </a:solidFill>
                          <a:effectLst/>
                          <a:latin typeface="Calibri"/>
                          <a:ea typeface="Calibri"/>
                          <a:cs typeface="Times New Roman"/>
                        </a:rPr>
                        <a:t>Consider options for meeting minimum qualifications to better integrate industry professionals who possess significant experience into CTE instructional programs.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Regulatory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22960">
                <a:tc>
                  <a:txBody>
                    <a:bodyPr/>
                    <a:lstStyle/>
                    <a:p>
                      <a:pPr marL="342900" marR="0" lvl="0" indent="-342900">
                        <a:lnSpc>
                          <a:spcPct val="115000"/>
                        </a:lnSpc>
                        <a:spcBef>
                          <a:spcPts val="0"/>
                        </a:spcBef>
                        <a:spcAft>
                          <a:spcPts val="0"/>
                        </a:spcAft>
                        <a:buFont typeface="+mj-lt"/>
                        <a:buAutoNum type="arabicPeriod" startAt="15"/>
                      </a:pPr>
                      <a:r>
                        <a:rPr lang="en-US" sz="1600" dirty="0">
                          <a:effectLst/>
                          <a:latin typeface="Calibri"/>
                          <a:ea typeface="Calibri"/>
                          <a:cs typeface="Times New Roman"/>
                        </a:rPr>
                        <a:t>Enhance professional development opportunities for CTE faculty to maintain industry and program relevance.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effectLst/>
                          <a:latin typeface="Calibri"/>
                          <a:ea typeface="Calibri"/>
                          <a:cs typeface="Times New Roman"/>
                        </a:rPr>
                        <a:t>Administrative</a:t>
                      </a:r>
                    </a:p>
                    <a:p>
                      <a:pPr marL="0" marR="0" algn="ctr">
                        <a:lnSpc>
                          <a:spcPct val="115000"/>
                        </a:lnSpc>
                        <a:spcBef>
                          <a:spcPts val="0"/>
                        </a:spcBef>
                        <a:spcAft>
                          <a:spcPts val="0"/>
                        </a:spcAft>
                      </a:pPr>
                      <a:r>
                        <a:rPr lang="en-US" sz="1600">
                          <a:effectLst/>
                          <a:latin typeface="Calibri"/>
                          <a:ea typeface="Calibri"/>
                          <a:cs typeface="Times New Roman"/>
                        </a:rPr>
                        <a:t>Regulatory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822960">
                <a:tc>
                  <a:txBody>
                    <a:bodyPr/>
                    <a:lstStyle/>
                    <a:p>
                      <a:pPr marL="342900" marR="0" lvl="0" indent="-342900">
                        <a:lnSpc>
                          <a:spcPct val="115000"/>
                        </a:lnSpc>
                        <a:spcBef>
                          <a:spcPts val="0"/>
                        </a:spcBef>
                        <a:spcAft>
                          <a:spcPts val="0"/>
                        </a:spcAft>
                        <a:buFont typeface="+mj-lt"/>
                        <a:buAutoNum type="arabicPeriod" startAt="16"/>
                      </a:pPr>
                      <a:r>
                        <a:rPr lang="en-US" sz="1600" dirty="0">
                          <a:solidFill>
                            <a:srgbClr val="000000"/>
                          </a:solidFill>
                          <a:effectLst/>
                          <a:latin typeface="Calibri"/>
                          <a:ea typeface="Calibri"/>
                          <a:cs typeface="Times New Roman"/>
                        </a:rPr>
                        <a:t>Explore solutions to attract industry professionals in high-salaried occupations to become CTE faculty in community colleges.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91674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3315306"/>
              </p:ext>
            </p:extLst>
          </p:nvPr>
        </p:nvGraphicFramePr>
        <p:xfrm>
          <a:off x="457200" y="1066800"/>
          <a:ext cx="8305800" cy="4177538"/>
        </p:xfrm>
        <a:graphic>
          <a:graphicData uri="http://schemas.openxmlformats.org/drawingml/2006/table">
            <a:tbl>
              <a:tblPr firstRow="1" firstCol="1" bandRow="1"/>
              <a:tblGrid>
                <a:gridCol w="6585201"/>
                <a:gridCol w="1720599"/>
              </a:tblGrid>
              <a:tr h="304800">
                <a:tc>
                  <a:txBody>
                    <a:bodyPr/>
                    <a:lstStyle/>
                    <a:p>
                      <a:pPr marL="0" marR="0">
                        <a:lnSpc>
                          <a:spcPct val="115000"/>
                        </a:lnSpc>
                        <a:spcBef>
                          <a:spcPts val="0"/>
                        </a:spcBef>
                        <a:spcAft>
                          <a:spcPts val="0"/>
                        </a:spcAft>
                      </a:pPr>
                      <a:r>
                        <a:rPr lang="en-US" sz="1600" b="1" dirty="0">
                          <a:effectLst/>
                          <a:latin typeface="Calibri"/>
                          <a:ea typeface="Calibri"/>
                          <a:cs typeface="Museo Sans 300"/>
                        </a:rPr>
                        <a:t>REGIONAL COORDINATION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effectLst/>
                          <a:latin typeface="Calibri"/>
                          <a:ea typeface="Calibri"/>
                          <a:cs typeface="Museo Sans 300"/>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609601">
                <a:tc>
                  <a:txBody>
                    <a:bodyPr/>
                    <a:lstStyle/>
                    <a:p>
                      <a:pPr marL="342900" marR="0" lvl="0" indent="-342900">
                        <a:lnSpc>
                          <a:spcPct val="115000"/>
                        </a:lnSpc>
                        <a:spcBef>
                          <a:spcPts val="0"/>
                        </a:spcBef>
                        <a:spcAft>
                          <a:spcPts val="0"/>
                        </a:spcAft>
                        <a:buFont typeface="+mj-lt"/>
                        <a:buAutoNum type="arabicPeriod" startAt="17"/>
                      </a:pPr>
                      <a:r>
                        <a:rPr lang="en-US" sz="1600" dirty="0">
                          <a:solidFill>
                            <a:srgbClr val="000000"/>
                          </a:solidFill>
                          <a:effectLst/>
                          <a:latin typeface="Calibri"/>
                          <a:ea typeface="Calibri"/>
                          <a:cs typeface="Times New Roman"/>
                        </a:rPr>
                        <a:t>Strengthen communication, coordination, and decision-making between regional CTE efforts and the colleges to meet regional labor market needs.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914400">
                <a:tc>
                  <a:txBody>
                    <a:bodyPr/>
                    <a:lstStyle/>
                    <a:p>
                      <a:pPr marL="342900" marR="0" lvl="0" indent="-342900">
                        <a:lnSpc>
                          <a:spcPct val="115000"/>
                        </a:lnSpc>
                        <a:spcBef>
                          <a:spcPts val="0"/>
                        </a:spcBef>
                        <a:spcAft>
                          <a:spcPts val="0"/>
                        </a:spcAft>
                        <a:buFont typeface="+mj-lt"/>
                        <a:buAutoNum type="arabicPeriod" startAt="18"/>
                      </a:pPr>
                      <a:r>
                        <a:rPr lang="en-US" sz="1600" dirty="0">
                          <a:solidFill>
                            <a:srgbClr val="000000"/>
                          </a:solidFill>
                          <a:effectLst/>
                          <a:latin typeface="Calibri"/>
                          <a:ea typeface="Calibri"/>
                          <a:cs typeface="Times New Roman"/>
                        </a:rPr>
                        <a:t>Clarify and modify, as appropriate, state regulations to allow colleges to regionalize course articulation along career pathways utilizing regional or state curriculum models.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Regulatory</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914400">
                <a:tc>
                  <a:txBody>
                    <a:bodyPr/>
                    <a:lstStyle/>
                    <a:p>
                      <a:pPr marL="342900" marR="0" lvl="0" indent="-342900">
                        <a:lnSpc>
                          <a:spcPct val="115000"/>
                        </a:lnSpc>
                        <a:spcBef>
                          <a:spcPts val="0"/>
                        </a:spcBef>
                        <a:spcAft>
                          <a:spcPts val="0"/>
                        </a:spcAft>
                        <a:buFont typeface="+mj-lt"/>
                        <a:buAutoNum type="arabicPeriod" startAt="19"/>
                      </a:pPr>
                      <a:r>
                        <a:rPr lang="en-US" sz="1600" dirty="0">
                          <a:solidFill>
                            <a:srgbClr val="000000"/>
                          </a:solidFill>
                          <a:effectLst/>
                          <a:latin typeface="Calibri"/>
                          <a:ea typeface="Calibri"/>
                          <a:cs typeface="Times New Roman"/>
                        </a:rPr>
                        <a:t>Develop regional leadership and operational partnerships among community college, industry, labor, and other workforce and economic development entities to improve the delivery of all CTE efforts.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Administrative</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Budget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219200">
                <a:tc>
                  <a:txBody>
                    <a:bodyPr/>
                    <a:lstStyle/>
                    <a:p>
                      <a:pPr marL="342900" marR="0" lvl="0" indent="-342900">
                        <a:lnSpc>
                          <a:spcPct val="115000"/>
                        </a:lnSpc>
                        <a:spcBef>
                          <a:spcPts val="0"/>
                        </a:spcBef>
                        <a:spcAft>
                          <a:spcPts val="0"/>
                        </a:spcAft>
                        <a:buFont typeface="+mj-lt"/>
                        <a:buAutoNum type="arabicPeriod" startAt="20"/>
                      </a:pPr>
                      <a:r>
                        <a:rPr lang="en-US" sz="1600" dirty="0">
                          <a:solidFill>
                            <a:srgbClr val="000000"/>
                          </a:solidFill>
                          <a:effectLst/>
                          <a:latin typeface="Calibri"/>
                          <a:ea typeface="Calibri"/>
                          <a:cs typeface="Times New Roman"/>
                        </a:rPr>
                        <a:t>Develop robust connections between community colleges, business and industry representatives, labor and other regional workforce development partners to align college programs with regional and industry needs and provide support for CTE programs.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222174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9080339"/>
              </p:ext>
            </p:extLst>
          </p:nvPr>
        </p:nvGraphicFramePr>
        <p:xfrm>
          <a:off x="457200" y="381000"/>
          <a:ext cx="8229599" cy="5410201"/>
        </p:xfrm>
        <a:graphic>
          <a:graphicData uri="http://schemas.openxmlformats.org/drawingml/2006/table">
            <a:tbl>
              <a:tblPr firstRow="1" firstCol="1" bandRow="1"/>
              <a:tblGrid>
                <a:gridCol w="6524785"/>
                <a:gridCol w="1704814"/>
              </a:tblGrid>
              <a:tr h="318248">
                <a:tc>
                  <a:txBody>
                    <a:bodyPr/>
                    <a:lstStyle/>
                    <a:p>
                      <a:pPr marL="283210" marR="0" indent="-283210">
                        <a:lnSpc>
                          <a:spcPct val="115000"/>
                        </a:lnSpc>
                        <a:spcBef>
                          <a:spcPts val="0"/>
                        </a:spcBef>
                        <a:spcAft>
                          <a:spcPts val="0"/>
                        </a:spcAft>
                      </a:pPr>
                      <a:r>
                        <a:rPr lang="en-US" sz="1600" b="1" dirty="0">
                          <a:solidFill>
                            <a:srgbClr val="000000"/>
                          </a:solidFill>
                          <a:effectLst/>
                          <a:latin typeface="Calibri"/>
                          <a:ea typeface="Calibri"/>
                          <a:cs typeface="Times New Roman"/>
                        </a:rPr>
                        <a:t>FUNDING</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283210" algn="ctr">
                        <a:lnSpc>
                          <a:spcPct val="115000"/>
                        </a:lnSpc>
                        <a:spcBef>
                          <a:spcPts val="0"/>
                        </a:spcBef>
                        <a:spcAft>
                          <a:spcPts val="0"/>
                        </a:spcAft>
                      </a:pPr>
                      <a:r>
                        <a:rPr lang="en-US" sz="1600" b="1">
                          <a:solidFill>
                            <a:srgbClr val="000000"/>
                          </a:solidFill>
                          <a:effectLst/>
                          <a:latin typeface="Calibri"/>
                          <a:ea typeface="Calibri"/>
                          <a:cs typeface="Times New Roman"/>
                        </a:rPr>
                        <a:t>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272989">
                <a:tc>
                  <a:txBody>
                    <a:bodyPr/>
                    <a:lstStyle/>
                    <a:p>
                      <a:pPr marL="342900" marR="0" lvl="0" indent="-342900">
                        <a:lnSpc>
                          <a:spcPct val="115000"/>
                        </a:lnSpc>
                        <a:spcBef>
                          <a:spcPts val="0"/>
                        </a:spcBef>
                        <a:spcAft>
                          <a:spcPts val="0"/>
                        </a:spcAft>
                        <a:buFont typeface="+mj-lt"/>
                        <a:buAutoNum type="arabicPeriod" startAt="21"/>
                      </a:pPr>
                      <a:r>
                        <a:rPr lang="en-US" sz="1600" dirty="0">
                          <a:solidFill>
                            <a:srgbClr val="000000"/>
                          </a:solidFill>
                          <a:effectLst/>
                          <a:latin typeface="Calibri"/>
                          <a:ea typeface="Calibri"/>
                          <a:cs typeface="Times New Roman"/>
                        </a:rPr>
                        <a:t>Create a sustained, public outreach campaign to industry, high school students, counselors, parents, faculty, staff, and the community at large to promote career development and attainment and the value of career technical education.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Budget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954741">
                <a:tc>
                  <a:txBody>
                    <a:bodyPr/>
                    <a:lstStyle/>
                    <a:p>
                      <a:pPr marL="342900" marR="0" lvl="0" indent="-342900">
                        <a:lnSpc>
                          <a:spcPct val="115000"/>
                        </a:lnSpc>
                        <a:spcBef>
                          <a:spcPts val="0"/>
                        </a:spcBef>
                        <a:spcAft>
                          <a:spcPts val="0"/>
                        </a:spcAft>
                        <a:buFont typeface="+mj-lt"/>
                        <a:buAutoNum type="arabicPeriod" startAt="22"/>
                      </a:pPr>
                      <a:r>
                        <a:rPr lang="en-US" sz="1600" dirty="0">
                          <a:solidFill>
                            <a:srgbClr val="000000"/>
                          </a:solidFill>
                          <a:effectLst/>
                          <a:latin typeface="Calibri"/>
                          <a:ea typeface="Calibri"/>
                          <a:cs typeface="Times New Roman"/>
                        </a:rPr>
                        <a:t>Establish a sustained funding source to increase community colleges’ capacity to create, adapt, and maintain quality CTE courses and programs that are responsive to regional labor market needs.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Budget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591235">
                <a:tc>
                  <a:txBody>
                    <a:bodyPr/>
                    <a:lstStyle/>
                    <a:p>
                      <a:pPr marL="342900" marR="0" lvl="0" indent="-342900">
                        <a:lnSpc>
                          <a:spcPct val="115000"/>
                        </a:lnSpc>
                        <a:spcBef>
                          <a:spcPts val="0"/>
                        </a:spcBef>
                        <a:spcAft>
                          <a:spcPts val="0"/>
                        </a:spcAft>
                        <a:buFont typeface="+mj-lt"/>
                        <a:buAutoNum type="arabicPeriod" startAt="23"/>
                      </a:pPr>
                      <a:r>
                        <a:rPr lang="en-US" sz="1600" dirty="0">
                          <a:solidFill>
                            <a:srgbClr val="000000"/>
                          </a:solidFill>
                          <a:effectLst/>
                          <a:latin typeface="Calibri"/>
                          <a:ea typeface="Calibri"/>
                          <a:cs typeface="Times New Roman"/>
                        </a:rPr>
                        <a:t>Create a predictable, targeted, and sustained funding stream that leverages multiple local, state, and federal CTE and workforce funds to support an infrastructure for collaboration at the state, regional and local levels; establish regional funding of program start-up and innovation; and develop other coordination activities.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Budget</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36494">
                <a:tc>
                  <a:txBody>
                    <a:bodyPr/>
                    <a:lstStyle/>
                    <a:p>
                      <a:pPr marL="342900" marR="0" lvl="0" indent="-342900">
                        <a:lnSpc>
                          <a:spcPct val="115000"/>
                        </a:lnSpc>
                        <a:spcBef>
                          <a:spcPts val="0"/>
                        </a:spcBef>
                        <a:spcAft>
                          <a:spcPts val="0"/>
                        </a:spcAft>
                        <a:buFont typeface="+mj-lt"/>
                        <a:buAutoNum type="arabicPeriod" startAt="24"/>
                      </a:pPr>
                      <a:r>
                        <a:rPr lang="en-US" sz="1600" dirty="0">
                          <a:solidFill>
                            <a:srgbClr val="000000"/>
                          </a:solidFill>
                          <a:effectLst/>
                          <a:latin typeface="Calibri"/>
                          <a:ea typeface="Calibri"/>
                          <a:cs typeface="Times New Roman"/>
                        </a:rPr>
                        <a:t>Review, analyze, and modify, as needed, laws and regulations related to student fees for disposable and consumable materials and CTE facilities.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a:solidFill>
                            <a:srgbClr val="000000"/>
                          </a:solidFill>
                          <a:effectLst/>
                          <a:latin typeface="Calibri"/>
                          <a:ea typeface="Calibri"/>
                          <a:cs typeface="Times New Roman"/>
                        </a:rPr>
                        <a:t>Budget</a:t>
                      </a:r>
                      <a:endParaRPr lang="en-US" sz="1600">
                        <a:effectLst/>
                        <a:latin typeface="Calibri"/>
                        <a:ea typeface="Calibri"/>
                        <a:cs typeface="Times New Roman"/>
                      </a:endParaRPr>
                    </a:p>
                    <a:p>
                      <a:pPr marL="0" marR="0" algn="ctr">
                        <a:lnSpc>
                          <a:spcPct val="115000"/>
                        </a:lnSpc>
                        <a:spcBef>
                          <a:spcPts val="0"/>
                        </a:spcBef>
                        <a:spcAft>
                          <a:spcPts val="0"/>
                        </a:spcAft>
                      </a:pPr>
                      <a:r>
                        <a:rPr lang="en-US" sz="1600">
                          <a:solidFill>
                            <a:srgbClr val="000000"/>
                          </a:solidFill>
                          <a:effectLst/>
                          <a:latin typeface="Calibri"/>
                          <a:ea typeface="Calibri"/>
                          <a:cs typeface="Times New Roman"/>
                        </a:rPr>
                        <a:t>Legislative</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636494">
                <a:tc>
                  <a:txBody>
                    <a:bodyPr/>
                    <a:lstStyle/>
                    <a:p>
                      <a:pPr marL="342900" marR="0" lvl="0" indent="-342900">
                        <a:lnSpc>
                          <a:spcPct val="115000"/>
                        </a:lnSpc>
                        <a:spcBef>
                          <a:spcPts val="0"/>
                        </a:spcBef>
                        <a:spcAft>
                          <a:spcPts val="0"/>
                        </a:spcAft>
                        <a:buFont typeface="+mj-lt"/>
                        <a:buAutoNum type="arabicPeriod" startAt="25"/>
                      </a:pPr>
                      <a:r>
                        <a:rPr lang="en-US" sz="1600" dirty="0">
                          <a:solidFill>
                            <a:srgbClr val="000000"/>
                          </a:solidFill>
                          <a:effectLst/>
                          <a:latin typeface="Calibri"/>
                          <a:ea typeface="Calibri"/>
                          <a:cs typeface="Times New Roman"/>
                        </a:rPr>
                        <a:t>Create incentives and streamline processes to maximize public and private investment in support of CTE programs.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Administrative</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Calibri"/>
                          <a:ea typeface="Calibri"/>
                          <a:cs typeface="Times New Roman"/>
                        </a:rPr>
                        <a:t>Legislative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extLst>
      <p:ext uri="{BB962C8B-B14F-4D97-AF65-F5344CB8AC3E}">
        <p14:creationId xmlns:p14="http://schemas.microsoft.com/office/powerpoint/2010/main" val="122802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8.jpg"/>
          <p:cNvPicPr>
            <a:picLocks noChangeAspect="1"/>
          </p:cNvPicPr>
          <p:nvPr/>
        </p:nvPicPr>
        <p:blipFill>
          <a:blip r:embed="rId3"/>
          <a:stretch>
            <a:fillRect/>
          </a:stretch>
        </p:blipFill>
        <p:spPr>
          <a:xfrm>
            <a:off x="655545" y="1872782"/>
            <a:ext cx="7994578" cy="2247024"/>
          </a:xfrm>
          <a:prstGeom prst="rect">
            <a:avLst/>
          </a:prstGeom>
        </p:spPr>
      </p:pic>
      <p:sp>
        <p:nvSpPr>
          <p:cNvPr id="2" name="Title 1"/>
          <p:cNvSpPr txBox="1">
            <a:spLocks noGrp="1"/>
          </p:cNvSpPr>
          <p:nvPr>
            <p:ph type="title" idx="4294967295"/>
          </p:nvPr>
        </p:nvSpPr>
        <p:spPr>
          <a:xfrm>
            <a:off x="304800" y="990719"/>
            <a:ext cx="8665464" cy="1142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b="1" dirty="0" smtClean="0">
                <a:solidFill>
                  <a:srgbClr val="1575BB"/>
                </a:solidFill>
              </a:rPr>
              <a:t>“Some College” is the New Gateway Into The Workforce</a:t>
            </a:r>
            <a:endParaRPr lang="en-US" sz="2800" b="1" dirty="0">
              <a:solidFill>
                <a:srgbClr val="1575BB"/>
              </a:solidFill>
            </a:endParaRPr>
          </a:p>
        </p:txBody>
      </p:sp>
      <p:sp>
        <p:nvSpPr>
          <p:cNvPr id="4" name="TextBox 9"/>
          <p:cNvSpPr/>
          <p:nvPr/>
        </p:nvSpPr>
        <p:spPr>
          <a:xfrm>
            <a:off x="4704840" y="6398279"/>
            <a:ext cx="141120" cy="136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ctr" anchorCtr="0" compatLnSpc="0"/>
          <a:lstStyle/>
          <a:p>
            <a:pPr marL="0" marR="0" lvl="0" indent="0" algn="ctr" rtl="0" hangingPunct="1">
              <a:lnSpc>
                <a:spcPct val="100000"/>
              </a:lnSpc>
              <a:spcBef>
                <a:spcPts val="0"/>
              </a:spcBef>
              <a:spcAft>
                <a:spcPts val="0"/>
              </a:spcAft>
              <a:buNone/>
              <a:tabLst/>
              <a:defRPr sz="1800"/>
            </a:pPr>
            <a:r>
              <a:rPr lang="en-US" sz="900" b="1" i="0" u="none" strike="noStrike" kern="1200" spc="0">
                <a:ln>
                  <a:noFill/>
                </a:ln>
                <a:solidFill>
                  <a:srgbClr val="000000"/>
                </a:solidFill>
                <a:latin typeface="Arial" pitchFamily="18"/>
                <a:ea typeface="Arial Unicode MS" pitchFamily="2"/>
                <a:cs typeface="Arial Unicode MS" pitchFamily="2"/>
              </a:rPr>
              <a:t>4</a:t>
            </a:r>
          </a:p>
        </p:txBody>
      </p:sp>
      <p:sp>
        <p:nvSpPr>
          <p:cNvPr id="5" name="TextBox 5"/>
          <p:cNvSpPr/>
          <p:nvPr/>
        </p:nvSpPr>
        <p:spPr>
          <a:xfrm>
            <a:off x="816592" y="5443131"/>
            <a:ext cx="3778034" cy="239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2080" tIns="41040" rIns="82080" bIns="41040" anchor="t" anchorCtr="0" compatLnSpc="0">
            <a:spAutoFit/>
          </a:bodyPr>
          <a:lstStyle/>
          <a:p>
            <a:pPr marL="0" marR="0" lvl="0" indent="0" algn="l" rtl="0" hangingPunct="1">
              <a:lnSpc>
                <a:spcPct val="100000"/>
              </a:lnSpc>
              <a:spcBef>
                <a:spcPts val="0"/>
              </a:spcBef>
              <a:spcAft>
                <a:spcPts val="0"/>
              </a:spcAft>
              <a:buNone/>
              <a:tabLst/>
              <a:defRPr sz="1800"/>
            </a:pPr>
            <a:r>
              <a:rPr lang="en-US" sz="1000" b="0" i="0" u="none" strike="noStrike" kern="1200" spc="0" dirty="0">
                <a:ln>
                  <a:noFill/>
                </a:ln>
                <a:solidFill>
                  <a:schemeClr val="tx1">
                    <a:lumMod val="50000"/>
                    <a:lumOff val="50000"/>
                  </a:schemeClr>
                </a:solidFill>
                <a:latin typeface="Calibri" pitchFamily="18"/>
                <a:ea typeface="Arial Unicode MS" pitchFamily="2"/>
                <a:cs typeface="Arial Unicode MS" pitchFamily="2"/>
              </a:rPr>
              <a:t>Source: Georgetown Center on Education and the Workforce analysis</a:t>
            </a:r>
          </a:p>
        </p:txBody>
      </p:sp>
      <p:grpSp>
        <p:nvGrpSpPr>
          <p:cNvPr id="8" name="Group 7"/>
          <p:cNvGrpSpPr/>
          <p:nvPr/>
        </p:nvGrpSpPr>
        <p:grpSpPr>
          <a:xfrm>
            <a:off x="-76200" y="0"/>
            <a:ext cx="1549796" cy="533400"/>
            <a:chOff x="2362200" y="4648200"/>
            <a:chExt cx="1549796" cy="533400"/>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sp>
        <p:nvSpPr>
          <p:cNvPr id="13" name="TextBox 12"/>
          <p:cNvSpPr txBox="1"/>
          <p:nvPr/>
        </p:nvSpPr>
        <p:spPr>
          <a:xfrm>
            <a:off x="628651" y="1900237"/>
            <a:ext cx="7943850" cy="369332"/>
          </a:xfrm>
          <a:prstGeom prst="rect">
            <a:avLst/>
          </a:prstGeom>
          <a:noFill/>
        </p:spPr>
        <p:txBody>
          <a:bodyPr wrap="square" rtlCol="0">
            <a:spAutoFit/>
          </a:bodyPr>
          <a:lstStyle/>
          <a:p>
            <a:r>
              <a:rPr lang="en-US" dirty="0" smtClean="0">
                <a:solidFill>
                  <a:srgbClr val="1575BB"/>
                </a:solidFill>
              </a:rPr>
              <a:t>THE LABOR MARKET IS INCREASINGLY DEMANDING A MORE SKILLED WORKFORCE.</a:t>
            </a:r>
            <a:endParaRPr lang="en-US" dirty="0">
              <a:solidFill>
                <a:srgbClr val="1575BB"/>
              </a:solidFill>
            </a:endParaRPr>
          </a:p>
        </p:txBody>
      </p:sp>
      <p:sp>
        <p:nvSpPr>
          <p:cNvPr id="14" name="TextBox 13"/>
          <p:cNvSpPr txBox="1"/>
          <p:nvPr/>
        </p:nvSpPr>
        <p:spPr>
          <a:xfrm>
            <a:off x="771526" y="2286000"/>
            <a:ext cx="1714500" cy="369332"/>
          </a:xfrm>
          <a:prstGeom prst="rect">
            <a:avLst/>
          </a:prstGeom>
          <a:noFill/>
        </p:spPr>
        <p:txBody>
          <a:bodyPr wrap="square" rtlCol="0">
            <a:spAutoFit/>
          </a:bodyPr>
          <a:lstStyle/>
          <a:p>
            <a:r>
              <a:rPr lang="en-US" dirty="0" smtClean="0">
                <a:solidFill>
                  <a:schemeClr val="bg1"/>
                </a:solidFill>
              </a:rPr>
              <a:t>IN THE 1970s</a:t>
            </a:r>
            <a:endParaRPr lang="en-US" dirty="0">
              <a:solidFill>
                <a:schemeClr val="bg1"/>
              </a:solidFill>
            </a:endParaRPr>
          </a:p>
        </p:txBody>
      </p:sp>
      <p:sp>
        <p:nvSpPr>
          <p:cNvPr id="15" name="TextBox 14"/>
          <p:cNvSpPr txBox="1"/>
          <p:nvPr/>
        </p:nvSpPr>
        <p:spPr>
          <a:xfrm>
            <a:off x="3352801" y="2286000"/>
            <a:ext cx="1714500" cy="369332"/>
          </a:xfrm>
          <a:prstGeom prst="rect">
            <a:avLst/>
          </a:prstGeom>
          <a:noFill/>
        </p:spPr>
        <p:txBody>
          <a:bodyPr wrap="square" rtlCol="0">
            <a:spAutoFit/>
          </a:bodyPr>
          <a:lstStyle/>
          <a:p>
            <a:r>
              <a:rPr lang="en-US" dirty="0" smtClean="0">
                <a:solidFill>
                  <a:schemeClr val="bg1"/>
                </a:solidFill>
              </a:rPr>
              <a:t>IN 1992</a:t>
            </a:r>
            <a:endParaRPr lang="en-US" dirty="0">
              <a:solidFill>
                <a:schemeClr val="bg1"/>
              </a:solidFill>
            </a:endParaRPr>
          </a:p>
        </p:txBody>
      </p:sp>
      <p:sp>
        <p:nvSpPr>
          <p:cNvPr id="16" name="TextBox 15"/>
          <p:cNvSpPr txBox="1"/>
          <p:nvPr/>
        </p:nvSpPr>
        <p:spPr>
          <a:xfrm>
            <a:off x="5981701" y="2281238"/>
            <a:ext cx="1714500" cy="369332"/>
          </a:xfrm>
          <a:prstGeom prst="rect">
            <a:avLst/>
          </a:prstGeom>
          <a:noFill/>
        </p:spPr>
        <p:txBody>
          <a:bodyPr wrap="square" rtlCol="0">
            <a:spAutoFit/>
          </a:bodyPr>
          <a:lstStyle/>
          <a:p>
            <a:r>
              <a:rPr lang="en-US" dirty="0" smtClean="0">
                <a:solidFill>
                  <a:schemeClr val="bg1"/>
                </a:solidFill>
              </a:rPr>
              <a:t>BY 2020</a:t>
            </a:r>
            <a:endParaRPr lang="en-US" dirty="0">
              <a:solidFill>
                <a:schemeClr val="bg1"/>
              </a:solidFill>
            </a:endParaRPr>
          </a:p>
        </p:txBody>
      </p:sp>
      <p:sp>
        <p:nvSpPr>
          <p:cNvPr id="17" name="TextBox 16"/>
          <p:cNvSpPr txBox="1"/>
          <p:nvPr/>
        </p:nvSpPr>
        <p:spPr>
          <a:xfrm>
            <a:off x="728663" y="3400425"/>
            <a:ext cx="2543175" cy="923330"/>
          </a:xfrm>
          <a:prstGeom prst="rect">
            <a:avLst/>
          </a:prstGeom>
          <a:noFill/>
        </p:spPr>
        <p:txBody>
          <a:bodyPr wrap="square" rtlCol="0">
            <a:spAutoFit/>
          </a:bodyPr>
          <a:lstStyle/>
          <a:p>
            <a:r>
              <a:rPr lang="en-US" dirty="0" smtClean="0">
                <a:solidFill>
                  <a:srgbClr val="F39F41"/>
                </a:solidFill>
              </a:rPr>
              <a:t>of jobs required more than a high school education.</a:t>
            </a:r>
            <a:endParaRPr lang="en-US" dirty="0">
              <a:solidFill>
                <a:srgbClr val="F39F41"/>
              </a:solidFill>
            </a:endParaRPr>
          </a:p>
        </p:txBody>
      </p:sp>
      <p:sp>
        <p:nvSpPr>
          <p:cNvPr id="19" name="TextBox 18"/>
          <p:cNvSpPr txBox="1"/>
          <p:nvPr/>
        </p:nvSpPr>
        <p:spPr>
          <a:xfrm>
            <a:off x="3395663" y="3386138"/>
            <a:ext cx="2543175" cy="646331"/>
          </a:xfrm>
          <a:prstGeom prst="rect">
            <a:avLst/>
          </a:prstGeom>
          <a:noFill/>
        </p:spPr>
        <p:txBody>
          <a:bodyPr wrap="square" rtlCol="0">
            <a:spAutoFit/>
          </a:bodyPr>
          <a:lstStyle/>
          <a:p>
            <a:r>
              <a:rPr lang="en-US" dirty="0" smtClean="0">
                <a:solidFill>
                  <a:srgbClr val="99C25D"/>
                </a:solidFill>
              </a:rPr>
              <a:t>of jobs required more training.</a:t>
            </a:r>
            <a:endParaRPr lang="en-US" dirty="0">
              <a:solidFill>
                <a:srgbClr val="99C25D"/>
              </a:solidFill>
            </a:endParaRPr>
          </a:p>
        </p:txBody>
      </p:sp>
      <p:sp>
        <p:nvSpPr>
          <p:cNvPr id="20" name="TextBox 19"/>
          <p:cNvSpPr txBox="1"/>
          <p:nvPr/>
        </p:nvSpPr>
        <p:spPr>
          <a:xfrm>
            <a:off x="6024564" y="3400425"/>
            <a:ext cx="2876549" cy="1754326"/>
          </a:xfrm>
          <a:prstGeom prst="rect">
            <a:avLst/>
          </a:prstGeom>
          <a:noFill/>
        </p:spPr>
        <p:txBody>
          <a:bodyPr wrap="square" rtlCol="0">
            <a:spAutoFit/>
          </a:bodyPr>
          <a:lstStyle/>
          <a:p>
            <a:r>
              <a:rPr lang="en-US" dirty="0" smtClean="0">
                <a:solidFill>
                  <a:srgbClr val="1575BB"/>
                </a:solidFill>
              </a:rPr>
              <a:t>of job openings in the U.S. will require some postsecondary education or training-though not necessarily a four-year degree.</a:t>
            </a:r>
            <a:endParaRPr lang="en-US" dirty="0">
              <a:solidFill>
                <a:srgbClr val="1575BB"/>
              </a:solidFill>
            </a:endParaRPr>
          </a:p>
        </p:txBody>
      </p:sp>
      <p:pic>
        <p:nvPicPr>
          <p:cNvPr id="18" name="Picture 17"/>
          <p:cNvPicPr>
            <a:picLocks noChangeAspect="1"/>
          </p:cNvPicPr>
          <p:nvPr/>
        </p:nvPicPr>
        <p:blipFill>
          <a:blip r:embed="rId5">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76248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396" y="1434271"/>
            <a:ext cx="4266720" cy="3958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6D9F1"/>
          </a:solidFill>
          <a:ln w="25560">
            <a:solidFill>
              <a:srgbClr val="3A5F8B"/>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 name="Title 1"/>
          <p:cNvSpPr txBox="1">
            <a:spLocks noGrp="1"/>
          </p:cNvSpPr>
          <p:nvPr>
            <p:ph type="title" idx="4294967295"/>
          </p:nvPr>
        </p:nvSpPr>
        <p:spPr>
          <a:xfrm>
            <a:off x="304800" y="351736"/>
            <a:ext cx="8529850" cy="101916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000" b="1" dirty="0" smtClean="0">
                <a:solidFill>
                  <a:srgbClr val="1575BB"/>
                </a:solidFill>
              </a:rPr>
              <a:t>Career Technical Education: The Path Out of Poverty</a:t>
            </a:r>
            <a:endParaRPr lang="en-US" sz="3000" b="1" dirty="0">
              <a:solidFill>
                <a:srgbClr val="1575BB"/>
              </a:solidFill>
            </a:endParaRPr>
          </a:p>
        </p:txBody>
      </p:sp>
      <p:sp>
        <p:nvSpPr>
          <p:cNvPr id="4" name="TextBox 5"/>
          <p:cNvSpPr/>
          <p:nvPr/>
        </p:nvSpPr>
        <p:spPr>
          <a:xfrm>
            <a:off x="740826" y="1447919"/>
            <a:ext cx="2773080" cy="15991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r" rtl="0" hangingPunct="1">
              <a:lnSpc>
                <a:spcPct val="100000"/>
              </a:lnSpc>
              <a:spcBef>
                <a:spcPts val="0"/>
              </a:spcBef>
              <a:spcAft>
                <a:spcPts val="0"/>
              </a:spcAft>
              <a:buNone/>
              <a:tabLst/>
            </a:pPr>
            <a:r>
              <a:rPr lang="en-US" sz="3500" b="1" i="0" u="none" strike="noStrike" kern="1200" spc="0">
                <a:ln>
                  <a:noFill/>
                </a:ln>
                <a:solidFill>
                  <a:srgbClr val="FF3333"/>
                </a:solidFill>
                <a:latin typeface="Arial" pitchFamily="18"/>
                <a:ea typeface="MS PGothic" pitchFamily="1"/>
                <a:cs typeface="Arial Unicode MS" pitchFamily="2"/>
              </a:rPr>
              <a:t>$60,771</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($29.22/hour)</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2-parent with</a:t>
            </a:r>
          </a:p>
          <a:p>
            <a:pPr marL="0" marR="0" lvl="0" indent="0" algn="r" rtl="0" hangingPunct="1">
              <a:lnSpc>
                <a:spcPct val="100000"/>
              </a:lnSpc>
              <a:spcBef>
                <a:spcPts val="0"/>
              </a:spcBef>
              <a:spcAft>
                <a:spcPts val="0"/>
              </a:spcAft>
              <a:buNone/>
              <a:tabLst/>
            </a:pPr>
            <a:r>
              <a:rPr lang="en-US" sz="1800" b="0" i="0" u="none" strike="noStrike" kern="1200" spc="0">
                <a:ln>
                  <a:noFill/>
                </a:ln>
                <a:solidFill>
                  <a:srgbClr val="000000"/>
                </a:solidFill>
                <a:latin typeface="Arial" pitchFamily="18"/>
                <a:ea typeface="MS PGothic" pitchFamily="1"/>
                <a:cs typeface="Arial Unicode MS" pitchFamily="2"/>
              </a:rPr>
              <a:t>one working adult, 2-child</a:t>
            </a:r>
          </a:p>
          <a:p>
            <a:pPr marL="0" marR="0" lvl="0" indent="0" algn="r" rtl="0" hangingPunct="1">
              <a:lnSpc>
                <a:spcPct val="100000"/>
              </a:lnSpc>
              <a:spcBef>
                <a:spcPts val="0"/>
              </a:spcBef>
              <a:spcAft>
                <a:spcPts val="0"/>
              </a:spcAft>
              <a:buNone/>
              <a:tabLst/>
            </a:pPr>
            <a:r>
              <a:rPr lang="en-US" sz="1000" b="0" i="0" u="none" strike="noStrike" kern="1200" spc="0">
                <a:ln>
                  <a:noFill/>
                </a:ln>
                <a:solidFill>
                  <a:srgbClr val="000000"/>
                </a:solidFill>
                <a:latin typeface="Arial" pitchFamily="18"/>
                <a:ea typeface="MS PGothic" pitchFamily="1"/>
                <a:cs typeface="Arial Unicode MS" pitchFamily="2"/>
              </a:rPr>
              <a:t>Source: CA Budget Project</a:t>
            </a:r>
          </a:p>
        </p:txBody>
      </p:sp>
      <p:sp>
        <p:nvSpPr>
          <p:cNvPr id="5" name="TextBox 6"/>
          <p:cNvSpPr/>
          <p:nvPr/>
        </p:nvSpPr>
        <p:spPr>
          <a:xfrm>
            <a:off x="4567997" y="1847912"/>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579D1C"/>
                </a:solidFill>
                <a:latin typeface="Arial" pitchFamily="34"/>
                <a:ea typeface="Arial Unicode MS" pitchFamily="2"/>
                <a:cs typeface="Arial Unicode MS" pitchFamily="2"/>
              </a:rPr>
              <a:t>$66,000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Career Technical Education</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112 CA Community Colleges</a:t>
            </a:r>
          </a:p>
        </p:txBody>
      </p:sp>
      <p:sp>
        <p:nvSpPr>
          <p:cNvPr id="6" name="TextBox 7"/>
          <p:cNvSpPr/>
          <p:nvPr/>
        </p:nvSpPr>
        <p:spPr>
          <a:xfrm>
            <a:off x="4567997" y="3600391"/>
            <a:ext cx="3679559" cy="132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5F4ED"/>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3500" b="1" i="0" u="none" strike="noStrike" kern="1200" spc="0" dirty="0">
                <a:ln>
                  <a:noFill/>
                </a:ln>
                <a:solidFill>
                  <a:srgbClr val="FF6600"/>
                </a:solidFill>
                <a:latin typeface="Arial" pitchFamily="34"/>
                <a:ea typeface="Arial Unicode MS" pitchFamily="2"/>
                <a:cs typeface="Arial Unicode MS" pitchFamily="2"/>
              </a:rPr>
              <a:t>$38,500</a:t>
            </a: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AA - General </a:t>
            </a:r>
            <a:r>
              <a:rPr lang="en-US" sz="1800" b="0" i="0" u="none" strike="noStrike" kern="1200" spc="0" dirty="0" smtClean="0">
                <a:ln>
                  <a:noFill/>
                </a:ln>
                <a:solidFill>
                  <a:srgbClr val="000000"/>
                </a:solidFill>
                <a:latin typeface="Arial" pitchFamily="34"/>
                <a:ea typeface="Arial Unicode MS" pitchFamily="2"/>
                <a:cs typeface="Arial Unicode MS" pitchFamily="2"/>
              </a:rPr>
              <a:t>Education</a:t>
            </a:r>
            <a:endParaRPr lang="en-US" sz="1800" b="0" i="0" u="none" strike="noStrike" kern="1200" spc="0" dirty="0">
              <a:ln>
                <a:noFill/>
              </a:ln>
              <a:solidFill>
                <a:srgbClr val="000000"/>
              </a:solidFill>
              <a:latin typeface="Arial" pitchFamily="34"/>
              <a:ea typeface="Arial Unicode MS" pitchFamily="2"/>
              <a:cs typeface="Arial Unicode MS" pitchFamily="2"/>
            </a:endParaRPr>
          </a:p>
          <a:p>
            <a:pPr marL="0" marR="0" lvl="0" indent="0" algn="ctr" rtl="0" hangingPunct="1">
              <a:lnSpc>
                <a:spcPct val="100000"/>
              </a:lnSpc>
              <a:spcBef>
                <a:spcPts val="0"/>
              </a:spcBef>
              <a:spcAft>
                <a:spcPts val="0"/>
              </a:spcAft>
              <a:buNone/>
              <a:tabLst/>
            </a:pPr>
            <a:r>
              <a:rPr lang="en-US" sz="1800" b="0" i="0" u="none" strike="noStrike" kern="1200" spc="0" dirty="0">
                <a:ln>
                  <a:noFill/>
                </a:ln>
                <a:solidFill>
                  <a:srgbClr val="000000"/>
                </a:solidFill>
                <a:latin typeface="Arial" pitchFamily="34"/>
                <a:ea typeface="Arial Unicode MS" pitchFamily="2"/>
                <a:cs typeface="Arial Unicode MS" pitchFamily="2"/>
              </a:rPr>
              <a:t>5-years later</a:t>
            </a:r>
          </a:p>
          <a:p>
            <a:pPr marL="0" marR="0" lvl="0" indent="0" algn="ctr" rtl="0" hangingPunct="1">
              <a:lnSpc>
                <a:spcPct val="100000"/>
              </a:lnSpc>
              <a:spcBef>
                <a:spcPts val="0"/>
              </a:spcBef>
              <a:spcAft>
                <a:spcPts val="0"/>
              </a:spcAft>
              <a:buNone/>
              <a:tabLst/>
            </a:pPr>
            <a:r>
              <a:rPr lang="en-US" sz="1000" b="0" i="0" u="none" strike="noStrike" kern="1200" spc="0" dirty="0">
                <a:ln>
                  <a:noFill/>
                </a:ln>
                <a:solidFill>
                  <a:srgbClr val="000000"/>
                </a:solidFill>
                <a:latin typeface="Arial" pitchFamily="34"/>
                <a:ea typeface="Arial Unicode MS" pitchFamily="2"/>
                <a:cs typeface="Arial Unicode MS" pitchFamily="2"/>
              </a:rPr>
              <a:t>Source: Salary Surfer, 112 CA Community Colleges</a:t>
            </a:r>
          </a:p>
        </p:txBody>
      </p:sp>
      <p:grpSp>
        <p:nvGrpSpPr>
          <p:cNvPr id="10" name="Group 9"/>
          <p:cNvGrpSpPr/>
          <p:nvPr/>
        </p:nvGrpSpPr>
        <p:grpSpPr>
          <a:xfrm>
            <a:off x="-76200" y="0"/>
            <a:ext cx="1549796" cy="533400"/>
            <a:chOff x="2362200" y="4648200"/>
            <a:chExt cx="1549796" cy="53340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pic>
        <p:nvPicPr>
          <p:cNvPr id="14" name="Picture 13" descr="family.jpg"/>
          <p:cNvPicPr>
            <a:picLocks noChangeAspect="1"/>
          </p:cNvPicPr>
          <p:nvPr/>
        </p:nvPicPr>
        <p:blipFill>
          <a:blip r:embed="rId4"/>
          <a:stretch>
            <a:fillRect/>
          </a:stretch>
        </p:blipFill>
        <p:spPr>
          <a:xfrm>
            <a:off x="947929" y="3134207"/>
            <a:ext cx="2602352" cy="2161123"/>
          </a:xfrm>
          <a:prstGeom prst="rect">
            <a:avLst/>
          </a:prstGeom>
          <a:effectLst>
            <a:outerShdw blurRad="50800" dist="38100" dir="5400000" algn="t" rotWithShape="0">
              <a:prstClr val="black">
                <a:alpha val="40000"/>
              </a:prstClr>
            </a:outerShdw>
          </a:effectLst>
        </p:spPr>
      </p:pic>
      <p:pic>
        <p:nvPicPr>
          <p:cNvPr id="15" name="Picture 14"/>
          <p:cNvPicPr>
            <a:picLocks noChangeAspect="1"/>
          </p:cNvPicPr>
          <p:nvPr/>
        </p:nvPicPr>
        <p:blipFill>
          <a:blip r:embed="rId5">
            <a:lum/>
            <a:alphaModFix/>
          </a:blip>
          <a:srcRect/>
          <a:stretch>
            <a:fillRect/>
          </a:stretch>
        </p:blipFill>
        <p:spPr>
          <a:xfrm>
            <a:off x="685800" y="6063119"/>
            <a:ext cx="1961640" cy="794520"/>
          </a:xfrm>
          <a:prstGeom prst="rect">
            <a:avLst/>
          </a:prstGeom>
          <a:noFill/>
          <a:ln>
            <a:noFill/>
          </a:ln>
        </p:spPr>
      </p:pic>
    </p:spTree>
    <p:extLst>
      <p:ext uri="{BB962C8B-B14F-4D97-AF65-F5344CB8AC3E}">
        <p14:creationId xmlns:p14="http://schemas.microsoft.com/office/powerpoint/2010/main" val="339178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42312" cy="963259"/>
          </a:xfrm>
        </p:spPr>
        <p:txBody>
          <a:bodyPr>
            <a:normAutofit/>
          </a:bodyPr>
          <a:lstStyle/>
          <a:p>
            <a:r>
              <a:rPr lang="en-US" sz="3200" b="1" dirty="0" smtClean="0"/>
              <a:t>Cost Creates Disincentive to Offer CTE</a:t>
            </a:r>
            <a:r>
              <a:rPr lang="en-US" b="1" dirty="0" smtClean="0"/>
              <a:t/>
            </a:r>
            <a:br>
              <a:rPr lang="en-US" b="1" dirty="0" smtClean="0"/>
            </a:br>
            <a:r>
              <a:rPr lang="en-US" sz="1400" dirty="0" smtClean="0"/>
              <a:t>10-year trend in CTE portfolio of community colleges (as % of Full Time Equivalent Students)</a:t>
            </a:r>
            <a:endParaRPr lang="en-US" sz="1400" dirty="0"/>
          </a:p>
        </p:txBody>
      </p:sp>
      <p:sp>
        <p:nvSpPr>
          <p:cNvPr id="4" name="Slide Number Placeholder 3"/>
          <p:cNvSpPr>
            <a:spLocks noGrp="1"/>
          </p:cNvSpPr>
          <p:nvPr>
            <p:ph type="sldNum" sz="quarter" idx="11"/>
          </p:nvPr>
        </p:nvSpPr>
        <p:spPr/>
        <p:txBody>
          <a:bodyPr/>
          <a:lstStyle/>
          <a:p>
            <a:fld id="{43051941-4126-4597-8895-D29A2A3BA6C5}" type="slidenum">
              <a:rPr lang="en-US" smtClean="0"/>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48365" cy="5159206"/>
          </a:xfrm>
          <a:prstGeom prst="rect">
            <a:avLst/>
          </a:prstGeom>
          <a:solidFill>
            <a:schemeClr val="bg1"/>
          </a:solidFill>
          <a:ln>
            <a:noFill/>
          </a:ln>
          <a:effectLst/>
        </p:spPr>
      </p:pic>
    </p:spTree>
    <p:extLst>
      <p:ext uri="{BB962C8B-B14F-4D97-AF65-F5344CB8AC3E}">
        <p14:creationId xmlns:p14="http://schemas.microsoft.com/office/powerpoint/2010/main" val="218570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peopleShape.png"/>
          <p:cNvPicPr>
            <a:picLocks noChangeAspect="1"/>
          </p:cNvPicPr>
          <p:nvPr/>
        </p:nvPicPr>
        <p:blipFill>
          <a:blip r:embed="rId3" cstate="print"/>
          <a:stretch>
            <a:fillRect/>
          </a:stretch>
        </p:blipFill>
        <p:spPr>
          <a:xfrm>
            <a:off x="5224271" y="1307593"/>
            <a:ext cx="3608834" cy="4035262"/>
          </a:xfrm>
          <a:prstGeom prst="rect">
            <a:avLst/>
          </a:prstGeom>
        </p:spPr>
      </p:pic>
      <p:sp>
        <p:nvSpPr>
          <p:cNvPr id="2" name="Title 1"/>
          <p:cNvSpPr txBox="1">
            <a:spLocks noGrp="1"/>
          </p:cNvSpPr>
          <p:nvPr>
            <p:ph type="title" idx="4294967295"/>
          </p:nvPr>
        </p:nvSpPr>
        <p:spPr>
          <a:xfrm>
            <a:off x="304800" y="190500"/>
            <a:ext cx="8352430" cy="852985"/>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smtClean="0">
                <a:solidFill>
                  <a:srgbClr val="1575BB"/>
                </a:solidFill>
              </a:rPr>
              <a:t>Input into Strong Workforce</a:t>
            </a:r>
            <a:endParaRPr lang="en-US" sz="3200" b="1" dirty="0"/>
          </a:p>
        </p:txBody>
      </p:sp>
      <p:pic>
        <p:nvPicPr>
          <p:cNvPr id="10" name="Picture 9"/>
          <p:cNvPicPr>
            <a:picLocks noChangeAspect="1"/>
          </p:cNvPicPr>
          <p:nvPr/>
        </p:nvPicPr>
        <p:blipFill>
          <a:blip r:embed="rId4" cstate="print">
            <a:lum/>
            <a:alphaModFix/>
          </a:blip>
          <a:srcRect/>
          <a:stretch>
            <a:fillRect/>
          </a:stretch>
        </p:blipFill>
        <p:spPr>
          <a:xfrm>
            <a:off x="685800" y="6063119"/>
            <a:ext cx="1961640" cy="794520"/>
          </a:xfrm>
          <a:prstGeom prst="rect">
            <a:avLst/>
          </a:prstGeom>
          <a:noFill/>
          <a:ln>
            <a:noFill/>
          </a:ln>
        </p:spPr>
      </p:pic>
      <p:sp>
        <p:nvSpPr>
          <p:cNvPr id="3" name="Content Placeholder 2"/>
          <p:cNvSpPr txBox="1">
            <a:spLocks noGrp="1"/>
          </p:cNvSpPr>
          <p:nvPr>
            <p:ph type="body" idx="4294967295"/>
          </p:nvPr>
        </p:nvSpPr>
        <p:spPr>
          <a:xfrm>
            <a:off x="381000" y="870402"/>
            <a:ext cx="6284976" cy="4892107"/>
          </a:xfrm>
          <a:noFill/>
        </p:spPr>
        <p:txBody>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spcAft>
                <a:spcPts val="600"/>
              </a:spcAft>
              <a:buSzPct val="110000"/>
              <a:buNone/>
            </a:pPr>
            <a:r>
              <a:rPr sz="3000" b="1" dirty="0" smtClean="0">
                <a:solidFill>
                  <a:schemeClr val="accent6"/>
                </a:solidFill>
                <a:latin typeface="Calibri" pitchFamily="34"/>
                <a:cs typeface="Times New Roman"/>
              </a:rPr>
              <a:t>14</a:t>
            </a:r>
            <a:r>
              <a:rPr sz="3000" b="1" dirty="0" smtClean="0">
                <a:solidFill>
                  <a:schemeClr val="tx1"/>
                </a:solidFill>
                <a:latin typeface="Calibri" pitchFamily="34"/>
                <a:cs typeface="Times New Roman"/>
              </a:rPr>
              <a:t> </a:t>
            </a:r>
            <a:r>
              <a:rPr sz="1800" b="1" dirty="0" smtClean="0">
                <a:solidFill>
                  <a:schemeClr val="tx1"/>
                </a:solidFill>
                <a:latin typeface="Calibri" pitchFamily="34"/>
                <a:cs typeface="Times New Roman"/>
              </a:rPr>
              <a:t>Regional College &amp; Faculty Conversations</a:t>
            </a:r>
          </a:p>
          <a:p>
            <a:pPr marL="716162" lvl="2" indent="-284163">
              <a:spcAft>
                <a:spcPts val="600"/>
              </a:spcAft>
              <a:buSzPct val="110000"/>
              <a:buFont typeface="Wingdings" panose="05000000000000000000" pitchFamily="2" charset="2"/>
              <a:buChar char="ü"/>
            </a:pPr>
            <a:r>
              <a:rPr sz="1400" dirty="0" smtClean="0">
                <a:solidFill>
                  <a:schemeClr val="tx1"/>
                </a:solidFill>
                <a:latin typeface="Calibri" pitchFamily="34"/>
                <a:cs typeface="Times New Roman"/>
              </a:rPr>
              <a:t>Over </a:t>
            </a:r>
            <a:r>
              <a:rPr b="1" dirty="0" smtClean="0">
                <a:solidFill>
                  <a:schemeClr val="tx2">
                    <a:lumMod val="60000"/>
                    <a:lumOff val="40000"/>
                  </a:schemeClr>
                </a:solidFill>
                <a:latin typeface="Calibri" pitchFamily="34"/>
                <a:cs typeface="Times New Roman"/>
              </a:rPr>
              <a:t>700</a:t>
            </a:r>
            <a:r>
              <a:rPr sz="1400" b="1" dirty="0" smtClean="0">
                <a:solidFill>
                  <a:schemeClr val="tx2">
                    <a:lumMod val="60000"/>
                    <a:lumOff val="40000"/>
                  </a:schemeClr>
                </a:solidFill>
                <a:latin typeface="Calibri" pitchFamily="34"/>
                <a:cs typeface="Times New Roman"/>
              </a:rPr>
              <a:t> </a:t>
            </a:r>
            <a:r>
              <a:rPr sz="1400" dirty="0" smtClean="0">
                <a:solidFill>
                  <a:schemeClr val="tx1"/>
                </a:solidFill>
                <a:latin typeface="Calibri" pitchFamily="34"/>
                <a:cs typeface="Times New Roman"/>
              </a:rPr>
              <a:t>attendees, including 40% faculty</a:t>
            </a:r>
            <a:endParaRPr lang="en-US" sz="1400" dirty="0" smtClean="0">
              <a:solidFill>
                <a:schemeClr val="tx1"/>
              </a:solidFill>
              <a:latin typeface="Calibri" pitchFamily="34"/>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tx1"/>
                </a:solidFill>
                <a:latin typeface="Calibri" pitchFamily="34"/>
                <a:cs typeface="Times New Roman"/>
              </a:rPr>
              <a:t>Strong Workforce Town Hall Meetings </a:t>
            </a:r>
          </a:p>
          <a:p>
            <a:pPr marL="717749" lvl="2" indent="-285750">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Over </a:t>
            </a:r>
            <a:r>
              <a:rPr lang="en-US" b="1" dirty="0" smtClean="0">
                <a:solidFill>
                  <a:schemeClr val="tx2">
                    <a:lumMod val="60000"/>
                    <a:lumOff val="40000"/>
                  </a:schemeClr>
                </a:solidFill>
                <a:latin typeface="Calibri" pitchFamily="34"/>
                <a:cs typeface="Times New Roman"/>
              </a:rPr>
              <a:t>500</a:t>
            </a:r>
            <a:r>
              <a:rPr lang="en-US" sz="1400" b="1" dirty="0" smtClean="0">
                <a:solidFill>
                  <a:schemeClr val="tx1"/>
                </a:solidFill>
                <a:latin typeface="Calibri" pitchFamily="34"/>
                <a:cs typeface="Times New Roman"/>
              </a:rPr>
              <a:t> </a:t>
            </a:r>
            <a:r>
              <a:rPr lang="en-US" sz="1400" dirty="0" smtClean="0">
                <a:solidFill>
                  <a:schemeClr val="tx1"/>
                </a:solidFill>
                <a:latin typeface="Calibri" pitchFamily="34"/>
                <a:cs typeface="Times New Roman"/>
              </a:rPr>
              <a:t>participants in regions across the state</a:t>
            </a:r>
            <a:endParaRPr lang="en-US" sz="1400" dirty="0">
              <a:solidFill>
                <a:schemeClr val="tx1"/>
              </a:solidFill>
              <a:latin typeface="Calibri" pitchFamily="34"/>
              <a:cs typeface="Times New Roman"/>
            </a:endParaRPr>
          </a:p>
          <a:p>
            <a:pPr marL="0" indent="0">
              <a:spcAft>
                <a:spcPts val="600"/>
              </a:spcAft>
              <a:buSzPct val="110000"/>
              <a:buNone/>
            </a:pPr>
            <a:r>
              <a:rPr lang="en-US" sz="3000" b="1" dirty="0" smtClean="0">
                <a:solidFill>
                  <a:schemeClr val="accent6"/>
                </a:solidFill>
                <a:latin typeface="Calibri" pitchFamily="34"/>
                <a:cs typeface="Times New Roman"/>
              </a:rPr>
              <a:t>6 </a:t>
            </a:r>
            <a:r>
              <a:rPr lang="en-US" sz="1800" b="1" dirty="0" smtClean="0">
                <a:solidFill>
                  <a:schemeClr val="tx1"/>
                </a:solidFill>
                <a:latin typeface="Calibri" pitchFamily="34"/>
                <a:cs typeface="Times New Roman"/>
              </a:rPr>
              <a:t>expert background  papers </a:t>
            </a:r>
            <a:r>
              <a:rPr lang="en-US" sz="1800" dirty="0" smtClean="0">
                <a:solidFill>
                  <a:schemeClr val="tx1"/>
                </a:solidFill>
                <a:latin typeface="Calibri" pitchFamily="34"/>
                <a:cs typeface="Times New Roman"/>
              </a:rPr>
              <a:t>on common themes</a:t>
            </a:r>
            <a:endParaRPr lang="en-US" sz="1400" dirty="0" smtClean="0">
              <a:solidFill>
                <a:schemeClr val="tx1"/>
              </a:solidFill>
              <a:latin typeface="Calibri" pitchFamily="34"/>
              <a:cs typeface="Times New Roman"/>
            </a:endParaRPr>
          </a:p>
          <a:p>
            <a:pPr marL="716162" lvl="2" indent="-284163">
              <a:spcAft>
                <a:spcPts val="600"/>
              </a:spcAft>
              <a:buSzPct val="110000"/>
              <a:buFont typeface="Wingdings" panose="05000000000000000000" pitchFamily="2" charset="2"/>
              <a:buChar char="ü"/>
            </a:pPr>
            <a:r>
              <a:rPr lang="en-US" sz="1000" dirty="0" smtClean="0">
                <a:solidFill>
                  <a:schemeClr val="tx1"/>
                </a:solidFill>
                <a:latin typeface="Calibri" pitchFamily="34"/>
                <a:cs typeface="Times New Roman"/>
              </a:rPr>
              <a:t> </a:t>
            </a:r>
            <a:r>
              <a:rPr lang="en-US" sz="1400" dirty="0" smtClean="0">
                <a:solidFill>
                  <a:schemeClr val="tx1"/>
                </a:solidFill>
                <a:latin typeface="Calibri" pitchFamily="34"/>
                <a:cs typeface="Times New Roman"/>
              </a:rPr>
              <a:t>Workforce Data &amp; Outcomes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 Curriculum Development &amp; Instructors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 Structured Pathways and Student Support (2 parts)</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Regional Coordination</a:t>
            </a:r>
          </a:p>
          <a:p>
            <a:pPr marL="716162" lvl="2" indent="-284163">
              <a:spcAft>
                <a:spcPts val="600"/>
              </a:spcAft>
              <a:buSzPct val="110000"/>
              <a:buFont typeface="Wingdings" panose="05000000000000000000" pitchFamily="2" charset="2"/>
              <a:buChar char="ü"/>
            </a:pPr>
            <a:r>
              <a:rPr lang="en-US" sz="1400" dirty="0" smtClean="0">
                <a:solidFill>
                  <a:schemeClr val="tx1"/>
                </a:solidFill>
                <a:latin typeface="Calibri" pitchFamily="34"/>
                <a:cs typeface="Times New Roman"/>
              </a:rPr>
              <a:t>Funding</a:t>
            </a:r>
          </a:p>
          <a:p>
            <a:pPr marL="0" indent="0">
              <a:spcAft>
                <a:spcPts val="600"/>
              </a:spcAft>
              <a:buSzPct val="110000"/>
              <a:buNone/>
            </a:pPr>
            <a:r>
              <a:rPr lang="en-US" sz="3000" b="1" dirty="0" smtClean="0">
                <a:solidFill>
                  <a:schemeClr val="accent6"/>
                </a:solidFill>
                <a:latin typeface="Calibri" pitchFamily="34"/>
                <a:cs typeface="Times New Roman"/>
              </a:rPr>
              <a:t>5 </a:t>
            </a:r>
            <a:r>
              <a:rPr lang="en-US" sz="1800" dirty="0" smtClean="0">
                <a:solidFill>
                  <a:schemeClr val="tx1"/>
                </a:solidFill>
                <a:latin typeface="Calibri" pitchFamily="34"/>
                <a:cs typeface="Times New Roman"/>
              </a:rPr>
              <a:t>meetings of the </a:t>
            </a:r>
            <a:r>
              <a:rPr lang="en-US" sz="3000" b="1" dirty="0" smtClean="0">
                <a:solidFill>
                  <a:schemeClr val="accent6"/>
                </a:solidFill>
                <a:latin typeface="Calibri" pitchFamily="34"/>
                <a:cs typeface="Times New Roman"/>
              </a:rPr>
              <a:t>26</a:t>
            </a:r>
            <a:r>
              <a:rPr lang="en-US" sz="1800" dirty="0" smtClean="0">
                <a:solidFill>
                  <a:schemeClr val="tx1"/>
                </a:solidFill>
                <a:latin typeface="Calibri" pitchFamily="34"/>
                <a:cs typeface="Times New Roman"/>
              </a:rPr>
              <a:t>-member </a:t>
            </a:r>
            <a:r>
              <a:rPr lang="en-US" sz="1800" b="1" dirty="0" smtClean="0">
                <a:solidFill>
                  <a:schemeClr val="tx1"/>
                </a:solidFill>
                <a:latin typeface="Calibri" pitchFamily="34"/>
                <a:cs typeface="Times New Roman"/>
              </a:rPr>
              <a:t>Task Force </a:t>
            </a:r>
          </a:p>
          <a:p>
            <a:pPr marL="0" indent="0">
              <a:spcAft>
                <a:spcPts val="600"/>
              </a:spcAft>
              <a:buSzPct val="110000"/>
              <a:buNone/>
            </a:pPr>
            <a:r>
              <a:rPr lang="en-US" sz="3000" b="1" dirty="0" smtClean="0">
                <a:solidFill>
                  <a:schemeClr val="accent6"/>
                </a:solidFill>
                <a:latin typeface="Calibri" pitchFamily="34"/>
                <a:cs typeface="Times New Roman"/>
              </a:rPr>
              <a:t>221</a:t>
            </a:r>
            <a:r>
              <a:rPr lang="en-US" sz="3000" dirty="0" smtClean="0">
                <a:solidFill>
                  <a:schemeClr val="tx1"/>
                </a:solidFill>
                <a:latin typeface="Calibri" pitchFamily="34"/>
                <a:cs typeface="Times New Roman"/>
              </a:rPr>
              <a:t> </a:t>
            </a:r>
            <a:r>
              <a:rPr lang="en-US" sz="1800" dirty="0" smtClean="0">
                <a:solidFill>
                  <a:schemeClr val="tx1"/>
                </a:solidFill>
                <a:latin typeface="Calibri" pitchFamily="34"/>
                <a:cs typeface="Times New Roman"/>
              </a:rPr>
              <a:t>website &amp; </a:t>
            </a:r>
            <a:r>
              <a:rPr lang="en-US" sz="3000" b="1" dirty="0" smtClean="0">
                <a:solidFill>
                  <a:schemeClr val="accent6"/>
                </a:solidFill>
                <a:latin typeface="Calibri" pitchFamily="34"/>
                <a:cs typeface="Times New Roman"/>
              </a:rPr>
              <a:t>10</a:t>
            </a:r>
            <a:r>
              <a:rPr lang="en-US" sz="2500" b="1" dirty="0" smtClean="0">
                <a:solidFill>
                  <a:schemeClr val="accent6"/>
                </a:solidFill>
                <a:latin typeface="Calibri" pitchFamily="34"/>
                <a:cs typeface="Times New Roman"/>
              </a:rPr>
              <a:t> </a:t>
            </a:r>
            <a:r>
              <a:rPr lang="en-US" sz="1800" dirty="0" smtClean="0">
                <a:solidFill>
                  <a:schemeClr val="tx1"/>
                </a:solidFill>
                <a:latin typeface="Calibri" pitchFamily="34"/>
                <a:cs typeface="Times New Roman"/>
              </a:rPr>
              <a:t>letters during </a:t>
            </a:r>
            <a:r>
              <a:rPr lang="en-US" sz="1800" b="1" dirty="0" smtClean="0">
                <a:solidFill>
                  <a:schemeClr val="tx1"/>
                </a:solidFill>
                <a:latin typeface="Calibri" pitchFamily="34"/>
                <a:cs typeface="Times New Roman"/>
              </a:rPr>
              <a:t>public comment </a:t>
            </a:r>
            <a:r>
              <a:rPr lang="en-US" sz="1800" dirty="0" smtClean="0">
                <a:solidFill>
                  <a:schemeClr val="tx1"/>
                </a:solidFill>
                <a:latin typeface="Calibri" pitchFamily="34"/>
                <a:cs typeface="Times New Roman"/>
              </a:rPr>
              <a:t>period</a:t>
            </a:r>
            <a:endParaRPr lang="en-US" sz="1800" b="1" dirty="0">
              <a:solidFill>
                <a:schemeClr val="tx1"/>
              </a:solidFill>
              <a:latin typeface="Calibri" pitchFamily="34"/>
              <a:cs typeface="Times New Roman"/>
            </a:endParaRPr>
          </a:p>
        </p:txBody>
      </p:sp>
      <p:grpSp>
        <p:nvGrpSpPr>
          <p:cNvPr id="8" name="Group 7"/>
          <p:cNvGrpSpPr/>
          <p:nvPr/>
        </p:nvGrpSpPr>
        <p:grpSpPr>
          <a:xfrm>
            <a:off x="-76200" y="0"/>
            <a:ext cx="1549796" cy="533400"/>
            <a:chOff x="2362200" y="4648200"/>
            <a:chExt cx="1549796" cy="533400"/>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4648200"/>
              <a:ext cx="3810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590800" y="4719935"/>
              <a:ext cx="1321196" cy="461665"/>
            </a:xfrm>
            <a:prstGeom prst="rect">
              <a:avLst/>
            </a:prstGeom>
            <a:noFill/>
          </p:spPr>
          <p:txBody>
            <a:bodyPr wrap="none" rtlCol="0">
              <a:spAutoFit/>
            </a:bodyPr>
            <a:lstStyle/>
            <a:p>
              <a:r>
                <a:rPr lang="en-US" sz="1200" dirty="0"/>
                <a:t>#</a:t>
              </a:r>
              <a:r>
                <a:rPr lang="en-US" sz="1200" dirty="0" err="1"/>
                <a:t>StrongWorkforce</a:t>
              </a:r>
              <a:endParaRPr lang="en-US" sz="1200" dirty="0"/>
            </a:p>
            <a:p>
              <a:endParaRPr lang="en-US" sz="1200" dirty="0"/>
            </a:p>
          </p:txBody>
        </p:sp>
      </p:grpSp>
    </p:spTree>
    <p:extLst>
      <p:ext uri="{BB962C8B-B14F-4D97-AF65-F5344CB8AC3E}">
        <p14:creationId xmlns:p14="http://schemas.microsoft.com/office/powerpoint/2010/main" val="338454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692644"/>
            <a:ext cx="8352430" cy="852985"/>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200" b="1" dirty="0" smtClean="0">
                <a:solidFill>
                  <a:srgbClr val="1575BB"/>
                </a:solidFill>
              </a:rPr>
              <a:t>25 Strong Workforce Recommendations</a:t>
            </a:r>
            <a:br>
              <a:rPr lang="en-US" sz="3200" b="1" dirty="0" smtClean="0">
                <a:solidFill>
                  <a:srgbClr val="1575BB"/>
                </a:solidFill>
              </a:rPr>
            </a:br>
            <a:r>
              <a:rPr lang="en-US" sz="3200" b="1" dirty="0" smtClean="0">
                <a:solidFill>
                  <a:srgbClr val="1575BB"/>
                </a:solidFill>
              </a:rPr>
              <a:t>Adopted by the Board of Governors in Fall 2015</a:t>
            </a:r>
            <a:r>
              <a:rPr lang="en-US" sz="3200" b="1" dirty="0"/>
              <a:t/>
            </a:r>
            <a:br>
              <a:rPr lang="en-US" sz="3200" b="1" dirty="0"/>
            </a:br>
            <a:endParaRPr lang="en-US" sz="3200" b="1" dirty="0"/>
          </a:p>
        </p:txBody>
      </p:sp>
      <p:pic>
        <p:nvPicPr>
          <p:cNvPr id="10" name="Picture 9"/>
          <p:cNvPicPr>
            <a:picLocks noChangeAspect="1"/>
          </p:cNvPicPr>
          <p:nvPr/>
        </p:nvPicPr>
        <p:blipFill>
          <a:blip r:embed="rId3" cstate="print">
            <a:lum/>
            <a:alphaModFix/>
          </a:blip>
          <a:srcRect/>
          <a:stretch>
            <a:fillRect/>
          </a:stretch>
        </p:blipFill>
        <p:spPr>
          <a:xfrm>
            <a:off x="685800" y="6063119"/>
            <a:ext cx="1961640" cy="794520"/>
          </a:xfrm>
          <a:prstGeom prst="rect">
            <a:avLst/>
          </a:prstGeom>
          <a:noFill/>
          <a:ln>
            <a:noFill/>
          </a:ln>
        </p:spPr>
      </p:pic>
      <p:sp>
        <p:nvSpPr>
          <p:cNvPr id="3" name="Content Placeholder 2"/>
          <p:cNvSpPr txBox="1">
            <a:spLocks noGrp="1"/>
          </p:cNvSpPr>
          <p:nvPr>
            <p:ph type="body" idx="4294967295"/>
          </p:nvPr>
        </p:nvSpPr>
        <p:spPr>
          <a:xfrm>
            <a:off x="2057400" y="1661093"/>
            <a:ext cx="6284976" cy="4892107"/>
          </a:xfrm>
          <a:noFill/>
        </p:spPr>
        <p:txBody>
          <a:bodyPr>
            <a:normAutofit/>
          </a:bodyPr>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marL="0" indent="0">
              <a:spcAft>
                <a:spcPts val="600"/>
              </a:spcAft>
              <a:buSzPct val="110000"/>
              <a:buNone/>
            </a:pPr>
            <a:r>
              <a:rPr sz="2500" dirty="0" smtClean="0">
                <a:solidFill>
                  <a:schemeClr val="tx1"/>
                </a:solidFill>
                <a:latin typeface="Calibri" pitchFamily="34"/>
                <a:cs typeface="Times New Roman"/>
              </a:rPr>
              <a:t>#1-2 		Student Success</a:t>
            </a:r>
          </a:p>
          <a:p>
            <a:pPr marL="0" indent="0">
              <a:spcAft>
                <a:spcPts val="600"/>
              </a:spcAft>
              <a:buSzPct val="110000"/>
              <a:buNone/>
            </a:pPr>
            <a:r>
              <a:rPr lang="en-US" sz="2500" dirty="0" smtClean="0">
                <a:solidFill>
                  <a:schemeClr val="tx1"/>
                </a:solidFill>
                <a:latin typeface="Calibri" pitchFamily="34"/>
                <a:cs typeface="Times New Roman"/>
              </a:rPr>
              <a:t>#3 		Career </a:t>
            </a:r>
            <a:r>
              <a:rPr lang="en-US" sz="2500" dirty="0">
                <a:solidFill>
                  <a:schemeClr val="tx1"/>
                </a:solidFill>
                <a:latin typeface="Calibri" pitchFamily="34"/>
                <a:cs typeface="Times New Roman"/>
              </a:rPr>
              <a:t>Pathways</a:t>
            </a:r>
          </a:p>
          <a:p>
            <a:pPr marL="0" indent="0">
              <a:spcAft>
                <a:spcPts val="600"/>
              </a:spcAft>
              <a:buSzPct val="110000"/>
              <a:buNone/>
            </a:pPr>
            <a:r>
              <a:rPr lang="en-US" sz="2500" dirty="0">
                <a:solidFill>
                  <a:schemeClr val="tx1"/>
                </a:solidFill>
                <a:latin typeface="Calibri" pitchFamily="34"/>
                <a:cs typeface="Times New Roman"/>
              </a:rPr>
              <a:t>#</a:t>
            </a:r>
            <a:r>
              <a:rPr lang="en-US" sz="2500" dirty="0" smtClean="0">
                <a:solidFill>
                  <a:schemeClr val="tx1"/>
                </a:solidFill>
                <a:latin typeface="Calibri" pitchFamily="34"/>
                <a:cs typeface="Times New Roman"/>
              </a:rPr>
              <a:t>4-6		Workforce Data &amp; Outcomes</a:t>
            </a:r>
          </a:p>
          <a:p>
            <a:pPr marL="0" indent="0">
              <a:spcAft>
                <a:spcPts val="600"/>
              </a:spcAft>
              <a:buSzPct val="110000"/>
              <a:buNone/>
            </a:pPr>
            <a:r>
              <a:rPr lang="en-US" sz="2500" dirty="0" smtClean="0">
                <a:solidFill>
                  <a:schemeClr val="tx1"/>
                </a:solidFill>
                <a:latin typeface="Calibri" pitchFamily="34"/>
                <a:cs typeface="Times New Roman"/>
              </a:rPr>
              <a:t>#7-12		Curriculum</a:t>
            </a:r>
          </a:p>
          <a:p>
            <a:pPr marL="0" indent="0">
              <a:spcAft>
                <a:spcPts val="600"/>
              </a:spcAft>
              <a:buSzPct val="110000"/>
              <a:buNone/>
            </a:pPr>
            <a:r>
              <a:rPr lang="en-US" sz="2500" dirty="0" smtClean="0">
                <a:solidFill>
                  <a:schemeClr val="tx1"/>
                </a:solidFill>
                <a:latin typeface="Calibri" pitchFamily="34"/>
                <a:cs typeface="Times New Roman"/>
              </a:rPr>
              <a:t>#13-16 	CTE Faculty</a:t>
            </a:r>
          </a:p>
          <a:p>
            <a:pPr marL="0" indent="0">
              <a:spcAft>
                <a:spcPts val="600"/>
              </a:spcAft>
              <a:buSzPct val="110000"/>
              <a:buNone/>
            </a:pPr>
            <a:r>
              <a:rPr lang="en-US" sz="2500" dirty="0" smtClean="0">
                <a:solidFill>
                  <a:schemeClr val="tx1"/>
                </a:solidFill>
                <a:latin typeface="Calibri" pitchFamily="34"/>
                <a:cs typeface="Times New Roman"/>
              </a:rPr>
              <a:t>#17-20 	Regional Coordination</a:t>
            </a:r>
          </a:p>
          <a:p>
            <a:pPr marL="0" indent="0">
              <a:spcAft>
                <a:spcPts val="600"/>
              </a:spcAft>
              <a:buSzPct val="110000"/>
              <a:buNone/>
            </a:pPr>
            <a:r>
              <a:rPr lang="en-US" sz="2500" dirty="0" smtClean="0">
                <a:solidFill>
                  <a:schemeClr val="tx1"/>
                </a:solidFill>
                <a:latin typeface="Calibri" pitchFamily="34"/>
                <a:cs typeface="Times New Roman"/>
              </a:rPr>
              <a:t>#21-25		Funding</a:t>
            </a:r>
            <a:endParaRPr lang="en-US" sz="2500" dirty="0">
              <a:solidFill>
                <a:schemeClr val="tx1"/>
              </a:solidFill>
              <a:latin typeface="Calibri" pitchFamily="34"/>
              <a:cs typeface="Times New Roman"/>
            </a:endParaRPr>
          </a:p>
        </p:txBody>
      </p:sp>
    </p:spTree>
    <p:extLst>
      <p:ext uri="{BB962C8B-B14F-4D97-AF65-F5344CB8AC3E}">
        <p14:creationId xmlns:p14="http://schemas.microsoft.com/office/powerpoint/2010/main" val="259813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94488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50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5" y="-486076"/>
            <a:ext cx="9084845" cy="726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70608" y="1981200"/>
            <a:ext cx="2466637" cy="477054"/>
          </a:xfrm>
          <a:prstGeom prst="rect">
            <a:avLst/>
          </a:prstGeom>
          <a:noFill/>
        </p:spPr>
        <p:txBody>
          <a:bodyPr wrap="none" rtlCol="0">
            <a:spAutoFit/>
          </a:bodyPr>
          <a:lstStyle/>
          <a:p>
            <a:r>
              <a:rPr lang="en-US" sz="2500" dirty="0" smtClean="0">
                <a:solidFill>
                  <a:schemeClr val="accent2"/>
                </a:solidFill>
              </a:rPr>
              <a:t>CLICK TO EXPAND</a:t>
            </a:r>
            <a:endParaRPr lang="en-US" sz="2500" dirty="0">
              <a:solidFill>
                <a:schemeClr val="accent2"/>
              </a:solidFill>
            </a:endParaRPr>
          </a:p>
        </p:txBody>
      </p:sp>
      <p:sp>
        <p:nvSpPr>
          <p:cNvPr id="7" name="Rectangle 6"/>
          <p:cNvSpPr/>
          <p:nvPr/>
        </p:nvSpPr>
        <p:spPr>
          <a:xfrm>
            <a:off x="457200" y="2057400"/>
            <a:ext cx="8305800" cy="381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412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38538</TotalTime>
  <Words>2988</Words>
  <Application>Microsoft Office PowerPoint</Application>
  <PresentationFormat>On-screen Show (4:3)</PresentationFormat>
  <Paragraphs>376</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Unicode MS</vt:lpstr>
      <vt:lpstr>MS PGothic</vt:lpstr>
      <vt:lpstr>Arial</vt:lpstr>
      <vt:lpstr>Calibri</vt:lpstr>
      <vt:lpstr>Museo Sans 300</vt:lpstr>
      <vt:lpstr>StarSymbol</vt:lpstr>
      <vt:lpstr>Times New Roman</vt:lpstr>
      <vt:lpstr>Wingdings</vt:lpstr>
      <vt:lpstr>Office Theme</vt:lpstr>
      <vt:lpstr>PowerPoint Presentation</vt:lpstr>
      <vt:lpstr>California needs  1 million more  AA, certificates, or industry-valued credentials.  </vt:lpstr>
      <vt:lpstr>“Some College” is the New Gateway Into The Workforce</vt:lpstr>
      <vt:lpstr>Career Technical Education: The Path Out of Poverty</vt:lpstr>
      <vt:lpstr>Cost Creates Disincentive to Offer CTE 10-year trend in CTE portfolio of community colleges (as % of Full Time Equivalent Students)</vt:lpstr>
      <vt:lpstr>Input into Strong Workforce</vt:lpstr>
      <vt:lpstr>25 Strong Workforce Recommendations Adopted by the Board of Governors in Fall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Trailer Bill Language (1/16 version) Strong Workforce Program 54.5; Section 88821</vt:lpstr>
      <vt:lpstr>CCCCO to Implement Policies/Guidance  by June 30, 2017</vt:lpstr>
      <vt:lpstr>Policies/Guidance…by June 30, 2017</vt:lpstr>
      <vt:lpstr>To Receive Funds… </vt:lpstr>
      <vt:lpstr>CCs Must Certify Their Use of Funds  to Accomplish…</vt:lpstr>
      <vt:lpstr>5% of Funds  </vt:lpstr>
      <vt:lpstr>Factors Determining Regional Allocation </vt:lpstr>
      <vt:lpstr>Your Feedback</vt:lpstr>
      <vt:lpstr>PowerPoint Presentation</vt:lpstr>
      <vt:lpstr>PowerPoint Presentation</vt:lpstr>
      <vt:lpstr>PowerPoint Presentation</vt:lpstr>
      <vt:lpstr>PowerPoint Presentation</vt:lpstr>
      <vt:lpstr>PowerPoint Presentation</vt:lpstr>
      <vt:lpstr>PowerPoint Presentation</vt:lpstr>
    </vt:vector>
  </TitlesOfParts>
  <Company>Chancellor's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Karri Hammerstrom</cp:lastModifiedBy>
  <cp:revision>997</cp:revision>
  <cp:lastPrinted>2016-02-26T16:06:42Z</cp:lastPrinted>
  <dcterms:created xsi:type="dcterms:W3CDTF">2012-08-17T21:54:29Z</dcterms:created>
  <dcterms:modified xsi:type="dcterms:W3CDTF">2016-05-09T22:23:34Z</dcterms:modified>
</cp:coreProperties>
</file>