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</p:sldMasterIdLst>
  <p:notesMasterIdLst>
    <p:notesMasterId r:id="rId15"/>
  </p:notesMasterIdLst>
  <p:sldIdLst>
    <p:sldId id="256" r:id="rId4"/>
    <p:sldId id="313" r:id="rId5"/>
    <p:sldId id="322" r:id="rId6"/>
    <p:sldId id="326" r:id="rId7"/>
    <p:sldId id="327" r:id="rId8"/>
    <p:sldId id="311" r:id="rId9"/>
    <p:sldId id="309" r:id="rId10"/>
    <p:sldId id="318" r:id="rId11"/>
    <p:sldId id="319" r:id="rId12"/>
    <p:sldId id="324" r:id="rId13"/>
    <p:sldId id="317" r:id="rId14"/>
  </p:sldIdLst>
  <p:sldSz cx="13004800" cy="9753600"/>
  <p:notesSz cx="7010400" cy="9296400"/>
  <p:defaultTextStyle>
    <a:defPPr marL="0" marR="0" indent="0" algn="l" defTabSz="91426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5" autoAdjust="0"/>
    <p:restoredTop sz="94641"/>
  </p:normalViewPr>
  <p:slideViewPr>
    <p:cSldViewPr snapToGrid="0">
      <p:cViewPr varScale="1">
        <p:scale>
          <a:sx n="61" d="100"/>
          <a:sy n="61" d="100"/>
        </p:scale>
        <p:origin x="1356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1097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29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1pPr>
    <a:lvl2pPr indent="228565" defTabSz="457129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2pPr>
    <a:lvl3pPr indent="457129" defTabSz="457129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3pPr>
    <a:lvl4pPr indent="685694" defTabSz="457129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4pPr>
    <a:lvl5pPr indent="914260" defTabSz="457129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5pPr>
    <a:lvl6pPr indent="1142824" defTabSz="457129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6pPr>
    <a:lvl7pPr indent="1371390" defTabSz="457129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7pPr>
    <a:lvl8pPr indent="1599957" defTabSz="457129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8pPr>
    <a:lvl9pPr indent="1828518" defTabSz="457129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4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4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0" algn="ctr">
              <a:spcBef>
                <a:spcPts val="0"/>
              </a:spcBef>
              <a:buSzTx/>
              <a:buNone/>
              <a:defRPr sz="3100"/>
            </a:lvl2pPr>
            <a:lvl3pPr marL="0" indent="0" algn="ctr">
              <a:spcBef>
                <a:spcPts val="0"/>
              </a:spcBef>
              <a:buSzTx/>
              <a:buNone/>
              <a:defRPr sz="3100"/>
            </a:lvl3pPr>
            <a:lvl4pPr marL="0" indent="0" algn="ctr">
              <a:spcBef>
                <a:spcPts val="0"/>
              </a:spcBef>
              <a:buSzTx/>
              <a:buNone/>
              <a:defRPr sz="3100"/>
            </a:lvl4pPr>
            <a:lvl5pPr marL="0" indent="0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45088" y="2111092"/>
            <a:ext cx="4067109" cy="287655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32612" y="2111092"/>
            <a:ext cx="6866960" cy="600739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781" y="5043207"/>
            <a:ext cx="4069487" cy="307527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083" y="5043207"/>
            <a:ext cx="4090114" cy="0"/>
          </a:xfrm>
          <a:prstGeom prst="line">
            <a:avLst/>
          </a:prstGeom>
          <a:ln w="317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859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0066" y="9052186"/>
            <a:ext cx="384703" cy="379573"/>
          </a:xfrm>
        </p:spPr>
        <p:txBody>
          <a:bodyPr/>
          <a:lstStyle/>
          <a:p>
            <a:fld id="{F54D5AB2-4404-421F-89DA-1976ACE4CB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7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320107"/>
            <a:ext cx="13004800" cy="51928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62933" y="9428480"/>
            <a:ext cx="541868" cy="325120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20" y="2275840"/>
            <a:ext cx="5797973" cy="5797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709334"/>
            <a:ext cx="11054080" cy="2090702"/>
          </a:xfrm>
        </p:spPr>
        <p:txBody>
          <a:bodyPr>
            <a:normAutofit/>
          </a:bodyPr>
          <a:lstStyle>
            <a:lvl1pPr algn="ctr">
              <a:defRPr sz="5689" baseline="0"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50720" y="5527040"/>
            <a:ext cx="9103360" cy="130048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44" b="1" baseline="0"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 XXX</a:t>
            </a:r>
          </a:p>
          <a:p>
            <a:r>
              <a:rPr lang="en-US" dirty="0" smtClean="0"/>
              <a:t>Event Name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226560" y="8125341"/>
            <a:ext cx="455168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120" dirty="0" smtClean="0"/>
              <a:t>Date/Version #</a:t>
            </a:r>
          </a:p>
          <a:p>
            <a:endParaRPr lang="en-US" sz="512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3004800" cy="216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</p:spTree>
    <p:extLst>
      <p:ext uri="{BB962C8B-B14F-4D97-AF65-F5344CB8AC3E}">
        <p14:creationId xmlns:p14="http://schemas.microsoft.com/office/powerpoint/2010/main" val="359812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211734"/>
            <a:ext cx="13004800" cy="519289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62933" y="9428480"/>
            <a:ext cx="541868" cy="325120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7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62933" y="9428480"/>
            <a:ext cx="541868" cy="325120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8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62933" y="9428480"/>
            <a:ext cx="541868" cy="325120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62933" y="9428480"/>
            <a:ext cx="541868" cy="325120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4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2462933" y="9428480"/>
            <a:ext cx="541868" cy="3251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51941-4126-4597-8895-D29A2A3BA6C5}" type="slidenum">
              <a:rPr lang="en-US" sz="1280" smtClean="0"/>
              <a:pPr/>
              <a:t>‹#›</a:t>
            </a:fld>
            <a:endParaRPr lang="en-US" sz="1280" dirty="0"/>
          </a:p>
        </p:txBody>
      </p:sp>
    </p:spTree>
    <p:extLst>
      <p:ext uri="{BB962C8B-B14F-4D97-AF65-F5344CB8AC3E}">
        <p14:creationId xmlns:p14="http://schemas.microsoft.com/office/powerpoint/2010/main" val="231205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22"/>
            </a:lvl1pPr>
          </a:lstStyle>
          <a:p>
            <a:pPr>
              <a:spcBef>
                <a:spcPts val="427"/>
              </a:spcBef>
            </a:pPr>
            <a:r>
              <a:rPr lang="en-US" b="1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5" y="635001"/>
            <a:ext cx="9778999" cy="5918199"/>
          </a:xfrm>
          <a:prstGeom prst="rect">
            <a:avLst/>
          </a:prstGeom>
        </p:spPr>
        <p:txBody>
          <a:bodyPr lIns="91425" tIns="45712" rIns="91425" bIns="45712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4" y="6718301"/>
            <a:ext cx="10464801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4" y="8191501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0" algn="ctr">
              <a:spcBef>
                <a:spcPts val="0"/>
              </a:spcBef>
              <a:buSzTx/>
              <a:buNone/>
              <a:defRPr sz="3100"/>
            </a:lvl2pPr>
            <a:lvl3pPr marL="0" indent="0" algn="ctr">
              <a:spcBef>
                <a:spcPts val="0"/>
              </a:spcBef>
              <a:buSzTx/>
              <a:buNone/>
              <a:defRPr sz="3100"/>
            </a:lvl3pPr>
            <a:lvl4pPr marL="0" indent="0" algn="ctr">
              <a:spcBef>
                <a:spcPts val="0"/>
              </a:spcBef>
              <a:buSzTx/>
              <a:buNone/>
              <a:defRPr sz="3100"/>
            </a:lvl4pPr>
            <a:lvl5pPr marL="0" indent="0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98848" y="9245599"/>
            <a:ext cx="394406" cy="38710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2462933" y="9428480"/>
            <a:ext cx="541868" cy="3251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51941-4126-4597-8895-D29A2A3BA6C5}" type="slidenum">
              <a:rPr lang="en-US" sz="1280" smtClean="0"/>
              <a:pPr/>
              <a:t>‹#›</a:t>
            </a:fld>
            <a:endParaRPr lang="en-US" sz="1280" dirty="0"/>
          </a:p>
        </p:txBody>
      </p:sp>
    </p:spTree>
    <p:extLst>
      <p:ext uri="{BB962C8B-B14F-4D97-AF65-F5344CB8AC3E}">
        <p14:creationId xmlns:p14="http://schemas.microsoft.com/office/powerpoint/2010/main" val="337992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62933" y="9428480"/>
            <a:ext cx="541868" cy="325120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5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62933" y="9428480"/>
            <a:ext cx="541868" cy="325120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2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62933" y="9428480"/>
            <a:ext cx="541868" cy="325120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62933" y="9428480"/>
            <a:ext cx="541868" cy="325120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0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6159" y="2599765"/>
            <a:ext cx="11099800" cy="2796988"/>
          </a:xfrm>
        </p:spPr>
        <p:txBody>
          <a:bodyPr anchor="b">
            <a:normAutofit/>
          </a:bodyPr>
          <a:lstStyle>
            <a:lvl1pPr>
              <a:defRPr sz="8000" baseline="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26159" y="5791948"/>
            <a:ext cx="11099800" cy="1470025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26159" y="5576047"/>
            <a:ext cx="11099800" cy="0"/>
          </a:xfrm>
          <a:prstGeom prst="line">
            <a:avLst/>
          </a:prstGeom>
          <a:noFill/>
          <a:ln w="25400" cap="flat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52429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624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 userDrawn="1"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7" name="Shape 2"/>
          <p:cNvSpPr>
            <a:spLocks noGrp="1"/>
          </p:cNvSpPr>
          <p:nvPr>
            <p:ph type="title" hasCustomPrompt="1"/>
          </p:nvPr>
        </p:nvSpPr>
        <p:spPr>
          <a:xfrm>
            <a:off x="944089" y="2069105"/>
            <a:ext cx="11099800" cy="1097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add title </a:t>
            </a:r>
            <a:endParaRPr dirty="0"/>
          </a:p>
        </p:txBody>
      </p:sp>
      <p:sp>
        <p:nvSpPr>
          <p:cNvPr id="8" name="Shape 3"/>
          <p:cNvSpPr>
            <a:spLocks noGrp="1"/>
          </p:cNvSpPr>
          <p:nvPr>
            <p:ph idx="1"/>
          </p:nvPr>
        </p:nvSpPr>
        <p:spPr>
          <a:xfrm>
            <a:off x="952500" y="3271877"/>
            <a:ext cx="11099800" cy="5055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hape 4"/>
          <p:cNvSpPr>
            <a:spLocks noGrp="1"/>
          </p:cNvSpPr>
          <p:nvPr>
            <p:ph type="sldNum" sz="quarter" idx="2"/>
          </p:nvPr>
        </p:nvSpPr>
        <p:spPr>
          <a:xfrm>
            <a:off x="10900196" y="9125785"/>
            <a:ext cx="359198" cy="3334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500">
                <a:solidFill>
                  <a:srgbClr val="FBAB18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5889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89" y="3532094"/>
            <a:ext cx="11099800" cy="1517531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44089" y="5253318"/>
            <a:ext cx="11099800" cy="0"/>
          </a:xfrm>
          <a:prstGeom prst="line">
            <a:avLst/>
          </a:prstGeom>
          <a:noFill/>
          <a:ln w="28575" cap="flat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44563" y="5449888"/>
            <a:ext cx="11099800" cy="1381125"/>
          </a:xfrm>
        </p:spPr>
        <p:txBody>
          <a:bodyPr anchor="t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36985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825" y="2069105"/>
            <a:ext cx="11237064" cy="10979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06825" y="3406775"/>
            <a:ext cx="5486400" cy="4876800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557489" y="3406775"/>
            <a:ext cx="5486400" cy="4876800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266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44090" y="4768850"/>
            <a:ext cx="5486400" cy="358616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557489" y="4768850"/>
            <a:ext cx="5486400" cy="358616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44562" y="3603625"/>
            <a:ext cx="5486400" cy="950913"/>
          </a:xfrm>
        </p:spPr>
        <p:txBody>
          <a:bodyPr anchor="b">
            <a:norm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557489" y="3603624"/>
            <a:ext cx="5486400" cy="950913"/>
          </a:xfrm>
        </p:spPr>
        <p:txBody>
          <a:bodyPr anchor="b">
            <a:norm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44089" y="3167037"/>
            <a:ext cx="11099800" cy="0"/>
          </a:xfrm>
          <a:prstGeom prst="line">
            <a:avLst/>
          </a:prstGeom>
          <a:noFill/>
          <a:ln w="28575" cap="flat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6880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1" y="634999"/>
            <a:ext cx="5334000" cy="8229601"/>
          </a:xfrm>
          <a:prstGeom prst="rect">
            <a:avLst/>
          </a:prstGeom>
        </p:spPr>
        <p:txBody>
          <a:bodyPr lIns="91425" tIns="45712" rIns="91425" bIns="45712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2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0" algn="ctr">
              <a:spcBef>
                <a:spcPts val="0"/>
              </a:spcBef>
              <a:buSzTx/>
              <a:buNone/>
              <a:defRPr sz="3100"/>
            </a:lvl2pPr>
            <a:lvl3pPr marL="0" indent="0" algn="ctr">
              <a:spcBef>
                <a:spcPts val="0"/>
              </a:spcBef>
              <a:buSzTx/>
              <a:buNone/>
              <a:defRPr sz="3100"/>
            </a:lvl3pPr>
            <a:lvl4pPr marL="0" indent="0" algn="ctr">
              <a:spcBef>
                <a:spcPts val="0"/>
              </a:spcBef>
              <a:buSzTx/>
              <a:buNone/>
              <a:defRPr sz="3100"/>
            </a:lvl4pPr>
            <a:lvl5pPr marL="0" indent="0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44089" y="3167037"/>
            <a:ext cx="11099800" cy="0"/>
          </a:xfrm>
          <a:prstGeom prst="line">
            <a:avLst/>
          </a:prstGeom>
          <a:noFill/>
          <a:ln w="28575" cap="flat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59664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5860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96471" y="2296510"/>
            <a:ext cx="6338075" cy="252824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91919" y="2416518"/>
            <a:ext cx="4074533" cy="5149101"/>
            <a:chOff x="7477387" y="482170"/>
            <a:chExt cx="4074533" cy="5149101"/>
          </a:xfrm>
        </p:grpSpPr>
        <p:sp>
          <p:nvSpPr>
            <p:cNvPr id="17" name="Rectangle 16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solidFill>
                <a:srgbClr val="002060"/>
              </a:solidFill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002060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19963" y="3119718"/>
            <a:ext cx="2818447" cy="374724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471" y="4991069"/>
            <a:ext cx="6329274" cy="284408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6471" y="5008263"/>
            <a:ext cx="6338075" cy="0"/>
          </a:xfrm>
          <a:prstGeom prst="line">
            <a:avLst/>
          </a:prstGeom>
          <a:ln w="317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00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45088" y="2111092"/>
            <a:ext cx="4067109" cy="287655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32612" y="2111092"/>
            <a:ext cx="6866960" cy="600739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781" y="5043207"/>
            <a:ext cx="4069487" cy="307527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083" y="5043207"/>
            <a:ext cx="4090114" cy="0"/>
          </a:xfrm>
          <a:prstGeom prst="line">
            <a:avLst/>
          </a:prstGeom>
          <a:ln w="317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69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erti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8896" y="1929840"/>
            <a:ext cx="12085128" cy="13551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8896" y="3593519"/>
            <a:ext cx="12085128" cy="4456786"/>
          </a:xfrm>
        </p:spPr>
        <p:txBody>
          <a:bodyPr vert="vert" anchor="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1213" y="3424875"/>
            <a:ext cx="12090473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060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86101" y="2133599"/>
            <a:ext cx="2187388" cy="5916613"/>
          </a:xfrm>
          <a:noFill/>
        </p:spPr>
        <p:txBody>
          <a:bodyPr vert="vert"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3575" y="2133600"/>
            <a:ext cx="8946590" cy="5916613"/>
          </a:xfrm>
        </p:spPr>
        <p:txBody>
          <a:bodyPr vert="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022542" y="2133599"/>
            <a:ext cx="0" cy="5916613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38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0954-48F1-4C12-AD67-19BB5EE1C472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4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1" y="2603503"/>
            <a:ext cx="5334000" cy="6286500"/>
          </a:xfrm>
          <a:prstGeom prst="rect">
            <a:avLst/>
          </a:prstGeom>
        </p:spPr>
        <p:txBody>
          <a:bodyPr lIns="91425" tIns="45712" rIns="91425" bIns="45712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3"/>
            <a:ext cx="5334000" cy="6286500"/>
          </a:xfrm>
          <a:prstGeom prst="rect">
            <a:avLst/>
          </a:prstGeom>
        </p:spPr>
        <p:txBody>
          <a:bodyPr/>
          <a:lstStyle>
            <a:lvl1pPr marL="342847" indent="-342847">
              <a:spcBef>
                <a:spcPts val="3200"/>
              </a:spcBef>
              <a:defRPr sz="2800"/>
            </a:lvl1pPr>
            <a:lvl2pPr marL="685694" indent="-342847">
              <a:spcBef>
                <a:spcPts val="3200"/>
              </a:spcBef>
              <a:defRPr sz="2800"/>
            </a:lvl2pPr>
            <a:lvl3pPr marL="1028542" indent="-342847">
              <a:spcBef>
                <a:spcPts val="3200"/>
              </a:spcBef>
              <a:defRPr sz="2800"/>
            </a:lvl3pPr>
            <a:lvl4pPr marL="1371390" indent="-342847">
              <a:spcBef>
                <a:spcPts val="3200"/>
              </a:spcBef>
              <a:defRPr sz="2800"/>
            </a:lvl4pPr>
            <a:lvl5pPr marL="1714236" indent="-342847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1" y="1270004"/>
            <a:ext cx="11099800" cy="7213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1" y="5092701"/>
            <a:ext cx="5334000" cy="3771900"/>
          </a:xfrm>
          <a:prstGeom prst="rect">
            <a:avLst/>
          </a:prstGeom>
        </p:spPr>
        <p:txBody>
          <a:bodyPr lIns="91425" tIns="45712" rIns="91425" bIns="45712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25" tIns="45712" rIns="91425" bIns="45712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25" tIns="45712" rIns="91425" bIns="45712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4" y="6362701"/>
            <a:ext cx="10464801" cy="4698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4" y="4267202"/>
            <a:ext cx="10464801" cy="685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25" tIns="45712" rIns="91425" bIns="45712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1" y="444502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1" tIns="50791" rIns="50791" bIns="50791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1" y="2603503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1" tIns="50791" rIns="50791" bIns="50791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98848" y="9251951"/>
            <a:ext cx="394406" cy="387109"/>
          </a:xfrm>
          <a:prstGeom prst="rect">
            <a:avLst/>
          </a:prstGeom>
          <a:ln w="12700">
            <a:miter lim="400000"/>
          </a:ln>
        </p:spPr>
        <p:txBody>
          <a:bodyPr wrap="none" lIns="50791" tIns="50791" rIns="50791" bIns="50791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74" r:id="rId11"/>
    <p:sldLayoutId id="2147483675" r:id="rId12"/>
  </p:sldLayoutIdLst>
  <p:transition spd="slow">
    <p:cover/>
  </p:transition>
  <p:txStyles>
    <p:titleStyle>
      <a:lvl1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432" marR="0" indent="-444432" algn="l" defTabSz="58411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8864" marR="0" indent="-444432" algn="l" defTabSz="58411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295" marR="0" indent="-444432" algn="l" defTabSz="58411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7727" marR="0" indent="-444432" algn="l" defTabSz="58411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159" marR="0" indent="-444432" algn="l" defTabSz="58411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6591" marR="0" indent="-444432" algn="l" defTabSz="58411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023" marR="0" indent="-444432" algn="l" defTabSz="58411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5454" marR="0" indent="-444432" algn="l" defTabSz="58411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3999886" marR="0" indent="-444432" algn="l" defTabSz="58411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61603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9103360"/>
            <a:ext cx="13004800" cy="758613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2916" y="70256"/>
            <a:ext cx="11153510" cy="1369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288605"/>
            <a:ext cx="1300480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rgbClr val="DCE2EF"/>
                </a:solidFill>
              </a:defRPr>
            </a:lvl1pPr>
          </a:lstStyle>
          <a:p>
            <a:pPr>
              <a:spcBef>
                <a:spcPts val="427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California Community Colleges </a:t>
            </a:r>
            <a:r>
              <a:rPr lang="en-US" b="1" dirty="0" smtClean="0"/>
              <a:t>– </a:t>
            </a:r>
            <a:r>
              <a:rPr lang="en-US" b="1" dirty="0" smtClean="0">
                <a:solidFill>
                  <a:schemeClr val="bg1"/>
                </a:solidFill>
              </a:rPr>
              <a:t>Chancellor’s Office  </a:t>
            </a:r>
            <a:r>
              <a:rPr lang="en-US" b="1" dirty="0" smtClean="0"/>
              <a:t>| 112 Colleges  |  72 Districts  |  2.6 Million Students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-108373" y="7261013"/>
            <a:ext cx="13004800" cy="77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8000" tIns="66560" rIns="128000" bIns="6656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algn="ctr">
              <a:spcBef>
                <a:spcPts val="427"/>
              </a:spcBef>
              <a:buClrTx/>
              <a:buFontTx/>
              <a:buNone/>
            </a:pPr>
            <a:endParaRPr lang="en-US" sz="1707" b="1" dirty="0">
              <a:solidFill>
                <a:srgbClr val="1E3D5C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62933" y="9395819"/>
            <a:ext cx="541868" cy="325120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300460" rtl="0" eaLnBrk="1" latinLnBrk="0" hangingPunct="1">
        <a:spcBef>
          <a:spcPct val="0"/>
        </a:spcBef>
        <a:buNone/>
        <a:defRPr sz="42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3.png"/>
          <p:cNvPicPr>
            <a:picLocks noChangeAspect="1"/>
          </p:cNvPicPr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1624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 userDrawn="1"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44088" y="2069105"/>
            <a:ext cx="11108211" cy="1097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3271877"/>
            <a:ext cx="11099800" cy="5055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</a:t>
            </a:r>
            <a:r>
              <a:rPr dirty="0" smtClean="0"/>
              <a:t>Tw</a:t>
            </a:r>
            <a:r>
              <a:rPr lang="en-US" dirty="0" smtClean="0"/>
              <a:t>o</a:t>
            </a:r>
            <a:endParaRPr dirty="0"/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hape 4"/>
          <p:cNvSpPr>
            <a:spLocks noGrp="1"/>
          </p:cNvSpPr>
          <p:nvPr>
            <p:ph type="sldNum" sz="quarter" idx="4"/>
          </p:nvPr>
        </p:nvSpPr>
        <p:spPr>
          <a:xfrm>
            <a:off x="10900196" y="9125785"/>
            <a:ext cx="359198" cy="3334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500">
                <a:solidFill>
                  <a:srgbClr val="FBAB18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25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1260AE"/>
          </a:solidFill>
          <a:uFillTx/>
          <a:latin typeface="Arial"/>
          <a:ea typeface="Helvetica Light"/>
          <a:cs typeface="Arial"/>
          <a:sym typeface="Helvetica Light"/>
        </a:defRPr>
      </a:lvl1pPr>
      <a:lvl2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1pPr>
      <a:lvl2pPr marL="889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2pPr>
      <a:lvl3pPr marL="1333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3pPr>
      <a:lvl4pPr marL="1778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4pPr>
      <a:lvl5pPr marL="2222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5pPr>
      <a:lvl6pPr marL="2667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hipeducator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entrepreneurcurriculum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4002157" y="8040715"/>
            <a:ext cx="9002643" cy="161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1" tIns="50791" rIns="50791" bIns="50791" anchor="ctr">
            <a:spAutoFit/>
          </a:bodyPr>
          <a:lstStyle/>
          <a:p>
            <a:pPr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400" dirty="0" smtClean="0"/>
              <a:t>Central Valley / Motherlode Region</a:t>
            </a:r>
            <a:endParaRPr sz="3400" dirty="0"/>
          </a:p>
          <a:p>
            <a:pPr>
              <a:defRPr sz="25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smtClean="0"/>
              <a:t>Counselors Conference</a:t>
            </a:r>
          </a:p>
          <a:p>
            <a:pPr>
              <a:defRPr sz="25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smtClean="0"/>
              <a:t>September </a:t>
            </a:r>
            <a:r>
              <a:rPr lang="en-US" sz="3200" dirty="0" smtClean="0"/>
              <a:t>14, 2018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0715"/>
            <a:ext cx="5090360" cy="1269806"/>
          </a:xfrm>
          <a:prstGeom prst="rect">
            <a:avLst/>
          </a:prstGeom>
        </p:spPr>
      </p:pic>
      <p:pic>
        <p:nvPicPr>
          <p:cNvPr id="3" name="Picture 2" descr="No Office, No Limits Part 1: Why Go &lt;strong&gt;Remote&lt;/strong&gt; and Take the Leap to Digital Nomadism // by Connec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81"/>
            <a:ext cx="6635523" cy="4453058"/>
          </a:xfrm>
          <a:prstGeom prst="rect">
            <a:avLst/>
          </a:prstGeom>
        </p:spPr>
      </p:pic>
      <p:pic>
        <p:nvPicPr>
          <p:cNvPr id="4" name="Picture 3" descr="Supporting &amp; assisting &lt;strong&gt;freelance&lt;/strong&gt; newsgatherers worldwid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48" y="4415304"/>
            <a:ext cx="5781555" cy="3672709"/>
          </a:xfrm>
          <a:prstGeom prst="rect">
            <a:avLst/>
          </a:prstGeom>
        </p:spPr>
      </p:pic>
      <p:pic>
        <p:nvPicPr>
          <p:cNvPr id="6" name="Picture 5" descr="KUYANG Food Truck | Flickr - Photo Sharing!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82" y="537569"/>
            <a:ext cx="5075621" cy="3360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117" y="3589720"/>
            <a:ext cx="9956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Welcome to the Gig Economy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86" y="294214"/>
            <a:ext cx="9819659" cy="911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214" y="822310"/>
            <a:ext cx="394137" cy="785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pperplate Gothic Bold" panose="020E0705020206020404" pitchFamily="34" charset="0"/>
                <a:sym typeface="Helvetica Light"/>
              </a:rPr>
              <a:t>Smal</a:t>
            </a: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pperplate Gothic Bold" panose="020E0705020206020404" pitchFamily="34" charset="0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pperplate Gothic Bold" panose="020E0705020206020404" pitchFamily="34" charset="0"/>
                <a:sym typeface="Helvetica Light"/>
              </a:rPr>
              <a:t>l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Copperplate Gothic Bold" panose="020E07050202060204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pperplate Gothic Bold" panose="020E0705020206020404" pitchFamily="34" charset="0"/>
                <a:sym typeface="Helvetica Light"/>
              </a:rPr>
              <a:t>Business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pperplate Gothic Bold" panose="020E07050202060204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46285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8" y="0"/>
            <a:ext cx="1300155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60" y="8670491"/>
            <a:ext cx="3474721" cy="3871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1" tIns="50791" rIns="50791" bIns="50791" numCol="1" spcCol="38094" rtlCol="0" anchor="ctr">
            <a:spAutoFit/>
          </a:bodyPr>
          <a:lstStyle/>
          <a:p>
            <a:pPr marL="0" marR="0" lvl="0" indent="0" algn="l" defTabSz="58411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doingwhatmatters.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BAB1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cccco.edu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8" y="1646082"/>
            <a:ext cx="13001552" cy="5457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QUESTIONS?</a:t>
            </a: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Thank you</a:t>
            </a: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Alese Campbell</a:t>
            </a: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Small Business Deputy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Sector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Navigator</a:t>
            </a: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California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Community Colleges Economic and Workforce Development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Program</a:t>
            </a: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(209) 481-9605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365C0">
                    <a:lumMod val="50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acampbell@deltacollege.edu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365C0">
                  <a:lumMod val="50000"/>
                </a:srgbClr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80" y="7122397"/>
            <a:ext cx="6190583" cy="15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477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WORKING IN A GIG ECONOMY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2" name="Content Placeholder 1" descr="Welcome to the &lt;strong&gt;Gig Economy&lt;/strong&gt; — YES! Magazin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17" y="3150851"/>
            <a:ext cx="5572125" cy="334327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42710" y="4822489"/>
            <a:ext cx="4069487" cy="3075279"/>
          </a:xfrm>
        </p:spPr>
        <p:txBody>
          <a:bodyPr>
            <a:normAutofit fontScale="25000" lnSpcReduction="20000"/>
          </a:bodyPr>
          <a:lstStyle/>
          <a:p>
            <a:endParaRPr lang="en-US" sz="4200" dirty="0" smtClean="0"/>
          </a:p>
          <a:p>
            <a:r>
              <a:rPr lang="en-US" sz="11100" dirty="0" smtClean="0"/>
              <a:t>By </a:t>
            </a:r>
            <a:r>
              <a:rPr lang="en-US" sz="11100" dirty="0"/>
              <a:t>2020, </a:t>
            </a:r>
            <a:r>
              <a:rPr lang="en-US" sz="11100" dirty="0" smtClean="0"/>
              <a:t>43 percent </a:t>
            </a:r>
            <a:r>
              <a:rPr lang="en-US" sz="11100" dirty="0"/>
              <a:t>of the American </a:t>
            </a:r>
            <a:r>
              <a:rPr lang="en-US" sz="11100" dirty="0" smtClean="0"/>
              <a:t>workforce, will </a:t>
            </a:r>
            <a:r>
              <a:rPr lang="en-US" sz="11100" dirty="0"/>
              <a:t>be freelancers, contractors and temp workers.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568951" lvl="1"/>
            <a:r>
              <a:rPr lang="en-US" sz="1991" dirty="0"/>
              <a:t>								Source: Intuit 2020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87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615" y="1797269"/>
            <a:ext cx="4240944" cy="2207173"/>
          </a:xfrm>
        </p:spPr>
        <p:txBody>
          <a:bodyPr>
            <a:noAutofit/>
          </a:bodyPr>
          <a:lstStyle/>
          <a:p>
            <a:r>
              <a:rPr lang="en-US" sz="3600" dirty="0" smtClean="0"/>
              <a:t>Self-employment Pathways in the Gig Economy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2018 Pilot</a:t>
            </a:r>
            <a:endParaRPr lang="en-US" sz="3600" dirty="0"/>
          </a:p>
        </p:txBody>
      </p:sp>
      <p:pic>
        <p:nvPicPr>
          <p:cNvPr id="6" name="Content Placeholder 5" descr="Welcome to the &lt;strong&gt;Gig&lt;/strong&gt; &lt;strong&gt;Economy&lt;/strong&gt; — YES! Magazin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66" y="1715280"/>
            <a:ext cx="5123189" cy="660891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781" y="4225159"/>
            <a:ext cx="4414778" cy="4099035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26 </a:t>
            </a:r>
            <a:r>
              <a:rPr lang="en-US" sz="2600" b="1" dirty="0" smtClean="0"/>
              <a:t>California community colleges - </a:t>
            </a:r>
            <a:r>
              <a:rPr lang="en-US" sz="2600" b="1" dirty="0"/>
              <a:t>3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/>
              <a:t>Entrepreneurship / Business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/>
              <a:t>Working in a Gig Economy </a:t>
            </a:r>
            <a:r>
              <a:rPr lang="en-US" sz="2600" b="1" dirty="0" smtClean="0"/>
              <a:t>course components</a:t>
            </a:r>
            <a:endParaRPr lang="en-US" sz="26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/>
              <a:t>Mentoring / Shared Space Tracking software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89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11" y="1907628"/>
            <a:ext cx="4240944" cy="220717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Linking Advising to the Classroom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1" y="3764092"/>
            <a:ext cx="5123189" cy="34154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794" y="4256690"/>
            <a:ext cx="4414778" cy="4351282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2 </a:t>
            </a:r>
            <a:r>
              <a:rPr lang="en-US" sz="2600" b="1" dirty="0" smtClean="0"/>
              <a:t>Community Colleges in th</a:t>
            </a:r>
            <a:r>
              <a:rPr lang="en-US" sz="2600" b="1" dirty="0" smtClean="0"/>
              <a:t>e CVML Region in Pilot </a:t>
            </a:r>
            <a:endParaRPr lang="en-US" sz="2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/>
              <a:t>Across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/>
              <a:t>Entrepreneurial Mindset</a:t>
            </a:r>
            <a:endParaRPr lang="en-US" sz="2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/>
              <a:t>Linking internship and real life job experience</a:t>
            </a:r>
            <a:endParaRPr lang="en-US" sz="26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3" name="Picture 2" descr="University-based service learning: Relating &lt;strong&gt;mentor&lt;/strong&gt; experiences to issues of poverty - Journalis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76" y="6132786"/>
            <a:ext cx="1952625" cy="1809750"/>
          </a:xfrm>
          <a:prstGeom prst="rect">
            <a:avLst/>
          </a:prstGeom>
        </p:spPr>
      </p:pic>
      <p:pic>
        <p:nvPicPr>
          <p:cNvPr id="5" name="Picture 4" descr="Research Training | A postdoctoral lab &lt;strong&gt;mentor&lt;/strong&gt; and her HISTEP… | Flick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22" y="1500925"/>
            <a:ext cx="3924738" cy="26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314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GIG ADVANTAGES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Do Something You Love!</a:t>
            </a:r>
          </a:p>
          <a:p>
            <a:r>
              <a:rPr lang="en-US" sz="2800" b="1" dirty="0" smtClean="0"/>
              <a:t>Be Your Own Boss!</a:t>
            </a:r>
          </a:p>
          <a:p>
            <a:r>
              <a:rPr lang="en-US" sz="2800" b="1" dirty="0" smtClean="0"/>
              <a:t>Flexible!</a:t>
            </a:r>
          </a:p>
          <a:p>
            <a:r>
              <a:rPr lang="en-US" sz="2800" b="1" dirty="0" smtClean="0"/>
              <a:t>Own Your Future!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 descr="Life After SPM? You Wouldn’t Want To Miss These! | Malaysia Studen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44" y="4069803"/>
            <a:ext cx="4695059" cy="44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16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189" y="137786"/>
            <a:ext cx="1300155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60" y="8670491"/>
            <a:ext cx="3474721" cy="3871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1" tIns="50791" rIns="50791" bIns="50791" numCol="1" spcCol="38094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9" y="1565497"/>
            <a:ext cx="12893919" cy="71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13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20"/>
            <a:ext cx="1300155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60" y="8670491"/>
            <a:ext cx="3474721" cy="3871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1" tIns="50791" rIns="50791" bIns="50791" numCol="1" spcCol="38094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934" y="2869561"/>
            <a:ext cx="11404119" cy="51501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lvl="0" indent="-571500" algn="l" defTabSz="584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365C0"/>
                </a:solidFill>
                <a:latin typeface="Arial" pitchFamily="34" charset="0"/>
                <a:cs typeface="Arial" pitchFamily="34" charset="0"/>
                <a:hlinkClick r:id="rId3"/>
              </a:rPr>
              <a:t>www.eshipeducator.com</a:t>
            </a:r>
            <a:endParaRPr lang="en-US" sz="4000" b="1" dirty="0" smtClean="0">
              <a:solidFill>
                <a:srgbClr val="0365C0"/>
              </a:solidFill>
              <a:latin typeface="Arial" pitchFamily="34" charset="0"/>
              <a:cs typeface="Arial" pitchFamily="34" charset="0"/>
            </a:endParaRPr>
          </a:p>
          <a:p>
            <a:pPr marL="901632" lvl="1" indent="-457200" algn="l" defTabSz="584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365C0"/>
                </a:solidFill>
                <a:latin typeface="Arial" pitchFamily="34" charset="0"/>
                <a:cs typeface="Arial" pitchFamily="34" charset="0"/>
              </a:rPr>
              <a:t>Review </a:t>
            </a:r>
            <a:r>
              <a:rPr lang="en-US" sz="2400" b="1" dirty="0" smtClean="0">
                <a:solidFill>
                  <a:srgbClr val="0365C0"/>
                </a:solidFill>
                <a:latin typeface="Arial" pitchFamily="34" charset="0"/>
                <a:cs typeface="Arial" pitchFamily="34" charset="0"/>
              </a:rPr>
              <a:t>&amp; Rate Curriculum/Resources</a:t>
            </a:r>
            <a:endParaRPr lang="en-US" sz="2400" b="1" dirty="0">
              <a:solidFill>
                <a:srgbClr val="0365C0"/>
              </a:solidFill>
              <a:latin typeface="Arial" pitchFamily="34" charset="0"/>
              <a:cs typeface="Arial" pitchFamily="34" charset="0"/>
            </a:endParaRPr>
          </a:p>
          <a:p>
            <a:pPr marL="901632" lvl="1" indent="-457200" algn="l" defTabSz="584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365C0"/>
                </a:solidFill>
                <a:latin typeface="Arial" pitchFamily="34" charset="0"/>
                <a:cs typeface="Arial" pitchFamily="34" charset="0"/>
              </a:rPr>
              <a:t>Upload &amp; Download </a:t>
            </a:r>
            <a:r>
              <a:rPr lang="en-US" sz="2400" b="1" dirty="0" smtClean="0">
                <a:solidFill>
                  <a:srgbClr val="0365C0"/>
                </a:solidFill>
                <a:latin typeface="Arial" pitchFamily="34" charset="0"/>
                <a:cs typeface="Arial" pitchFamily="34" charset="0"/>
              </a:rPr>
              <a:t>Curriculum/Resources</a:t>
            </a:r>
            <a:endParaRPr lang="en-US" sz="2400" b="1" dirty="0">
              <a:solidFill>
                <a:srgbClr val="0365C0"/>
              </a:solidFill>
              <a:latin typeface="Arial" pitchFamily="34" charset="0"/>
              <a:cs typeface="Arial" pitchFamily="34" charset="0"/>
            </a:endParaRPr>
          </a:p>
          <a:p>
            <a:pPr marL="571500" lvl="0" indent="-571500" algn="l" defTabSz="584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365C0"/>
                </a:solidFill>
                <a:latin typeface="Arial" pitchFamily="34" charset="0"/>
                <a:cs typeface="Arial" pitchFamily="34" charset="0"/>
                <a:hlinkClick r:id="rId4"/>
              </a:rPr>
              <a:t>www.entrepreneurcurriculum.com</a:t>
            </a:r>
            <a:endParaRPr lang="en-US" sz="4000" b="1" dirty="0" smtClean="0">
              <a:solidFill>
                <a:srgbClr val="0365C0"/>
              </a:solidFill>
              <a:latin typeface="Arial" pitchFamily="34" charset="0"/>
              <a:cs typeface="Arial" pitchFamily="34" charset="0"/>
            </a:endParaRPr>
          </a:p>
          <a:p>
            <a:pPr marL="571500" lvl="0" indent="-571500" algn="l" defTabSz="584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365C0"/>
                </a:solidFill>
                <a:latin typeface="Arial" pitchFamily="34" charset="0"/>
                <a:cs typeface="Arial" pitchFamily="34" charset="0"/>
              </a:rPr>
              <a:t>Ice House Training </a:t>
            </a:r>
          </a:p>
          <a:p>
            <a:pPr marL="571500" lvl="0" indent="-571500" algn="l" defTabSz="584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365C0"/>
                </a:solidFill>
                <a:latin typeface="Arial" pitchFamily="34" charset="0"/>
                <a:cs typeface="Arial" pitchFamily="34" charset="0"/>
              </a:rPr>
              <a:t>Michaelson Foundation – patents, copyright</a:t>
            </a:r>
          </a:p>
          <a:p>
            <a:pPr marL="571500" lvl="0" indent="-571500" algn="l" defTabSz="584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365C0"/>
                </a:solidFill>
                <a:latin typeface="Arial" pitchFamily="34" charset="0"/>
                <a:cs typeface="Arial" pitchFamily="34" charset="0"/>
              </a:rPr>
              <a:t>Community of Practice sessions</a:t>
            </a:r>
          </a:p>
          <a:p>
            <a:pPr marL="571500" lvl="0" indent="-571500" algn="l" defTabSz="584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4000" b="1" dirty="0">
              <a:solidFill>
                <a:srgbClr val="0365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239" y="1605737"/>
            <a:ext cx="11153510" cy="1369968"/>
          </a:xfrm>
        </p:spPr>
        <p:txBody>
          <a:bodyPr/>
          <a:lstStyle/>
          <a:p>
            <a:r>
              <a:rPr lang="en-US" dirty="0" smtClean="0"/>
              <a:t>Professional Development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44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2437"/>
            <a:ext cx="1300155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60" y="8670491"/>
            <a:ext cx="3474721" cy="3871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1" tIns="50791" rIns="50791" bIns="50791" numCol="1" spcCol="38094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9452" y="4814363"/>
            <a:ext cx="10937584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lvl="0" indent="-571500" algn="l" defTabSz="584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571500" lvl="0" indent="-571500" algn="l" defTabSz="584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  <p:pic>
        <p:nvPicPr>
          <p:cNvPr id="6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8" y="-314684"/>
            <a:ext cx="13001552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02214" y="1579953"/>
            <a:ext cx="9411026" cy="6646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7047148"/>
            <a:ext cx="2789888" cy="112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304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55" y="1328929"/>
            <a:ext cx="7047698" cy="594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84" y="4793768"/>
            <a:ext cx="3251200" cy="4334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828" y="4699291"/>
            <a:ext cx="3251200" cy="4334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421" y="2911131"/>
            <a:ext cx="4334933" cy="3576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9456" y="7435017"/>
            <a:ext cx="7078862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3D Printing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Coding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Virtual Reality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Design Thinking/Entrepreneurship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38845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ster Layout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DWM PPT Template" id="{6BCD5801-F8B0-459B-B170-8257F74DC35D}" vid="{40FFF5B1-9266-4F65-932D-48577DA6E188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177</Words>
  <Application>Microsoft Office PowerPoint</Application>
  <PresentationFormat>Custom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SimSun</vt:lpstr>
      <vt:lpstr>Arial</vt:lpstr>
      <vt:lpstr>Calibri</vt:lpstr>
      <vt:lpstr>Copperplate Gothic Bold</vt:lpstr>
      <vt:lpstr>Helvetica Light</vt:lpstr>
      <vt:lpstr>Helvetica Neue</vt:lpstr>
      <vt:lpstr>Wingdings</vt:lpstr>
      <vt:lpstr>White</vt:lpstr>
      <vt:lpstr>Office Theme</vt:lpstr>
      <vt:lpstr>Master Layout</vt:lpstr>
      <vt:lpstr>PowerPoint Presentation</vt:lpstr>
      <vt:lpstr>WORKING IN A GIG ECONOMY </vt:lpstr>
      <vt:lpstr>Self-employment Pathways in the Gig Economy  2018 Pilot</vt:lpstr>
      <vt:lpstr>Linking Advising to the Classroom</vt:lpstr>
      <vt:lpstr>GIG ADVANTAGES</vt:lpstr>
      <vt:lpstr>PowerPoint Presentation</vt:lpstr>
      <vt:lpstr>Professional Development Resources</vt:lpstr>
      <vt:lpstr>PowerPoint Presentation</vt:lpstr>
      <vt:lpstr>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Bonecutter</dc:creator>
  <cp:lastModifiedBy>Alese Campbell</cp:lastModifiedBy>
  <cp:revision>109</cp:revision>
  <cp:lastPrinted>2017-03-24T00:55:53Z</cp:lastPrinted>
  <dcterms:modified xsi:type="dcterms:W3CDTF">2018-09-13T18:17:59Z</dcterms:modified>
</cp:coreProperties>
</file>