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41" r:id="rId2"/>
    <p:sldId id="905" r:id="rId3"/>
    <p:sldId id="790" r:id="rId4"/>
    <p:sldId id="788" r:id="rId5"/>
    <p:sldId id="789" r:id="rId6"/>
    <p:sldId id="891" r:id="rId7"/>
    <p:sldId id="895" r:id="rId8"/>
    <p:sldId id="969" r:id="rId9"/>
    <p:sldId id="897" r:id="rId10"/>
    <p:sldId id="898" r:id="rId11"/>
    <p:sldId id="820" r:id="rId12"/>
    <p:sldId id="838" r:id="rId13"/>
    <p:sldId id="866" r:id="rId14"/>
    <p:sldId id="870" r:id="rId15"/>
    <p:sldId id="867" r:id="rId16"/>
    <p:sldId id="876" r:id="rId17"/>
    <p:sldId id="816" r:id="rId18"/>
    <p:sldId id="878" r:id="rId19"/>
    <p:sldId id="871" r:id="rId20"/>
    <p:sldId id="869" r:id="rId21"/>
    <p:sldId id="934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3486A8-AD29-4C8F-A5B6-4B54D6C06A31}">
          <p14:sldIdLst>
            <p14:sldId id="741"/>
            <p14:sldId id="905"/>
            <p14:sldId id="790"/>
            <p14:sldId id="788"/>
            <p14:sldId id="789"/>
            <p14:sldId id="891"/>
            <p14:sldId id="895"/>
            <p14:sldId id="969"/>
            <p14:sldId id="897"/>
            <p14:sldId id="898"/>
            <p14:sldId id="820"/>
            <p14:sldId id="838"/>
            <p14:sldId id="866"/>
            <p14:sldId id="870"/>
            <p14:sldId id="867"/>
            <p14:sldId id="876"/>
            <p14:sldId id="816"/>
            <p14:sldId id="878"/>
            <p14:sldId id="871"/>
            <p14:sldId id="869"/>
            <p14:sldId id="9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shell" initials="LS" lastIdx="1" clrIdx="0"/>
  <p:cmAuthor id="1" name="kbooth" initials="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3D"/>
    <a:srgbClr val="1D5782"/>
    <a:srgbClr val="003399"/>
    <a:srgbClr val="FFF4CA"/>
    <a:srgbClr val="A29E00"/>
    <a:srgbClr val="0A2E73"/>
    <a:srgbClr val="6600CC"/>
    <a:srgbClr val="CC6600"/>
    <a:srgbClr val="F4B93E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91" autoAdjust="0"/>
    <p:restoredTop sz="95402" autoAdjust="0"/>
  </p:normalViewPr>
  <p:slideViewPr>
    <p:cSldViewPr>
      <p:cViewPr varScale="1">
        <p:scale>
          <a:sx n="70" d="100"/>
          <a:sy n="70" d="100"/>
        </p:scale>
        <p:origin x="108" y="48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14"/>
    </p:cViewPr>
  </p:sorterViewPr>
  <p:notesViewPr>
    <p:cSldViewPr>
      <p:cViewPr varScale="1">
        <p:scale>
          <a:sx n="87" d="100"/>
          <a:sy n="87" d="100"/>
        </p:scale>
        <p:origin x="2946" y="96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8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7A7D354-2902-5C4F-BB0F-FCF1ED10C9F1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119179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8" y="9119179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CE71FCD-C6B4-45BD-BEB5-05C0A35AA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8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4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D5767ADA-6C85-E044-B56C-C62B13C8DC27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6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8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4" y="911948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455CB8E-2A67-4E50-A214-E38EA17E9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56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2812AA-2967-DE47-AABE-CE673111F076}" type="datetime1">
              <a:rPr lang="en-US" smtClean="0"/>
              <a:t>6/7/2016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0439" y="8829720"/>
            <a:ext cx="3038040" cy="46475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1C27717-5837-42D0-81C7-69E20627D6B2}" type="slidenum">
              <a:rPr/>
              <a:pPr lvl="0" algn="l" hangingPunct="1"/>
              <a:t>4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40" y="4416479"/>
            <a:ext cx="5606639" cy="4182839"/>
          </a:xfrm>
        </p:spPr>
        <p:txBody>
          <a:bodyPr wrap="square" lIns="90000" tIns="45000" rIns="90000" bIns="45000" anchor="t"/>
          <a:lstStyle/>
          <a:p>
            <a:pPr lvl="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0619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Diego/Imperial Region Accounting Earnings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East Bay Region Early Childhood</a:t>
            </a:r>
            <a:r>
              <a:rPr lang="en-US" baseline="0" dirty="0" smtClean="0"/>
              <a:t>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Greater</a:t>
            </a:r>
            <a:r>
              <a:rPr lang="en-US" baseline="0" dirty="0" smtClean="0"/>
              <a:t> </a:t>
            </a:r>
            <a:r>
              <a:rPr lang="en-US" dirty="0" smtClean="0"/>
              <a:t>Sacramento Computer</a:t>
            </a:r>
            <a:r>
              <a:rPr lang="en-US" baseline="0" dirty="0" smtClean="0"/>
              <a:t> Information Systems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 Diego/Imperial Region Registered Nursing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5767ADA-6C85-E044-B56C-C62B13C8DC27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5CB8E-2A67-4E50-A214-E38EA17E9A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5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14"/>
            <a:ext cx="91440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74959"/>
            <a:ext cx="247650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14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8369" y="3876794"/>
            <a:ext cx="3005137" cy="19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14"/>
            <a:ext cx="9144000" cy="365125"/>
          </a:xfrm>
        </p:spPr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Community Colleges – Chancellor’s Office  | 113 Colleges  |  72 Districts  |  2.6 Million Students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spcBef>
                <a:spcPts val="300"/>
              </a:spcBef>
            </a:pPr>
            <a:r>
              <a:rPr lang="en-US" b="1" smtClean="0"/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6" y="6629400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62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rgbClr val="0A2E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488" y="49412"/>
            <a:ext cx="7842312" cy="96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3106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CE2EF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US" b="1" smtClean="0">
                <a:solidFill>
                  <a:srgbClr val="F1B83D"/>
                </a:solidFill>
              </a:rPr>
              <a:t>California Community Colleges – Chancellor’s Office  | 113 Colleges  |  72 Districts  |  2.6 Million Students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76200" y="51054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endParaRPr lang="en-US" sz="1200" b="1" dirty="0">
              <a:solidFill>
                <a:srgbClr val="1E3D5C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6" y="6606435"/>
            <a:ext cx="381001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43051941-4126-4597-8895-D29A2A3BA6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orecard.cccco.edu/scorecard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alpassplus.org/Launchboard/Snapshot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booth@wested.org" TargetMode="External"/><Relationship Id="rId2" Type="http://schemas.openxmlformats.org/officeDocument/2006/relationships/hyperlink" Target="mailto:rwolzin@weste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wmpracticeswithpromise.com/cteresources/resources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bcNHeAs-t9j7g5EtJ7Qstbcw3CQrjfe1UA8ri6HxpjU/edit?pref=2&amp;pli=1#gid=19911609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18000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981200"/>
            <a:ext cx="607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Data Tools Update</a:t>
            </a:r>
            <a:endParaRPr lang="en-US" sz="4800" b="1" dirty="0">
              <a:solidFill>
                <a:srgbClr val="F9A807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24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COMMUNICATIONS</a:t>
            </a:r>
          </a:p>
          <a:p>
            <a:r>
              <a:rPr lang="en-US" sz="2000" dirty="0" smtClean="0"/>
              <a:t>Develop outreach and educational planning materials based </a:t>
            </a:r>
            <a:r>
              <a:rPr lang="en-US" sz="2000" dirty="0"/>
              <a:t>on </a:t>
            </a:r>
            <a:r>
              <a:rPr lang="en-US" sz="2000" dirty="0" smtClean="0"/>
              <a:t>CTE data</a:t>
            </a:r>
            <a:endParaRPr lang="en-US" sz="2000" dirty="0"/>
          </a:p>
          <a:p>
            <a:r>
              <a:rPr lang="en-US" sz="2000" dirty="0" smtClean="0"/>
              <a:t>Document skills-builder pathways and stories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TOOL INTEGRATION</a:t>
            </a:r>
            <a:endParaRPr lang="en-US" sz="2000" dirty="0"/>
          </a:p>
          <a:p>
            <a:r>
              <a:rPr lang="en-US" sz="2000" dirty="0" smtClean="0"/>
              <a:t>Support staffing to scale CATEMA system implementation</a:t>
            </a:r>
          </a:p>
          <a:p>
            <a:r>
              <a:rPr lang="en-US" sz="2000" dirty="0" smtClean="0"/>
              <a:t>Improve </a:t>
            </a:r>
            <a:r>
              <a:rPr lang="en-US" sz="2000" dirty="0"/>
              <a:t>response rates for the CTE Outcomes </a:t>
            </a:r>
            <a:r>
              <a:rPr lang="en-US" sz="2000" dirty="0" smtClean="0"/>
              <a:t>Survey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SUPER-CHARGE TECHNICAL ASSISTANCE</a:t>
            </a:r>
          </a:p>
          <a:p>
            <a:r>
              <a:rPr lang="en-US" sz="2000" dirty="0" smtClean="0"/>
              <a:t>Use funding to expand technical assistance activities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Note: You can suggest other technical assistance and funding topics, and you can pool resources with other colleges.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-17134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Funding Examples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27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Skills-builders &amp; </a:t>
            </a:r>
            <a:r>
              <a:rPr lang="en-US" dirty="0" err="1" smtClean="0"/>
              <a:t>COmpleters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You Can Use: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1941-4126-4597-8895-D29A2A3BA6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Skills-Builders: Common Questions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sz="2800" b="1" dirty="0" smtClean="0"/>
              <a:t>What are my college’s skills-builder pathways like?</a:t>
            </a:r>
          </a:p>
          <a:p>
            <a:pPr lvl="1"/>
            <a:r>
              <a:rPr lang="en-US" sz="2800" dirty="0" smtClean="0"/>
              <a:t>Use the </a:t>
            </a:r>
            <a:r>
              <a:rPr lang="en-US" sz="2800" i="1" dirty="0" smtClean="0"/>
              <a:t>Student Success Scorecard </a:t>
            </a:r>
            <a:r>
              <a:rPr lang="en-US" sz="2800" dirty="0" smtClean="0"/>
              <a:t>to see which programs have the most skills-builders and how these pathways impact students’ earnings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How do skills-builder pathways fit with my college’s completion pathways?</a:t>
            </a:r>
          </a:p>
          <a:p>
            <a:pPr lvl="1"/>
            <a:r>
              <a:rPr lang="en-US" sz="2800" dirty="0" smtClean="0"/>
              <a:t>Use the</a:t>
            </a:r>
            <a:r>
              <a:rPr lang="en-US" sz="2800" i="1" dirty="0" smtClean="0"/>
              <a:t> LaunchBoard </a:t>
            </a:r>
            <a:r>
              <a:rPr lang="en-US" sz="2800" dirty="0" smtClean="0"/>
              <a:t>to see skills-builder information side-by-side with information for completers</a:t>
            </a:r>
            <a:endParaRPr lang="en-US" sz="1900" dirty="0"/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2416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Scorecard Display: Completion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905" t="14952" r="22857" b="4285"/>
          <a:stretch/>
        </p:blipFill>
        <p:spPr>
          <a:xfrm>
            <a:off x="1447800" y="1192234"/>
            <a:ext cx="5562600" cy="50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Scorecard Display: Skills-Builders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39609" cy="52462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Focusing In: Earnings (Accounting)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952" t="24857" r="21428" b="16476"/>
          <a:stretch/>
        </p:blipFill>
        <p:spPr>
          <a:xfrm>
            <a:off x="990600" y="1439648"/>
            <a:ext cx="7162800" cy="4558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3333" t="34000" r="23810" b="59904"/>
          <a:stretch/>
        </p:blipFill>
        <p:spPr>
          <a:xfrm>
            <a:off x="6553200" y="3011531"/>
            <a:ext cx="1600200" cy="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Focusing In: Earnings (Early Childhood Education)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952" t="24857" r="21904" b="16476"/>
          <a:stretch/>
        </p:blipFill>
        <p:spPr>
          <a:xfrm>
            <a:off x="304800" y="1653458"/>
            <a:ext cx="6775512" cy="434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2020332"/>
            <a:ext cx="1670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Completers: </a:t>
            </a:r>
          </a:p>
          <a:p>
            <a:r>
              <a:rPr lang="en-US" dirty="0" smtClean="0"/>
              <a:t>53 students	</a:t>
            </a:r>
          </a:p>
          <a:p>
            <a:r>
              <a:rPr lang="en-US" dirty="0" smtClean="0"/>
              <a:t>Skills-builders: 523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Focusing In: Earnings (ICT)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952" t="35524" r="21428" b="5048"/>
          <a:stretch/>
        </p:blipFill>
        <p:spPr>
          <a:xfrm>
            <a:off x="381000" y="1170484"/>
            <a:ext cx="7918512" cy="51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Focusing In: Earnings (Registered Nursing)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952" t="35524" r="21904" b="5048"/>
          <a:stretch/>
        </p:blipFill>
        <p:spPr>
          <a:xfrm>
            <a:off x="723900" y="1221466"/>
            <a:ext cx="7696200" cy="500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Small Group Work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143000"/>
            <a:ext cx="8229600" cy="538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en-US" sz="2800" dirty="0" smtClean="0"/>
              <a:t>Break into small groups (ideally with the team from your college)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800" dirty="0" smtClean="0"/>
              <a:t>Open one browser window to the Student Success Scorecard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scorecard.cccco.edu/scorecard.aspx</a:t>
            </a:r>
            <a:endParaRPr lang="en-US" sz="2400" dirty="0" smtClean="0"/>
          </a:p>
          <a:p>
            <a:pPr lvl="2" indent="-457200">
              <a:buFont typeface="Arial" pitchFamily="34" charset="0"/>
              <a:buChar char="•"/>
            </a:pPr>
            <a:r>
              <a:rPr lang="en-US" sz="2800" dirty="0" smtClean="0"/>
              <a:t>Keep a second window </a:t>
            </a:r>
            <a:r>
              <a:rPr lang="en-US" sz="2800" dirty="0"/>
              <a:t>on your browser </a:t>
            </a:r>
            <a:r>
              <a:rPr lang="en-US" sz="2800" dirty="0" smtClean="0"/>
              <a:t>on the </a:t>
            </a:r>
            <a:r>
              <a:rPr lang="en-US" sz="2800" dirty="0"/>
              <a:t>LaunchBoard at </a:t>
            </a:r>
            <a:r>
              <a:rPr lang="en-US" sz="2400" dirty="0">
                <a:hlinkClick r:id="rId4"/>
              </a:rPr>
              <a:t>www.calpassplus.org/Launchboard/Snapshot.aspx</a:t>
            </a:r>
            <a:endParaRPr lang="en-US" sz="2400" dirty="0"/>
          </a:p>
          <a:p>
            <a:pPr lvl="2" indent="-457200">
              <a:buFont typeface="Arial" pitchFamily="34" charset="0"/>
              <a:buChar char="•"/>
            </a:pPr>
            <a:r>
              <a:rPr lang="en-US" sz="2800" dirty="0" smtClean="0"/>
              <a:t>Use the worksheet to complete the exercise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800" dirty="0" smtClean="0"/>
              <a:t>There will be a chance to share observations at the end of the break-out</a:t>
            </a:r>
          </a:p>
          <a:p>
            <a:pPr lvl="2" indent="-457200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052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676400"/>
            <a:ext cx="8229240" cy="45206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Macro- regions</a:t>
            </a:r>
          </a:p>
          <a:p>
            <a:r>
              <a:rPr lang="en-US" sz="2800" dirty="0" smtClean="0"/>
              <a:t>View by Top 4</a:t>
            </a:r>
          </a:p>
          <a:p>
            <a:r>
              <a:rPr lang="en-US" sz="2800" dirty="0" smtClean="0"/>
              <a:t>Add a sector – Prop 39</a:t>
            </a:r>
          </a:p>
          <a:p>
            <a:r>
              <a:rPr lang="en-US" sz="2800" dirty="0" smtClean="0"/>
              <a:t>Add a sector – Public and Protective Services</a:t>
            </a:r>
          </a:p>
          <a:p>
            <a:r>
              <a:rPr lang="en-US" sz="2800" dirty="0" smtClean="0"/>
              <a:t>Can view programs at selected institution</a:t>
            </a:r>
          </a:p>
          <a:p>
            <a:r>
              <a:rPr lang="en-US" sz="2800" dirty="0" smtClean="0"/>
              <a:t>Expanded Equity Reports (program, skills-builders, demographics)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LaunchBoard</a:t>
            </a:r>
            <a:r>
              <a:rPr lang="en-US" sz="2800" dirty="0" smtClean="0"/>
              <a:t> – Snapshot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California Community Colleges – Chancellor’s Office  | 113 Colleges  |  72 Districts  |  2.1 Million Students</a:t>
            </a:r>
            <a:endParaRPr lang="en-US" dirty="0"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25488" y="282743"/>
            <a:ext cx="7842312" cy="6316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Discussion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65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197246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How did including skills-builders change the picture of success for these CTE programs?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Given </a:t>
            </a:r>
            <a:r>
              <a:rPr lang="en-US" sz="2800" dirty="0"/>
              <a:t>the number of skills-builders in </a:t>
            </a:r>
            <a:r>
              <a:rPr lang="en-US" sz="2800" dirty="0" smtClean="0"/>
              <a:t>CTE </a:t>
            </a:r>
            <a:r>
              <a:rPr lang="en-US" sz="2800" dirty="0"/>
              <a:t>programs, are there implications for policies like enrollment priority, matriculation, prerequisites, and repeatability? </a:t>
            </a:r>
            <a:endParaRPr lang="en-US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How could this information be used in advising </a:t>
            </a:r>
            <a:r>
              <a:rPr lang="en-US" sz="2800" dirty="0"/>
              <a:t>or </a:t>
            </a:r>
            <a:r>
              <a:rPr lang="en-US" sz="2800" dirty="0" smtClean="0"/>
              <a:t>communications, for programs </a:t>
            </a:r>
            <a:r>
              <a:rPr lang="en-US" sz="2800" dirty="0"/>
              <a:t>with large numbers of skills-builders?</a:t>
            </a:r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040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71" y="2274368"/>
            <a:ext cx="8229240" cy="32120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08000" indent="0">
              <a:buNone/>
            </a:pPr>
            <a:r>
              <a:rPr lang="en-US" sz="2800" dirty="0" err="1" smtClean="0"/>
              <a:t>Renah</a:t>
            </a:r>
            <a:r>
              <a:rPr lang="en-US" sz="2800" dirty="0" smtClean="0"/>
              <a:t> </a:t>
            </a:r>
            <a:r>
              <a:rPr lang="en-US" sz="2800" dirty="0" err="1" smtClean="0"/>
              <a:t>Wolzinger</a:t>
            </a:r>
            <a:endParaRPr lang="en-US" sz="2800" dirty="0" smtClean="0"/>
          </a:p>
          <a:p>
            <a:pPr marL="108000" indent="0">
              <a:buNone/>
            </a:pPr>
            <a:r>
              <a:rPr lang="en-US" sz="2800" dirty="0" smtClean="0"/>
              <a:t>Technical Assistance Provider for Data Tools</a:t>
            </a:r>
          </a:p>
          <a:p>
            <a:pPr marL="108000" indent="0">
              <a:buNone/>
            </a:pPr>
            <a:r>
              <a:rPr lang="en-US" sz="2800" dirty="0" smtClean="0"/>
              <a:t>Research Associate – </a:t>
            </a:r>
            <a:r>
              <a:rPr lang="en-US" sz="2800" smtClean="0"/>
              <a:t>WestEd</a:t>
            </a:r>
            <a:endParaRPr lang="en-US" sz="2800" dirty="0" smtClean="0"/>
          </a:p>
          <a:p>
            <a:pPr marL="108000" lvl="0" indent="0">
              <a:buNone/>
            </a:pPr>
            <a:r>
              <a:rPr lang="en-US" sz="2400" dirty="0" smtClean="0">
                <a:hlinkClick r:id="rId2"/>
              </a:rPr>
              <a:t>rwolzin@wested.org</a:t>
            </a:r>
            <a:endParaRPr lang="en-US" sz="2400" dirty="0" smtClean="0"/>
          </a:p>
          <a:p>
            <a:pPr marL="108000" lvl="0" indent="0">
              <a:buNone/>
            </a:pPr>
            <a:endParaRPr lang="en-US" sz="2400" dirty="0"/>
          </a:p>
          <a:p>
            <a:pPr marL="108000" lvl="0" indent="0">
              <a:buNone/>
            </a:pPr>
            <a:r>
              <a:rPr lang="en-US" sz="2400" dirty="0" smtClean="0"/>
              <a:t>Kathy Booth</a:t>
            </a:r>
          </a:p>
          <a:p>
            <a:pPr marL="108000" lvl="0" indent="0">
              <a:buNone/>
            </a:pPr>
            <a:r>
              <a:rPr lang="en-US" sz="2400" dirty="0" smtClean="0">
                <a:hlinkClick r:id="rId3"/>
              </a:rPr>
              <a:t>kbooth@wested.org</a:t>
            </a:r>
            <a:endParaRPr lang="en-US" sz="2400" dirty="0" smtClean="0"/>
          </a:p>
          <a:p>
            <a:pPr marL="108000" lvl="0" indent="0">
              <a:buNone/>
            </a:pPr>
            <a:endParaRPr lang="en-US" sz="2400" dirty="0" smtClean="0"/>
          </a:p>
          <a:p>
            <a:pPr marL="108000" lvl="0" indent="0">
              <a:buNone/>
            </a:pPr>
            <a:endParaRPr lang="en-US" sz="2400" dirty="0"/>
          </a:p>
          <a:p>
            <a:pPr marL="108000" lvl="0" indent="0">
              <a:buNone/>
            </a:pPr>
            <a:endParaRPr lang="en-US" sz="2400" dirty="0" smtClean="0"/>
          </a:p>
          <a:p>
            <a:pPr marL="108000" lvl="0" indent="0">
              <a:buNone/>
            </a:pPr>
            <a:endParaRPr lang="en-US" sz="2400" dirty="0" smtClean="0"/>
          </a:p>
          <a:p>
            <a:pPr marL="108000" lvl="0" indent="0">
              <a:buNone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-48024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Contact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92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676400"/>
            <a:ext cx="8229240" cy="45206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New list of metrics</a:t>
            </a:r>
          </a:p>
          <a:p>
            <a:endParaRPr lang="en-US" sz="2800" dirty="0" smtClean="0"/>
          </a:p>
          <a:p>
            <a:r>
              <a:rPr lang="en-US" sz="2800" dirty="0" smtClean="0"/>
              <a:t>New common metrics tab</a:t>
            </a:r>
          </a:p>
          <a:p>
            <a:endParaRPr lang="en-US" sz="2800" dirty="0" smtClean="0"/>
          </a:p>
          <a:p>
            <a:r>
              <a:rPr lang="en-US" sz="2800" dirty="0" smtClean="0"/>
              <a:t>Public-facing tab (Region and Sector) on Doing What Matters website 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Common Metrics – October 2016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48056" y="311836"/>
            <a:ext cx="8352430" cy="85298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b="1" dirty="0" smtClean="0"/>
              <a:t>Contract Education Survey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381000" y="1309031"/>
            <a:ext cx="6284976" cy="4892107"/>
          </a:xfrm>
          <a:noFill/>
        </p:spPr>
        <p:txBody>
          <a:bodyPr>
            <a:norm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2"/>
                <a:ea typeface="Arial Unicode MS" pitchFamily="2"/>
                <a:cs typeface="Arial Unicode MS" pitchFamily="2"/>
              </a:defRPr>
            </a:lvl9pPr>
          </a:lstStyle>
          <a:p>
            <a:r>
              <a:rPr lang="en-US" sz="2400" dirty="0"/>
              <a:t>New </a:t>
            </a:r>
            <a:r>
              <a:rPr lang="en-US" sz="2400" dirty="0" smtClean="0"/>
              <a:t>statewide survey completed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Will be distributed via TAP Sandra </a:t>
            </a:r>
            <a:r>
              <a:rPr lang="en-US" sz="2400" dirty="0" err="1" smtClean="0"/>
              <a:t>Sisco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Twenty questions including sector, institution, students served, businesses served</a:t>
            </a:r>
          </a:p>
          <a:p>
            <a:r>
              <a:rPr lang="en-US" sz="2400" dirty="0" smtClean="0"/>
              <a:t>Will roll into the </a:t>
            </a:r>
            <a:r>
              <a:rPr lang="en-US" sz="2400" dirty="0" err="1" smtClean="0"/>
              <a:t>LaunchBoard</a:t>
            </a:r>
            <a:endParaRPr lang="en-US" sz="2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0" y="1371600"/>
            <a:ext cx="8229240" cy="48254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 smtClean="0">
                <a:hlinkClick r:id="rId2"/>
              </a:rPr>
              <a:t>http</a:t>
            </a:r>
            <a:r>
              <a:rPr lang="en-US" sz="2000" u="sng" dirty="0">
                <a:hlinkClick r:id="rId2"/>
              </a:rPr>
              <a:t>://</a:t>
            </a:r>
            <a:r>
              <a:rPr lang="en-US" sz="2000" u="sng" dirty="0" smtClean="0">
                <a:hlinkClick r:id="rId2"/>
              </a:rPr>
              <a:t>dwmpracticeswithpromise.com/cteresources/resources.asp</a:t>
            </a:r>
            <a:endParaRPr lang="en-US" sz="2000" u="sng" dirty="0" smtClean="0"/>
          </a:p>
          <a:p>
            <a:pPr marL="0" indent="0">
              <a:buNone/>
            </a:pPr>
            <a:endParaRPr lang="en-US" sz="2000" u="sng" dirty="0" smtClean="0"/>
          </a:p>
          <a:p>
            <a:r>
              <a:rPr lang="en-US" sz="2000" u="sng" dirty="0" smtClean="0"/>
              <a:t>Industry Engagement</a:t>
            </a:r>
          </a:p>
          <a:p>
            <a:r>
              <a:rPr lang="en-US" sz="2000" u="sng" dirty="0" smtClean="0"/>
              <a:t>Data Backed Decision Making</a:t>
            </a:r>
          </a:p>
          <a:p>
            <a:r>
              <a:rPr lang="en-US" sz="2000" u="sng" dirty="0" smtClean="0"/>
              <a:t>Contextualized Content</a:t>
            </a:r>
          </a:p>
          <a:p>
            <a:r>
              <a:rPr lang="en-US" sz="2000" u="sng" dirty="0" smtClean="0"/>
              <a:t>Student Engagement and Career Awareness</a:t>
            </a:r>
          </a:p>
          <a:p>
            <a:r>
              <a:rPr lang="en-US" sz="2000" u="sng" dirty="0" smtClean="0"/>
              <a:t>Regional Collaboration</a:t>
            </a:r>
            <a:endParaRPr lang="en-US" sz="2000" u="sng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2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New Resource Available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064"/>
            <a:ext cx="9144000" cy="365125"/>
          </a:xfrm>
        </p:spPr>
        <p:txBody>
          <a:bodyPr/>
          <a:lstStyle/>
          <a:p>
            <a:r>
              <a:rPr lang="en-US" dirty="0" smtClean="0"/>
              <a:t>California Community Colleges – Chancellor’s Office  | 113 Colleges  |  72 Districts  |  2.1 Million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240" cy="4186011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500" dirty="0" smtClean="0"/>
              <a:t>“Find It. Understand It. Use It.”</a:t>
            </a:r>
          </a:p>
          <a:p>
            <a:pPr marL="0" lvl="0" indent="0">
              <a:buNone/>
            </a:pPr>
            <a:endParaRPr lang="en-US" sz="3500" dirty="0"/>
          </a:p>
          <a:p>
            <a:r>
              <a:rPr lang="en-US" sz="3500" dirty="0" smtClean="0"/>
              <a:t>Funds – Distributed by Rancho Santiago</a:t>
            </a:r>
          </a:p>
          <a:p>
            <a:endParaRPr lang="en-US" sz="3500" dirty="0" smtClean="0"/>
          </a:p>
          <a:p>
            <a:r>
              <a:rPr lang="en-US" sz="3500" dirty="0" smtClean="0"/>
              <a:t>Data Unlocked Exec Committee meets in June – develop comprehensive plan to deliver TA</a:t>
            </a:r>
          </a:p>
          <a:p>
            <a:endParaRPr lang="en-US" sz="3500" dirty="0" smtClean="0"/>
          </a:p>
          <a:p>
            <a:r>
              <a:rPr lang="en-US" sz="3500" dirty="0" smtClean="0"/>
              <a:t>For colleges who did not have a VP attend – custom training available  </a:t>
            </a:r>
          </a:p>
          <a:p>
            <a:endParaRPr lang="en-US" sz="3500" u="sng" dirty="0">
              <a:hlinkClick r:id="rId2"/>
            </a:endParaRPr>
          </a:p>
          <a:p>
            <a:r>
              <a:rPr lang="en-US" sz="3300" u="sng" dirty="0" smtClean="0">
                <a:hlinkClick r:id="rId2"/>
              </a:rPr>
              <a:t>https</a:t>
            </a:r>
            <a:r>
              <a:rPr lang="en-US" sz="3300" u="sng" dirty="0">
                <a:hlinkClick r:id="rId2"/>
              </a:rPr>
              <a:t>://docs.google.com/spreadsheets/d/1bcNHeAs-t9j7g5EtJ7Qstbcw3CQrjfe1UA8ri6HxpjU/edit?pref=2&amp;pli=1#gid=1991160915)</a:t>
            </a:r>
            <a:endParaRPr lang="en-US" sz="3300" dirty="0" smtClean="0"/>
          </a:p>
          <a:p>
            <a:endParaRPr lang="en-US" sz="3500" dirty="0"/>
          </a:p>
          <a:p>
            <a:endParaRPr lang="en-US" sz="3500" dirty="0" smtClean="0"/>
          </a:p>
          <a:p>
            <a:endParaRPr lang="en-US" sz="3500" dirty="0"/>
          </a:p>
          <a:p>
            <a:pPr marL="108000" lvl="0" indent="0">
              <a:buNone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-13123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TA Grants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42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240" cy="41860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08000" indent="0">
              <a:buNone/>
            </a:pPr>
            <a:r>
              <a:rPr lang="en-US" dirty="0" smtClean="0"/>
              <a:t>REGIONAL PLANNING (fall 2016)</a:t>
            </a:r>
          </a:p>
          <a:p>
            <a:pPr marL="108000" indent="0">
              <a:buNone/>
            </a:pPr>
            <a:endParaRPr lang="en-US" dirty="0" smtClean="0"/>
          </a:p>
          <a:p>
            <a:pPr marL="565200" indent="-457200"/>
            <a:r>
              <a:rPr lang="en-US" dirty="0" smtClean="0"/>
              <a:t>Data reports that examine WIOA-aligned outcomes</a:t>
            </a:r>
          </a:p>
          <a:p>
            <a:pPr marL="565200" indent="-457200"/>
            <a:r>
              <a:rPr lang="en-US" dirty="0" smtClean="0"/>
              <a:t>Meetings to support the development of regional workforce plans</a:t>
            </a:r>
          </a:p>
          <a:p>
            <a:pPr marL="108000" lvl="0" indent="0">
              <a:buNone/>
            </a:pPr>
            <a:endParaRPr lang="en-US" sz="2800" dirty="0" smtClean="0"/>
          </a:p>
          <a:p>
            <a:pPr marL="108000" lvl="0" indent="0">
              <a:buNone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-17134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CTE Data Unlocked: Use It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13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240" cy="41860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65200" indent="-457200"/>
            <a:r>
              <a:rPr lang="en-US" dirty="0" smtClean="0"/>
              <a:t>Regional Plans</a:t>
            </a:r>
          </a:p>
          <a:p>
            <a:pPr marL="565200" indent="-457200"/>
            <a:r>
              <a:rPr lang="en-US" dirty="0" smtClean="0"/>
              <a:t>Additional Resources – Guides, Videos, Trainings, Webinars, Custom Training</a:t>
            </a:r>
          </a:p>
          <a:p>
            <a:pPr marL="565200" indent="-457200"/>
            <a:r>
              <a:rPr lang="en-US" dirty="0" smtClean="0"/>
              <a:t>Workshops – Usage case based </a:t>
            </a:r>
          </a:p>
          <a:p>
            <a:pPr marL="108000" indent="0">
              <a:buNone/>
            </a:pPr>
            <a:r>
              <a:rPr lang="en-US" dirty="0"/>
              <a:t>	</a:t>
            </a:r>
            <a:r>
              <a:rPr lang="en-US" dirty="0" smtClean="0"/>
              <a:t>program review</a:t>
            </a:r>
          </a:p>
          <a:p>
            <a:pPr marL="108000" indent="0">
              <a:buNone/>
            </a:pPr>
            <a:r>
              <a:rPr lang="en-US" dirty="0"/>
              <a:t>	</a:t>
            </a:r>
            <a:r>
              <a:rPr lang="en-US" dirty="0" smtClean="0"/>
              <a:t>accreditation	</a:t>
            </a:r>
          </a:p>
          <a:p>
            <a:pPr marL="108000" indent="0">
              <a:buNone/>
            </a:pPr>
            <a:r>
              <a:rPr lang="en-US" dirty="0"/>
              <a:t>	</a:t>
            </a:r>
            <a:r>
              <a:rPr lang="en-US" dirty="0" smtClean="0"/>
              <a:t>new programs</a:t>
            </a:r>
          </a:p>
          <a:p>
            <a:pPr marL="108000" lvl="0" indent="0">
              <a:buNone/>
            </a:pPr>
            <a:endParaRPr lang="en-US" dirty="0"/>
          </a:p>
          <a:p>
            <a:pPr marL="108000" lvl="0" indent="0">
              <a:buNone/>
            </a:pP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-13123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Under Development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64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507"/>
            <a:ext cx="8229240" cy="466469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TRAINING</a:t>
            </a:r>
          </a:p>
          <a:p>
            <a:r>
              <a:rPr lang="en-US" sz="2400" dirty="0" smtClean="0"/>
              <a:t>Examine and discuss outcomes for specific programs and departments</a:t>
            </a:r>
          </a:p>
          <a:p>
            <a:r>
              <a:rPr lang="en-US" sz="2400" dirty="0" smtClean="0"/>
              <a:t>Learn how </a:t>
            </a:r>
            <a:r>
              <a:rPr lang="en-US" sz="2400" dirty="0"/>
              <a:t>to use employment data for educational planning and to strengthen support services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DATA CLEAN UP</a:t>
            </a:r>
          </a:p>
          <a:p>
            <a:r>
              <a:rPr lang="en-US" sz="2400" dirty="0" smtClean="0"/>
              <a:t>Align TOP and SAM code </a:t>
            </a:r>
            <a:r>
              <a:rPr lang="en-US" sz="2400" dirty="0"/>
              <a:t>assignments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dentify and upload missing data points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DATA INTEGRATION</a:t>
            </a:r>
            <a:endParaRPr lang="en-US" sz="2400" dirty="0"/>
          </a:p>
          <a:p>
            <a:r>
              <a:rPr lang="en-US" sz="2400" dirty="0"/>
              <a:t>P</a:t>
            </a:r>
            <a:r>
              <a:rPr lang="en-US" sz="2400" dirty="0" smtClean="0"/>
              <a:t>ull </a:t>
            </a:r>
            <a:r>
              <a:rPr lang="en-US" sz="2400" dirty="0"/>
              <a:t>and format data </a:t>
            </a:r>
            <a:r>
              <a:rPr lang="en-US" sz="2400" dirty="0" smtClean="0"/>
              <a:t>for </a:t>
            </a:r>
            <a:r>
              <a:rPr lang="en-US" sz="2400" dirty="0"/>
              <a:t>program review, accreditation, and planning</a:t>
            </a:r>
          </a:p>
          <a:p>
            <a:endParaRPr lang="en-US" sz="2400" dirty="0" smtClean="0"/>
          </a:p>
          <a:p>
            <a:pPr marL="108000" lv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-36095"/>
            <a:ext cx="9144000" cy="114263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Data Unlocked - Technical Assistance Examples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83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88694</TotalTime>
  <Words>863</Words>
  <Application>Microsoft Office PowerPoint</Application>
  <PresentationFormat>On-screen Show (4:3)</PresentationFormat>
  <Paragraphs>159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Unicode MS</vt:lpstr>
      <vt:lpstr>SimSun</vt:lpstr>
      <vt:lpstr>Adobe Gothic Std B</vt:lpstr>
      <vt:lpstr>Arial</vt:lpstr>
      <vt:lpstr>Calibri</vt:lpstr>
      <vt:lpstr>StarSymbol</vt:lpstr>
      <vt:lpstr>Office Theme</vt:lpstr>
      <vt:lpstr>PowerPoint Presentation</vt:lpstr>
      <vt:lpstr>LaunchBoard – Snapshot </vt:lpstr>
      <vt:lpstr>Common Metrics – October 2016</vt:lpstr>
      <vt:lpstr>Contract Education Survey </vt:lpstr>
      <vt:lpstr>New Resource Available</vt:lpstr>
      <vt:lpstr>TA Grants</vt:lpstr>
      <vt:lpstr>CTE Data Unlocked: Use It</vt:lpstr>
      <vt:lpstr>Under Development</vt:lpstr>
      <vt:lpstr>Data Unlocked - Technical Assistance Examples</vt:lpstr>
      <vt:lpstr>Funding Examples</vt:lpstr>
      <vt:lpstr>Skills-builders &amp; COmpleters</vt:lpstr>
      <vt:lpstr>PowerPoint Presentation</vt:lpstr>
      <vt:lpstr>Scorecard Display: Completion</vt:lpstr>
      <vt:lpstr>Scorecard Display: Skills-Builders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>Chancellor's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Contribution to Jobs and the Economy</dc:title>
  <dc:creator>Ton-Quinlivan, Van</dc:creator>
  <cp:lastModifiedBy>Karri Hammerstrom</cp:lastModifiedBy>
  <cp:revision>1653</cp:revision>
  <cp:lastPrinted>2016-01-15T00:07:21Z</cp:lastPrinted>
  <dcterms:created xsi:type="dcterms:W3CDTF">2013-09-30T16:52:52Z</dcterms:created>
  <dcterms:modified xsi:type="dcterms:W3CDTF">2016-06-07T19:05:38Z</dcterms:modified>
</cp:coreProperties>
</file>