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8" r:id="rId1"/>
  </p:sldMasterIdLst>
  <p:notesMasterIdLst>
    <p:notesMasterId r:id="rId34"/>
  </p:notesMasterIdLst>
  <p:handoutMasterIdLst>
    <p:handoutMasterId r:id="rId35"/>
  </p:handoutMasterIdLst>
  <p:sldIdLst>
    <p:sldId id="314" r:id="rId2"/>
    <p:sldId id="313" r:id="rId3"/>
    <p:sldId id="283" r:id="rId4"/>
    <p:sldId id="284" r:id="rId5"/>
    <p:sldId id="288" r:id="rId6"/>
    <p:sldId id="265" r:id="rId7"/>
    <p:sldId id="267" r:id="rId8"/>
    <p:sldId id="268" r:id="rId9"/>
    <p:sldId id="269" r:id="rId10"/>
    <p:sldId id="298" r:id="rId11"/>
    <p:sldId id="271" r:id="rId12"/>
    <p:sldId id="299" r:id="rId13"/>
    <p:sldId id="272" r:id="rId14"/>
    <p:sldId id="295" r:id="rId15"/>
    <p:sldId id="275" r:id="rId16"/>
    <p:sldId id="274" r:id="rId17"/>
    <p:sldId id="276" r:id="rId18"/>
    <p:sldId id="277" r:id="rId19"/>
    <p:sldId id="278" r:id="rId20"/>
    <p:sldId id="282" r:id="rId21"/>
    <p:sldId id="279" r:id="rId22"/>
    <p:sldId id="280" r:id="rId23"/>
    <p:sldId id="281" r:id="rId24"/>
    <p:sldId id="300" r:id="rId25"/>
    <p:sldId id="301" r:id="rId26"/>
    <p:sldId id="302" r:id="rId27"/>
    <p:sldId id="303" r:id="rId28"/>
    <p:sldId id="304" r:id="rId29"/>
    <p:sldId id="305" r:id="rId30"/>
    <p:sldId id="309" r:id="rId31"/>
    <p:sldId id="310" r:id="rId32"/>
    <p:sldId id="294" r:id="rId33"/>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08" autoAdjust="0"/>
    <p:restoredTop sz="86406" autoAdjust="0"/>
  </p:normalViewPr>
  <p:slideViewPr>
    <p:cSldViewPr snapToGrid="0">
      <p:cViewPr varScale="1">
        <p:scale>
          <a:sx n="94" d="100"/>
          <a:sy n="94" d="100"/>
        </p:scale>
        <p:origin x="282" y="84"/>
      </p:cViewPr>
      <p:guideLst>
        <p:guide orient="horz" pos="2160"/>
        <p:guide pos="2880"/>
      </p:guideLst>
    </p:cSldViewPr>
  </p:slideViewPr>
  <p:outlineViewPr>
    <p:cViewPr>
      <p:scale>
        <a:sx n="33" d="100"/>
        <a:sy n="33" d="100"/>
      </p:scale>
      <p:origin x="0" y="23448"/>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66" d="100"/>
          <a:sy n="66" d="100"/>
        </p:scale>
        <p:origin x="-1524" y="798"/>
      </p:cViewPr>
      <p:guideLst>
        <p:guide orient="horz" pos="289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6858000" cy="457200"/>
          </a:xfrm>
          <a:prstGeom prst="rect">
            <a:avLst/>
          </a:prstGeom>
          <a:noFill/>
          <a:ln w="9525">
            <a:noFill/>
            <a:miter lim="800000"/>
            <a:headEnd/>
            <a:tailEnd/>
          </a:ln>
          <a:effectLst/>
        </p:spPr>
        <p:txBody>
          <a:bodyPr vert="horz" wrap="square" lIns="91636" tIns="45818" rIns="91636" bIns="45818" numCol="1" anchor="t" anchorCtr="0" compatLnSpc="1">
            <a:prstTxWarp prst="textNoShape">
              <a:avLst/>
            </a:prstTxWarp>
          </a:bodyPr>
          <a:lstStyle>
            <a:lvl1pPr algn="ctr" defTabSz="915988" eaLnBrk="0" hangingPunct="0">
              <a:defRPr sz="1200">
                <a:latin typeface="Times New Roman" charset="0"/>
              </a:defRPr>
            </a:lvl1pPr>
          </a:lstStyle>
          <a:p>
            <a:pPr>
              <a:defRPr/>
            </a:pPr>
            <a:r>
              <a:rPr lang="en-US"/>
              <a:t>Managing Perkins Funds</a:t>
            </a:r>
          </a:p>
        </p:txBody>
      </p:sp>
      <p:sp>
        <p:nvSpPr>
          <p:cNvPr id="12291"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636" tIns="45818" rIns="91636" bIns="45818" numCol="1" anchor="t" anchorCtr="0" compatLnSpc="1">
            <a:prstTxWarp prst="textNoShape">
              <a:avLst/>
            </a:prstTxWarp>
          </a:bodyPr>
          <a:lstStyle>
            <a:lvl1pPr defTabSz="915988" eaLnBrk="0" hangingPunct="0">
              <a:defRPr sz="1200">
                <a:latin typeface="Times New Roman" charset="0"/>
              </a:defRPr>
            </a:lvl1pPr>
          </a:lstStyle>
          <a:p>
            <a:pPr>
              <a:defRPr/>
            </a:pPr>
            <a:endParaRPr lang="en-US"/>
          </a:p>
        </p:txBody>
      </p:sp>
      <p:sp>
        <p:nvSpPr>
          <p:cNvPr id="12292" name="Rectangle 4"/>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636" tIns="45818" rIns="91636" bIns="45818" numCol="1" anchor="b" anchorCtr="0" compatLnSpc="1">
            <a:prstTxWarp prst="textNoShape">
              <a:avLst/>
            </a:prstTxWarp>
          </a:bodyPr>
          <a:lstStyle>
            <a:lvl1pPr defTabSz="915988" eaLnBrk="0" hangingPunct="0">
              <a:defRPr sz="1200">
                <a:latin typeface="Times New Roman" charset="0"/>
              </a:defRPr>
            </a:lvl1pPr>
          </a:lstStyle>
          <a:p>
            <a:pPr>
              <a:defRPr/>
            </a:pPr>
            <a:r>
              <a:rPr lang="en-US"/>
              <a:t>March 13, 2008</a:t>
            </a:r>
          </a:p>
        </p:txBody>
      </p:sp>
      <p:sp>
        <p:nvSpPr>
          <p:cNvPr id="12293" name="Rectangle 5"/>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636" tIns="45818" rIns="91636" bIns="45818" numCol="1" anchor="b" anchorCtr="0" compatLnSpc="1">
            <a:prstTxWarp prst="textNoShape">
              <a:avLst/>
            </a:prstTxWarp>
          </a:bodyPr>
          <a:lstStyle>
            <a:lvl1pPr algn="r" defTabSz="915988" eaLnBrk="0" hangingPunct="0">
              <a:defRPr sz="1200">
                <a:latin typeface="Times New Roman" charset="0"/>
              </a:defRPr>
            </a:lvl1pPr>
          </a:lstStyle>
          <a:p>
            <a:pPr>
              <a:defRPr/>
            </a:pPr>
            <a:fld id="{D24EF5F7-287B-4D33-A5BF-B88A96EAACAD}" type="slidenum">
              <a:rPr lang="en-US"/>
              <a:pPr>
                <a:defRPr/>
              </a:pPr>
              <a:t>‹#›</a:t>
            </a:fld>
            <a:endParaRPr lang="en-US"/>
          </a:p>
        </p:txBody>
      </p:sp>
    </p:spTree>
    <p:extLst>
      <p:ext uri="{BB962C8B-B14F-4D97-AF65-F5344CB8AC3E}">
        <p14:creationId xmlns:p14="http://schemas.microsoft.com/office/powerpoint/2010/main" val="2841395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r>
              <a:rPr lang="en-US"/>
              <a:t>Managing Perkins Funds</a:t>
            </a:r>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566738" y="8686800"/>
            <a:ext cx="24050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r>
              <a:rPr lang="en-US"/>
              <a:t>March 13, 2008</a:t>
            </a:r>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E563F7B7-A199-4E7D-B4D3-BE410D564B10}" type="slidenum">
              <a:rPr lang="en-US"/>
              <a:pPr>
                <a:defRPr/>
              </a:pPr>
              <a:t>‹#›</a:t>
            </a:fld>
            <a:endParaRPr lang="en-US" dirty="0"/>
          </a:p>
        </p:txBody>
      </p:sp>
    </p:spTree>
    <p:extLst>
      <p:ext uri="{BB962C8B-B14F-4D97-AF65-F5344CB8AC3E}">
        <p14:creationId xmlns:p14="http://schemas.microsoft.com/office/powerpoint/2010/main" val="370523003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3789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378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B185ACB-3856-4F32-9179-986F430715A5}" type="slidenum">
              <a:rPr lang="en-US" sz="1200" smtClean="0"/>
              <a:pPr/>
              <a:t>2</a:t>
            </a:fld>
            <a:endParaRPr lang="en-US" sz="1200" smtClean="0"/>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Tree>
    <p:extLst>
      <p:ext uri="{BB962C8B-B14F-4D97-AF65-F5344CB8AC3E}">
        <p14:creationId xmlns:p14="http://schemas.microsoft.com/office/powerpoint/2010/main" val="1960013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EBD7CC4-E809-438E-BCB9-DC8EA2B9894E}" type="slidenum">
              <a:rPr lang="en-US" sz="1200" smtClean="0"/>
              <a:pPr/>
              <a:t>11</a:t>
            </a:fld>
            <a:endParaRPr lang="en-US" sz="1200" smtClean="0"/>
          </a:p>
        </p:txBody>
      </p:sp>
    </p:spTree>
    <p:extLst>
      <p:ext uri="{BB962C8B-B14F-4D97-AF65-F5344CB8AC3E}">
        <p14:creationId xmlns:p14="http://schemas.microsoft.com/office/powerpoint/2010/main" val="16910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4277" name="Footer Placeholder 4"/>
          <p:cNvSpPr>
            <a:spLocks noGrp="1"/>
          </p:cNvSpPr>
          <p:nvPr>
            <p:ph type="ftr" sz="quarter" idx="4"/>
          </p:nvPr>
        </p:nvSpPr>
        <p:spPr>
          <a:xfrm>
            <a:off x="434975" y="8686800"/>
            <a:ext cx="2536825"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380D555-0DE8-4A71-B199-525749B29031}" type="slidenum">
              <a:rPr lang="en-US" sz="1200" smtClean="0"/>
              <a:pPr/>
              <a:t>12</a:t>
            </a:fld>
            <a:endParaRPr lang="en-US" sz="1200" smtClean="0"/>
          </a:p>
        </p:txBody>
      </p:sp>
    </p:spTree>
    <p:extLst>
      <p:ext uri="{BB962C8B-B14F-4D97-AF65-F5344CB8AC3E}">
        <p14:creationId xmlns:p14="http://schemas.microsoft.com/office/powerpoint/2010/main" val="2020769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B1B951-A147-40D6-8869-6F3A579707E1}" type="slidenum">
              <a:rPr lang="en-US" sz="1200" smtClean="0"/>
              <a:pPr/>
              <a:t>13</a:t>
            </a:fld>
            <a:endParaRPr lang="en-US" sz="1200" smtClean="0"/>
          </a:p>
        </p:txBody>
      </p:sp>
    </p:spTree>
    <p:extLst>
      <p:ext uri="{BB962C8B-B14F-4D97-AF65-F5344CB8AC3E}">
        <p14:creationId xmlns:p14="http://schemas.microsoft.com/office/powerpoint/2010/main" val="1208186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B3466B-B0AE-4377-A8AA-60B35C66ADC3}" type="slidenum">
              <a:rPr lang="en-US" sz="1200" smtClean="0"/>
              <a:pPr/>
              <a:t>14</a:t>
            </a:fld>
            <a:endParaRPr lang="en-US" sz="1200" smtClean="0"/>
          </a:p>
        </p:txBody>
      </p:sp>
    </p:spTree>
    <p:extLst>
      <p:ext uri="{BB962C8B-B14F-4D97-AF65-F5344CB8AC3E}">
        <p14:creationId xmlns:p14="http://schemas.microsoft.com/office/powerpoint/2010/main" val="1693207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509FF8-3DE9-425E-A28E-AC5AB3D069CD}" type="slidenum">
              <a:rPr lang="en-US" sz="1200" smtClean="0"/>
              <a:pPr/>
              <a:t>15</a:t>
            </a:fld>
            <a:endParaRPr lang="en-US" sz="1200" smtClean="0"/>
          </a:p>
        </p:txBody>
      </p:sp>
    </p:spTree>
    <p:extLst>
      <p:ext uri="{BB962C8B-B14F-4D97-AF65-F5344CB8AC3E}">
        <p14:creationId xmlns:p14="http://schemas.microsoft.com/office/powerpoint/2010/main" val="1191731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8373" name="Footer Placeholder 4"/>
          <p:cNvSpPr>
            <a:spLocks noGrp="1"/>
          </p:cNvSpPr>
          <p:nvPr>
            <p:ph type="ftr" sz="quarter" idx="4"/>
          </p:nvPr>
        </p:nvSpPr>
        <p:spPr>
          <a:xfrm>
            <a:off x="493713" y="8686800"/>
            <a:ext cx="24780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4A99E92-F8F4-4529-83E6-707D5C15CAB5}" type="slidenum">
              <a:rPr lang="en-US" sz="1200" smtClean="0"/>
              <a:pPr/>
              <a:t>16</a:t>
            </a:fld>
            <a:endParaRPr lang="en-US" sz="1200" smtClean="0"/>
          </a:p>
        </p:txBody>
      </p:sp>
    </p:spTree>
    <p:extLst>
      <p:ext uri="{BB962C8B-B14F-4D97-AF65-F5344CB8AC3E}">
        <p14:creationId xmlns:p14="http://schemas.microsoft.com/office/powerpoint/2010/main" val="1348216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9395" name="Rectangle 6"/>
          <p:cNvSpPr>
            <a:spLocks noGrp="1" noChangeArrowheads="1"/>
          </p:cNvSpPr>
          <p:nvPr>
            <p:ph type="ftr" sz="quarter" idx="4"/>
          </p:nvPr>
        </p:nvSpPr>
        <p:spPr>
          <a:xfrm>
            <a:off x="841375" y="8686800"/>
            <a:ext cx="2130425"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5939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7A4069-0B49-4E46-9638-5F8DA2C9168B}" type="slidenum">
              <a:rPr lang="en-US" sz="1200" smtClean="0"/>
              <a:pPr/>
              <a:t>17</a:t>
            </a:fld>
            <a:endParaRPr lang="en-US" sz="1200"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ln/>
        </p:spPr>
        <p:txBody>
          <a:bodyPr/>
          <a:lstStyle/>
          <a:p>
            <a:pPr marL="228600" indent="-228600">
              <a:defRPr/>
            </a:pPr>
            <a:r>
              <a:rPr lang="en-US" sz="1100" b="1" u="sng" dirty="0" smtClean="0">
                <a:latin typeface="Constantia" pitchFamily="18" charset="0"/>
              </a:rPr>
              <a:t>Financial Statements &amp; Expenditure Reports</a:t>
            </a:r>
          </a:p>
          <a:p>
            <a:pPr>
              <a:defRPr/>
            </a:pPr>
            <a:r>
              <a:rPr lang="en-US" sz="1100" dirty="0" smtClean="0">
                <a:latin typeface="Constantia" pitchFamily="18" charset="0"/>
              </a:rPr>
              <a:t>The ‘Financial Transaction Report’ (set up by object code) is requested and is reviewed to determine which of the incurred expenditures or the program would be randomly picked for audit/review.</a:t>
            </a:r>
          </a:p>
          <a:p>
            <a:pPr marL="228600" indent="-228600">
              <a:defRPr/>
            </a:pPr>
            <a:endParaRPr lang="en-US" sz="1100" dirty="0" smtClean="0">
              <a:latin typeface="Constantia" pitchFamily="18" charset="0"/>
            </a:endParaRPr>
          </a:p>
          <a:p>
            <a:pPr marL="228600" indent="-228600">
              <a:defRPr/>
            </a:pPr>
            <a:r>
              <a:rPr lang="en-US" sz="1100" b="1" u="sng" dirty="0" smtClean="0">
                <a:latin typeface="Constantia" pitchFamily="18" charset="0"/>
              </a:rPr>
              <a:t>Internal Controls</a:t>
            </a:r>
          </a:p>
          <a:p>
            <a:pPr marL="228600" indent="-228600">
              <a:defRPr/>
            </a:pPr>
            <a:r>
              <a:rPr lang="en-US" sz="1100" dirty="0" smtClean="0">
                <a:latin typeface="Constantia" pitchFamily="18" charset="0"/>
              </a:rPr>
              <a:t>The purposes are:</a:t>
            </a:r>
          </a:p>
          <a:p>
            <a:pPr marL="228600" indent="-228600">
              <a:buFontTx/>
              <a:buAutoNum type="arabicPeriod"/>
              <a:defRPr/>
            </a:pPr>
            <a:r>
              <a:rPr lang="en-US" sz="1100" dirty="0" smtClean="0">
                <a:latin typeface="Constantia" pitchFamily="18" charset="0"/>
              </a:rPr>
              <a:t>Verify that federal and state compliances are being implemented in the processing of claims for reimbursement.</a:t>
            </a:r>
          </a:p>
          <a:p>
            <a:pPr marL="228600" indent="-228600">
              <a:buFontTx/>
              <a:buAutoNum type="arabicPeriod"/>
              <a:defRPr/>
            </a:pPr>
            <a:r>
              <a:rPr lang="en-US" sz="1100" dirty="0" smtClean="0">
                <a:latin typeface="Constantia" pitchFamily="18" charset="0"/>
              </a:rPr>
              <a:t>Verify that all transactions are authorized by the Project Director.</a:t>
            </a:r>
          </a:p>
          <a:p>
            <a:pPr marL="228600" indent="-228600">
              <a:buFontTx/>
              <a:buAutoNum type="arabicPeriod"/>
              <a:defRPr/>
            </a:pPr>
            <a:r>
              <a:rPr lang="en-US" sz="1100" dirty="0" smtClean="0">
                <a:latin typeface="Constantia" pitchFamily="18" charset="0"/>
              </a:rPr>
              <a:t>Verify whether or not there is a desk procedure or policies regarding the processing of the claim.</a:t>
            </a:r>
          </a:p>
          <a:p>
            <a:pPr marL="228600" indent="-228600">
              <a:buFontTx/>
              <a:buAutoNum type="arabicPeriod"/>
              <a:defRPr/>
            </a:pPr>
            <a:endParaRPr lang="en-US" sz="1100" dirty="0" smtClean="0">
              <a:latin typeface="Constantia" pitchFamily="18" charset="0"/>
            </a:endParaRPr>
          </a:p>
          <a:p>
            <a:pPr marL="228600" indent="-228600">
              <a:defRPr/>
            </a:pPr>
            <a:r>
              <a:rPr lang="en-US" sz="1100" b="1" u="sng" dirty="0" smtClean="0">
                <a:latin typeface="Constantia" pitchFamily="18" charset="0"/>
              </a:rPr>
              <a:t>Compliance with Laws and Regulations</a:t>
            </a:r>
          </a:p>
          <a:p>
            <a:pPr marL="228600" indent="-228600">
              <a:defRPr/>
            </a:pPr>
            <a:r>
              <a:rPr lang="en-US" sz="1100" dirty="0" smtClean="0">
                <a:latin typeface="Constantia" pitchFamily="18" charset="0"/>
              </a:rPr>
              <a:t>The purposes are:</a:t>
            </a:r>
          </a:p>
          <a:p>
            <a:pPr marL="228600" indent="-228600">
              <a:buFontTx/>
              <a:buAutoNum type="arabicPeriod"/>
              <a:defRPr/>
            </a:pPr>
            <a:r>
              <a:rPr lang="en-US" sz="1100" dirty="0" smtClean="0">
                <a:latin typeface="Constantia" pitchFamily="18" charset="0"/>
              </a:rPr>
              <a:t>Verify that claims and accounting procedures are being implemented according to the federal regulations stated by the federal Office of Management and Budget (OMB) and state regulations.</a:t>
            </a:r>
          </a:p>
          <a:p>
            <a:pPr marL="228600" indent="-228600">
              <a:buFontTx/>
              <a:buAutoNum type="arabicPeriod"/>
              <a:defRPr/>
            </a:pPr>
            <a:r>
              <a:rPr lang="en-US" sz="1100" dirty="0" smtClean="0">
                <a:latin typeface="Constantia" pitchFamily="18" charset="0"/>
              </a:rPr>
              <a:t>Verify that the accountability system is supported by the proper documentation.</a:t>
            </a:r>
          </a:p>
          <a:p>
            <a:pPr marL="228600" indent="-228600">
              <a:buFontTx/>
              <a:buAutoNum type="arabicPeriod"/>
              <a:defRPr/>
            </a:pPr>
            <a:endParaRPr lang="en-US" sz="1100" dirty="0" smtClean="0">
              <a:latin typeface="Constantia" pitchFamily="18" charset="0"/>
            </a:endParaRPr>
          </a:p>
          <a:p>
            <a:pPr marL="228600" indent="-228600">
              <a:defRPr/>
            </a:pPr>
            <a:r>
              <a:rPr lang="en-US" sz="1100" dirty="0" smtClean="0">
                <a:latin typeface="Constantia" pitchFamily="18" charset="0"/>
              </a:rPr>
              <a:t>OMB Circular A-133</a:t>
            </a:r>
          </a:p>
        </p:txBody>
      </p:sp>
    </p:spTree>
    <p:extLst>
      <p:ext uri="{BB962C8B-B14F-4D97-AF65-F5344CB8AC3E}">
        <p14:creationId xmlns:p14="http://schemas.microsoft.com/office/powerpoint/2010/main" val="2571555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0419" name="Rectangle 6"/>
          <p:cNvSpPr>
            <a:spLocks noGrp="1" noChangeArrowheads="1"/>
          </p:cNvSpPr>
          <p:nvPr>
            <p:ph type="ftr" sz="quarter" idx="4"/>
          </p:nvPr>
        </p:nvSpPr>
        <p:spPr>
          <a:xfrm>
            <a:off x="595313" y="8686800"/>
            <a:ext cx="237648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6042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F15233-BC4B-4B62-AE54-904ED700967B}" type="slidenum">
              <a:rPr lang="en-US" sz="1200" smtClean="0"/>
              <a:pPr/>
              <a:t>18</a:t>
            </a:fld>
            <a:endParaRPr lang="en-US" sz="1200" smtClean="0"/>
          </a:p>
        </p:txBody>
      </p:sp>
      <p:sp>
        <p:nvSpPr>
          <p:cNvPr id="60421" name="Rectangle 2"/>
          <p:cNvSpPr>
            <a:spLocks noGrp="1" noRot="1" noChangeAspect="1" noChangeArrowheads="1" noTextEdit="1"/>
          </p:cNvSpPr>
          <p:nvPr>
            <p:ph type="sldImg"/>
          </p:nvPr>
        </p:nvSpPr>
        <p:spPr>
          <a:ln/>
        </p:spPr>
      </p:sp>
      <p:sp>
        <p:nvSpPr>
          <p:cNvPr id="604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smtClean="0">
                <a:latin typeface="Constantia" pitchFamily="18" charset="0"/>
              </a:rPr>
              <a:t>Item 1</a:t>
            </a:r>
            <a:r>
              <a:rPr lang="en-US" sz="1400" smtClean="0">
                <a:latin typeface="Constantia" pitchFamily="18" charset="0"/>
              </a:rPr>
              <a:t>:  All incurred expenditures relating to the program must have supportive documents to justify the costs.  The intent is to verify that the expenditures meet the needs of the students and the program.</a:t>
            </a:r>
          </a:p>
          <a:p>
            <a:r>
              <a:rPr lang="en-US" sz="1400" b="1" smtClean="0">
                <a:latin typeface="Constantia" pitchFamily="18" charset="0"/>
              </a:rPr>
              <a:t>Item 2:</a:t>
            </a:r>
            <a:r>
              <a:rPr lang="en-US" sz="1400" smtClean="0">
                <a:latin typeface="Constantia" pitchFamily="18" charset="0"/>
              </a:rPr>
              <a:t>  In reviewing for compliance issues for the three topics, the intent is to verify that the program, students, and the assessment has been designed to benefit the students who are vocational, by documenting the support services received.</a:t>
            </a:r>
          </a:p>
          <a:p>
            <a:r>
              <a:rPr lang="en-US" sz="1400" b="1" smtClean="0">
                <a:latin typeface="Constantia" pitchFamily="18" charset="0"/>
              </a:rPr>
              <a:t>Item 3:</a:t>
            </a:r>
            <a:r>
              <a:rPr lang="en-US" sz="1400" smtClean="0">
                <a:latin typeface="Constantia" pitchFamily="18" charset="0"/>
              </a:rPr>
              <a:t>  Inquires will be made as to whether or not any of the salaries or expenses from federal funds replaced state and/or local funds.</a:t>
            </a:r>
          </a:p>
          <a:p>
            <a:r>
              <a:rPr lang="en-US" sz="1400" b="1" smtClean="0">
                <a:latin typeface="Constantia" pitchFamily="18" charset="0"/>
              </a:rPr>
              <a:t>Item 4:</a:t>
            </a:r>
            <a:r>
              <a:rPr lang="en-US" sz="1400" smtClean="0">
                <a:latin typeface="Constantia" pitchFamily="18" charset="0"/>
              </a:rPr>
              <a:t>  Inquiries will be made to identify whether or not any of the employee’s salary are being paid from two or more different funding sources.  If they are, then a time distribution report must be maintained.</a:t>
            </a:r>
          </a:p>
          <a:p>
            <a:r>
              <a:rPr lang="en-US" sz="1400" b="1" smtClean="0">
                <a:latin typeface="Constantia" pitchFamily="18" charset="0"/>
              </a:rPr>
              <a:t>Item 7:</a:t>
            </a:r>
            <a:r>
              <a:rPr lang="en-US" sz="1400" smtClean="0">
                <a:latin typeface="Constantia" pitchFamily="18" charset="0"/>
              </a:rPr>
              <a:t>  Verify that a physical inventory has been performed every two years as required by OMB A-110.</a:t>
            </a:r>
          </a:p>
          <a:p>
            <a:r>
              <a:rPr lang="en-US" sz="1400" b="1" smtClean="0">
                <a:latin typeface="Constantia" pitchFamily="18" charset="0"/>
              </a:rPr>
              <a:t>Item 9:</a:t>
            </a:r>
            <a:r>
              <a:rPr lang="en-US" sz="1400" smtClean="0">
                <a:latin typeface="Constantia" pitchFamily="18" charset="0"/>
              </a:rPr>
              <a:t>  Review the budget for any changes and verify that any change has been approved.</a:t>
            </a:r>
          </a:p>
        </p:txBody>
      </p:sp>
    </p:spTree>
    <p:extLst>
      <p:ext uri="{BB962C8B-B14F-4D97-AF65-F5344CB8AC3E}">
        <p14:creationId xmlns:p14="http://schemas.microsoft.com/office/powerpoint/2010/main" val="687098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14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614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C5E2CC8-BD4B-43E5-950F-62FF6764B5B3}" type="slidenum">
              <a:rPr lang="en-US" sz="1200" smtClean="0"/>
              <a:pPr/>
              <a:t>19</a:t>
            </a:fld>
            <a:endParaRPr lang="en-US" sz="1200" smtClean="0"/>
          </a:p>
        </p:txBody>
      </p:sp>
    </p:spTree>
    <p:extLst>
      <p:ext uri="{BB962C8B-B14F-4D97-AF65-F5344CB8AC3E}">
        <p14:creationId xmlns:p14="http://schemas.microsoft.com/office/powerpoint/2010/main" val="2804239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246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6247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5FB3A38-9AB8-49FF-8361-F745134AE7B1}" type="slidenum">
              <a:rPr lang="en-US" sz="1200" smtClean="0"/>
              <a:pPr/>
              <a:t>20</a:t>
            </a:fld>
            <a:endParaRPr lang="en-US" sz="1200" smtClean="0"/>
          </a:p>
        </p:txBody>
      </p:sp>
    </p:spTree>
    <p:extLst>
      <p:ext uri="{BB962C8B-B14F-4D97-AF65-F5344CB8AC3E}">
        <p14:creationId xmlns:p14="http://schemas.microsoft.com/office/powerpoint/2010/main" val="272966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3891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389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117FCEE-1AE7-4500-A534-7D2D0B2484E8}" type="slidenum">
              <a:rPr lang="en-US" sz="1200" smtClean="0"/>
              <a:pPr/>
              <a:t>3</a:t>
            </a:fld>
            <a:endParaRPr lang="en-US" sz="1200" smtClean="0"/>
          </a:p>
        </p:txBody>
      </p:sp>
    </p:spTree>
    <p:extLst>
      <p:ext uri="{BB962C8B-B14F-4D97-AF65-F5344CB8AC3E}">
        <p14:creationId xmlns:p14="http://schemas.microsoft.com/office/powerpoint/2010/main" val="3421121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47DB1CD-C2D3-4585-A6DD-6A4B2F9691D2}" type="slidenum">
              <a:rPr lang="en-US" sz="1200" smtClean="0"/>
              <a:pPr/>
              <a:t>21</a:t>
            </a:fld>
            <a:endParaRPr lang="en-US" sz="1200" smtClean="0"/>
          </a:p>
        </p:txBody>
      </p:sp>
    </p:spTree>
    <p:extLst>
      <p:ext uri="{BB962C8B-B14F-4D97-AF65-F5344CB8AC3E}">
        <p14:creationId xmlns:p14="http://schemas.microsoft.com/office/powerpoint/2010/main" val="642303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451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645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A077239-2047-4C7C-8E14-6C07B34971E0}" type="slidenum">
              <a:rPr lang="en-US" sz="1200" smtClean="0"/>
              <a:pPr/>
              <a:t>22</a:t>
            </a:fld>
            <a:endParaRPr lang="en-US" sz="1200" smtClean="0"/>
          </a:p>
        </p:txBody>
      </p:sp>
    </p:spTree>
    <p:extLst>
      <p:ext uri="{BB962C8B-B14F-4D97-AF65-F5344CB8AC3E}">
        <p14:creationId xmlns:p14="http://schemas.microsoft.com/office/powerpoint/2010/main" val="2310717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200" smtClean="0"/>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04D31C8-5D60-4B80-9A8A-D2195D73EC0A}" type="slidenum">
              <a:rPr lang="en-US" sz="1200" smtClean="0"/>
              <a:pPr/>
              <a:t>23</a:t>
            </a:fld>
            <a:endParaRPr lang="en-US" sz="1200" smtClean="0"/>
          </a:p>
        </p:txBody>
      </p:sp>
    </p:spTree>
    <p:extLst>
      <p:ext uri="{BB962C8B-B14F-4D97-AF65-F5344CB8AC3E}">
        <p14:creationId xmlns:p14="http://schemas.microsoft.com/office/powerpoint/2010/main" val="3920586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66565" name="Footer Placeholder 4"/>
          <p:cNvSpPr>
            <a:spLocks noGrp="1"/>
          </p:cNvSpPr>
          <p:nvPr>
            <p:ph type="ftr" sz="quarter" idx="4"/>
          </p:nvPr>
        </p:nvSpPr>
        <p:spPr>
          <a:xfrm>
            <a:off x="420688" y="8686800"/>
            <a:ext cx="25511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665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6D70D1E-7B53-49AA-AD94-6D8178F4AAFD}" type="slidenum">
              <a:rPr lang="en-US" sz="1200" smtClean="0"/>
              <a:pPr/>
              <a:t>32</a:t>
            </a:fld>
            <a:endParaRPr lang="en-US" sz="1200" smtClean="0"/>
          </a:p>
        </p:txBody>
      </p:sp>
    </p:spTree>
    <p:extLst>
      <p:ext uri="{BB962C8B-B14F-4D97-AF65-F5344CB8AC3E}">
        <p14:creationId xmlns:p14="http://schemas.microsoft.com/office/powerpoint/2010/main" val="381518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39941" name="Footer Placeholder 4"/>
          <p:cNvSpPr>
            <a:spLocks noGrp="1"/>
          </p:cNvSpPr>
          <p:nvPr>
            <p:ph type="ftr" sz="quarter" idx="4"/>
          </p:nvPr>
        </p:nvSpPr>
        <p:spPr>
          <a:xfrm>
            <a:off x="276225" y="8686800"/>
            <a:ext cx="2695575"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399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D4836C3-CC04-4D0D-B534-BF7073BF8A66}" type="slidenum">
              <a:rPr lang="en-US" sz="1200" smtClean="0"/>
              <a:pPr/>
              <a:t>4</a:t>
            </a:fld>
            <a:endParaRPr lang="en-US" sz="1200" smtClean="0"/>
          </a:p>
        </p:txBody>
      </p:sp>
    </p:spTree>
    <p:extLst>
      <p:ext uri="{BB962C8B-B14F-4D97-AF65-F5344CB8AC3E}">
        <p14:creationId xmlns:p14="http://schemas.microsoft.com/office/powerpoint/2010/main" val="3862290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419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FBEC86C-549D-4A3F-866B-3B66C1E072D3}" type="slidenum">
              <a:rPr lang="en-US" sz="1200" smtClean="0"/>
              <a:pPr/>
              <a:t>5</a:t>
            </a:fld>
            <a:endParaRPr lang="en-US" sz="1200" smtClean="0"/>
          </a:p>
        </p:txBody>
      </p:sp>
    </p:spTree>
    <p:extLst>
      <p:ext uri="{BB962C8B-B14F-4D97-AF65-F5344CB8AC3E}">
        <p14:creationId xmlns:p14="http://schemas.microsoft.com/office/powerpoint/2010/main" val="2544959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4813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4813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77CFCC-6F3A-4630-8ACA-FE5AFFCA248E}" type="slidenum">
              <a:rPr lang="en-US" sz="1200" smtClean="0"/>
              <a:pPr/>
              <a:t>6</a:t>
            </a:fld>
            <a:endParaRPr lang="en-US" sz="1200" smtClean="0"/>
          </a:p>
        </p:txBody>
      </p:sp>
    </p:spTree>
    <p:extLst>
      <p:ext uri="{BB962C8B-B14F-4D97-AF65-F5344CB8AC3E}">
        <p14:creationId xmlns:p14="http://schemas.microsoft.com/office/powerpoint/2010/main" val="3175957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DE84E2E-7EB6-4F9A-9EFA-402808599E7F}" type="slidenum">
              <a:rPr lang="en-US" sz="1200" smtClean="0"/>
              <a:pPr/>
              <a:t>7</a:t>
            </a:fld>
            <a:endParaRPr lang="en-US" sz="1200" smtClean="0"/>
          </a:p>
        </p:txBody>
      </p:sp>
    </p:spTree>
    <p:extLst>
      <p:ext uri="{BB962C8B-B14F-4D97-AF65-F5344CB8AC3E}">
        <p14:creationId xmlns:p14="http://schemas.microsoft.com/office/powerpoint/2010/main" val="1155004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0181" name="Footer Placeholder 4"/>
          <p:cNvSpPr>
            <a:spLocks noGrp="1"/>
          </p:cNvSpPr>
          <p:nvPr>
            <p:ph type="ftr" sz="quarter" idx="4"/>
          </p:nvPr>
        </p:nvSpPr>
        <p:spPr>
          <a:xfrm>
            <a:off x="363538" y="8686800"/>
            <a:ext cx="260826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0D522CF-1F35-4174-ACDD-ED447153BFDD}" type="slidenum">
              <a:rPr lang="en-US" sz="1200" smtClean="0"/>
              <a:pPr/>
              <a:t>8</a:t>
            </a:fld>
            <a:endParaRPr lang="en-US" sz="1200" smtClean="0"/>
          </a:p>
        </p:txBody>
      </p:sp>
    </p:spTree>
    <p:extLst>
      <p:ext uri="{BB962C8B-B14F-4D97-AF65-F5344CB8AC3E}">
        <p14:creationId xmlns:p14="http://schemas.microsoft.com/office/powerpoint/2010/main" val="18711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1203" name="Rectangle 6"/>
          <p:cNvSpPr>
            <a:spLocks noGrp="1" noChangeArrowheads="1"/>
          </p:cNvSpPr>
          <p:nvPr>
            <p:ph type="ftr" sz="quarter" idx="4"/>
          </p:nvPr>
        </p:nvSpPr>
        <p:spPr>
          <a:xfrm>
            <a:off x="652463" y="8686800"/>
            <a:ext cx="2319337"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March 13, 2008</a:t>
            </a:r>
          </a:p>
        </p:txBody>
      </p:sp>
      <p:sp>
        <p:nvSpPr>
          <p:cNvPr id="512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BA7D6B-9239-4D17-A707-E68DA7EB18BF}" type="slidenum">
              <a:rPr lang="en-US" sz="1200" smtClean="0"/>
              <a:pPr/>
              <a:t>9</a:t>
            </a:fld>
            <a:endParaRPr lang="en-US" sz="1200" smtClean="0"/>
          </a:p>
        </p:txBody>
      </p:sp>
      <p:sp>
        <p:nvSpPr>
          <p:cNvPr id="51205" name="Rectangle 2"/>
          <p:cNvSpPr>
            <a:spLocks noGrp="1" noRot="1" noChangeAspect="1" noChangeArrowheads="1" noTextEdit="1"/>
          </p:cNvSpPr>
          <p:nvPr>
            <p:ph type="sldImg"/>
          </p:nvPr>
        </p:nvSpPr>
        <p:spPr>
          <a:xfrm>
            <a:off x="1163638" y="333375"/>
            <a:ext cx="4530725" cy="3397250"/>
          </a:xfrm>
          <a:ln/>
        </p:spPr>
      </p:sp>
      <p:sp>
        <p:nvSpPr>
          <p:cNvPr id="51206" name="Rectangle 3"/>
          <p:cNvSpPr>
            <a:spLocks noGrp="1" noChangeArrowheads="1"/>
          </p:cNvSpPr>
          <p:nvPr>
            <p:ph type="body" idx="1"/>
          </p:nvPr>
        </p:nvSpPr>
        <p:spPr>
          <a:xfrm>
            <a:off x="152400" y="4021138"/>
            <a:ext cx="6477000" cy="4818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z="900" b="1" u="sng" dirty="0" smtClean="0">
                <a:latin typeface="Constantia" pitchFamily="18" charset="0"/>
              </a:rPr>
              <a:t>Student Expenses</a:t>
            </a:r>
          </a:p>
          <a:p>
            <a:pPr marL="228600" indent="-228600"/>
            <a:r>
              <a:rPr lang="en-US" sz="900" dirty="0" smtClean="0">
                <a:latin typeface="Constantia" pitchFamily="18" charset="0"/>
              </a:rPr>
              <a:t>In providing support for a program for individuals who are members of special populations, districts may use Perkins funds to provide direct assistance to students if all of the following conditions are met:</a:t>
            </a:r>
          </a:p>
          <a:p>
            <a:pPr marL="228600" indent="-228600">
              <a:buFontTx/>
              <a:buAutoNum type="arabicPeriod"/>
            </a:pPr>
            <a:r>
              <a:rPr lang="en-US" sz="900" dirty="0" smtClean="0">
                <a:latin typeface="Constantia" pitchFamily="18" charset="0"/>
              </a:rPr>
              <a:t>Recipients of the assistance must be individuals who are members of special populations who are participating in vocational and technical education programs.</a:t>
            </a:r>
          </a:p>
          <a:p>
            <a:pPr marL="228600" indent="-228600">
              <a:buFontTx/>
              <a:buAutoNum type="arabicPeriod"/>
            </a:pPr>
            <a:r>
              <a:rPr lang="en-US" sz="900" dirty="0" smtClean="0">
                <a:latin typeface="Constantia" pitchFamily="18" charset="0"/>
              </a:rPr>
              <a:t>Assistance may only be provided to the extent that is needed to address barriers to the individual’s successful participation in vocational and technical education programs.</a:t>
            </a:r>
          </a:p>
          <a:p>
            <a:pPr marL="228600" indent="-228600">
              <a:buFontTx/>
              <a:buAutoNum type="arabicPeriod"/>
            </a:pPr>
            <a:r>
              <a:rPr lang="en-US" sz="900" dirty="0" smtClean="0">
                <a:latin typeface="Constantia" pitchFamily="18" charset="0"/>
              </a:rPr>
              <a:t>Direct financial assistance must be part of a broader, more generally focused effort to address the needs of individuals.</a:t>
            </a:r>
          </a:p>
          <a:p>
            <a:pPr marL="228600" indent="-228600">
              <a:buFontTx/>
              <a:buAutoNum type="arabicPeriod"/>
            </a:pPr>
            <a:r>
              <a:rPr lang="en-US" sz="900" dirty="0" smtClean="0">
                <a:latin typeface="Constantia" pitchFamily="18" charset="0"/>
              </a:rPr>
              <a:t>Funds must be used to supplement, not supplant.</a:t>
            </a:r>
          </a:p>
          <a:p>
            <a:pPr marL="228600" indent="-228600">
              <a:buFontTx/>
              <a:buAutoNum type="arabicPeriod"/>
            </a:pPr>
            <a:endParaRPr lang="en-US" sz="900" dirty="0" smtClean="0">
              <a:latin typeface="Times New Roman" pitchFamily="18" charset="0"/>
            </a:endParaRPr>
          </a:p>
          <a:p>
            <a:pPr marL="228600" indent="-228600"/>
            <a:r>
              <a:rPr lang="en-US" sz="900" b="1" u="sng" dirty="0" smtClean="0">
                <a:latin typeface="Constantia" pitchFamily="18" charset="0"/>
              </a:rPr>
              <a:t>Facilities and Furniture</a:t>
            </a:r>
          </a:p>
          <a:p>
            <a:pPr marL="228600" indent="-228600"/>
            <a:r>
              <a:rPr lang="en-US" sz="900" b="1" u="sng" dirty="0" smtClean="0">
                <a:latin typeface="Constantia" pitchFamily="18" charset="0"/>
              </a:rPr>
              <a:t>1. EDGAR</a:t>
            </a:r>
          </a:p>
          <a:p>
            <a:pPr marL="228600" indent="-228600"/>
            <a:r>
              <a:rPr lang="en-US" sz="900" dirty="0" smtClean="0">
                <a:latin typeface="Constantia" pitchFamily="18" charset="0"/>
              </a:rPr>
              <a:t>Provisions in the Education Department General Administrative Regulations Part 76 subpart F Sec. 76.533 Acquisition of real property; construction.</a:t>
            </a:r>
          </a:p>
          <a:p>
            <a:pPr marL="228600" indent="-228600"/>
            <a:r>
              <a:rPr lang="en-US" sz="900" dirty="0" smtClean="0">
                <a:latin typeface="Constantia" pitchFamily="18" charset="0"/>
              </a:rPr>
              <a:t>No State or </a:t>
            </a:r>
            <a:r>
              <a:rPr lang="en-US" sz="900" dirty="0" err="1" smtClean="0">
                <a:latin typeface="Constantia" pitchFamily="18" charset="0"/>
              </a:rPr>
              <a:t>subgrantee</a:t>
            </a:r>
            <a:r>
              <a:rPr lang="en-US" sz="900" dirty="0" smtClean="0">
                <a:latin typeface="Constantia" pitchFamily="18" charset="0"/>
              </a:rPr>
              <a:t> may use its grant or </a:t>
            </a:r>
            <a:r>
              <a:rPr lang="en-US" sz="900" dirty="0" err="1" smtClean="0">
                <a:latin typeface="Constantia" pitchFamily="18" charset="0"/>
              </a:rPr>
              <a:t>subgrant</a:t>
            </a:r>
            <a:r>
              <a:rPr lang="en-US" sz="900" dirty="0" smtClean="0">
                <a:latin typeface="Constantia" pitchFamily="18" charset="0"/>
              </a:rPr>
              <a:t> for acquisition of real property or for construction unless specifically permitted by the authorizing statute or implementing regulations for the program. </a:t>
            </a:r>
          </a:p>
          <a:p>
            <a:pPr marL="228600" indent="-228600"/>
            <a:r>
              <a:rPr lang="en-US" sz="900" b="1" dirty="0" smtClean="0">
                <a:latin typeface="Constantia" pitchFamily="18" charset="0"/>
              </a:rPr>
              <a:t>Perkins is silent on facilities.  The interpretation of the Chancellor’s Office is that construction is not an allowable expenditure.</a:t>
            </a:r>
          </a:p>
          <a:p>
            <a:pPr marL="228600" indent="-228600"/>
            <a:r>
              <a:rPr lang="en-US" sz="900" dirty="0" smtClean="0">
                <a:latin typeface="Constantia" pitchFamily="18" charset="0"/>
              </a:rPr>
              <a:t>EDGAR Part 74c Section 74.27 refers us to OMB circular A21 which specifies in J.16(B)(1) and (3)</a:t>
            </a:r>
          </a:p>
          <a:p>
            <a:pPr marL="685800" lvl="1" indent="-228600"/>
            <a:r>
              <a:rPr lang="en-US" sz="900" dirty="0" smtClean="0">
                <a:latin typeface="Constantia" pitchFamily="18" charset="0"/>
              </a:rPr>
              <a:t>  (1) Capital expenditures for general purpose equipment, buildings, and land are unallowable as direct charges, except where approved in advance by the sponsoring agency. </a:t>
            </a:r>
          </a:p>
          <a:p>
            <a:pPr marL="685800" lvl="1" indent="-228600"/>
            <a:r>
              <a:rPr lang="en-US" sz="900" dirty="0" smtClean="0">
                <a:latin typeface="Constantia" pitchFamily="18" charset="0"/>
              </a:rPr>
              <a:t>  (2) Capital expenditures for improvements to land, buildings, or equipment which materially increase their value or useful life are unallowable as direct charges, except where approved in advance by the sponsoring agency. </a:t>
            </a:r>
          </a:p>
          <a:p>
            <a:pPr marL="685800" lvl="1" indent="-228600"/>
            <a:r>
              <a:rPr lang="en-US" sz="900" b="1" dirty="0" smtClean="0">
                <a:latin typeface="Constantia" pitchFamily="18" charset="0"/>
              </a:rPr>
              <a:t>Sponsoring agency as used in the OMB circular is the USDE</a:t>
            </a:r>
            <a:endParaRPr lang="en-US" sz="900" dirty="0" smtClean="0">
              <a:latin typeface="Constantia" pitchFamily="18" charset="0"/>
            </a:endParaRPr>
          </a:p>
          <a:p>
            <a:pPr marL="228600" indent="-228600"/>
            <a:r>
              <a:rPr lang="en-US" sz="900" b="1" u="sng" dirty="0" smtClean="0">
                <a:latin typeface="Constantia" pitchFamily="18" charset="0"/>
              </a:rPr>
              <a:t>2. Supplanting</a:t>
            </a:r>
          </a:p>
          <a:p>
            <a:pPr marL="228600" indent="-228600"/>
            <a:r>
              <a:rPr lang="en-US" sz="900" dirty="0" smtClean="0">
                <a:latin typeface="Constantia" pitchFamily="18" charset="0"/>
              </a:rPr>
              <a:t>The prohibition against facilities and furniture can also be based on the Supplement/Not Supplant provision found in Section 311 of the Perkins Act.  Generally construction of a facility is a local responsibility as is the furnishing of the facility with furniture etc.  Therefore, to charge such costs to the Perkins grant would be a supplanting of a local responsibility.</a:t>
            </a:r>
          </a:p>
        </p:txBody>
      </p:sp>
    </p:spTree>
    <p:extLst>
      <p:ext uri="{BB962C8B-B14F-4D97-AF65-F5344CB8AC3E}">
        <p14:creationId xmlns:p14="http://schemas.microsoft.com/office/powerpoint/2010/main" val="206330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ndParaRPr>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Managing Perkins Funds</a:t>
            </a: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smtClean="0"/>
              <a:t>June 10, 2002</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0CD8B6C-CF0B-4764-A326-A251FCD93AF9}" type="slidenum">
              <a:rPr lang="en-US" sz="1200" smtClean="0"/>
              <a:pPr/>
              <a:t>10</a:t>
            </a:fld>
            <a:endParaRPr lang="en-US" sz="1200" smtClean="0"/>
          </a:p>
        </p:txBody>
      </p:sp>
    </p:spTree>
    <p:extLst>
      <p:ext uri="{BB962C8B-B14F-4D97-AF65-F5344CB8AC3E}">
        <p14:creationId xmlns:p14="http://schemas.microsoft.com/office/powerpoint/2010/main" val="1285789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6"/>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5" name="Slide Number Placeholder 7"/>
          <p:cNvSpPr>
            <a:spLocks noGrp="1"/>
          </p:cNvSpPr>
          <p:nvPr>
            <p:ph type="sldNum" sz="quarter" idx="11"/>
          </p:nvPr>
        </p:nvSpPr>
        <p:spPr/>
        <p:txBody>
          <a:bodyPr/>
          <a:lstStyle>
            <a:lvl1pPr>
              <a:defRPr/>
            </a:lvl1pPr>
          </a:lstStyle>
          <a:p>
            <a:pPr>
              <a:defRPr/>
            </a:pPr>
            <a:fld id="{85A52EC7-0F3B-4BB2-AA98-D3B7680B761C}" type="slidenum">
              <a:rPr lang="en-US"/>
              <a:pPr>
                <a:defRPr/>
              </a:pPr>
              <a:t>‹#›</a:t>
            </a:fld>
            <a:endParaRPr lang="en-US" dirty="0"/>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4622183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ED4487E-A1EC-4062-822D-BF6A52869DA1}" type="slidenum">
              <a:rPr lang="en-US"/>
              <a:pPr>
                <a:defRPr/>
              </a:pPr>
              <a:t>‹#›</a:t>
            </a:fld>
            <a:endParaRPr lang="en-US" dirty="0"/>
          </a:p>
        </p:txBody>
      </p:sp>
    </p:spTree>
    <p:extLst>
      <p:ext uri="{BB962C8B-B14F-4D97-AF65-F5344CB8AC3E}">
        <p14:creationId xmlns:p14="http://schemas.microsoft.com/office/powerpoint/2010/main" val="69208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C25A990-4874-46DF-91B9-A1049D634806}" type="slidenum">
              <a:rPr lang="en-US"/>
              <a:pPr>
                <a:defRPr/>
              </a:pPr>
              <a:t>‹#›</a:t>
            </a:fld>
            <a:endParaRPr lang="en-US" dirty="0"/>
          </a:p>
        </p:txBody>
      </p:sp>
    </p:spTree>
    <p:extLst>
      <p:ext uri="{BB962C8B-B14F-4D97-AF65-F5344CB8AC3E}">
        <p14:creationId xmlns:p14="http://schemas.microsoft.com/office/powerpoint/2010/main" val="3394587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6764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4800" y="3124200"/>
            <a:ext cx="4191000" cy="3124200"/>
          </a:xfrm>
        </p:spPr>
        <p:txBody>
          <a:bodyPr/>
          <a:lstStyle/>
          <a:p>
            <a:endParaRPr lang="en-US"/>
          </a:p>
        </p:txBody>
      </p:sp>
      <p:sp>
        <p:nvSpPr>
          <p:cNvPr id="4" name="Text Placeholder 3"/>
          <p:cNvSpPr>
            <a:spLocks noGrp="1"/>
          </p:cNvSpPr>
          <p:nvPr>
            <p:ph type="body" sz="half" idx="2"/>
          </p:nvPr>
        </p:nvSpPr>
        <p:spPr>
          <a:xfrm>
            <a:off x="4648200" y="3124200"/>
            <a:ext cx="41910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447800" y="304800"/>
            <a:ext cx="7010400" cy="533400"/>
          </a:xfrm>
        </p:spPr>
        <p:txBody>
          <a:bodyPr/>
          <a:lstStyle>
            <a:lvl1pPr>
              <a:defRPr b="0" i="0">
                <a:latin typeface="Times New Roman" pitchFamily="18" charset="0"/>
              </a:defRPr>
            </a:lvl1pPr>
          </a:lstStyle>
          <a:p>
            <a:r>
              <a:rPr lang="en-US" b="1"/>
              <a:t>Career &amp; Technical Education</a:t>
            </a:r>
            <a:endParaRPr lang="en-US"/>
          </a:p>
          <a:p>
            <a:r>
              <a:rPr lang="en-US" i="1">
                <a:latin typeface="+mn-lt"/>
              </a:rPr>
              <a:t>Enhancing quality vocational and technical education for all California's community college students</a:t>
            </a:r>
            <a:r>
              <a:rPr lang="en-US">
                <a:latin typeface="+mn-lt"/>
              </a:rPr>
              <a:t>.</a:t>
            </a:r>
          </a:p>
        </p:txBody>
      </p:sp>
    </p:spTree>
    <p:extLst>
      <p:ext uri="{BB962C8B-B14F-4D97-AF65-F5344CB8AC3E}">
        <p14:creationId xmlns:p14="http://schemas.microsoft.com/office/powerpoint/2010/main" val="2098893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676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3124200"/>
            <a:ext cx="4191000" cy="312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3124200"/>
            <a:ext cx="4191000" cy="3124200"/>
          </a:xfrm>
        </p:spPr>
        <p:txBody>
          <a:bodyPr/>
          <a:lstStyle/>
          <a:p>
            <a:endParaRPr lang="en-US"/>
          </a:p>
        </p:txBody>
      </p:sp>
      <p:sp>
        <p:nvSpPr>
          <p:cNvPr id="5" name="Date Placeholder 4"/>
          <p:cNvSpPr>
            <a:spLocks noGrp="1"/>
          </p:cNvSpPr>
          <p:nvPr>
            <p:ph type="dt" sz="half" idx="10"/>
          </p:nvPr>
        </p:nvSpPr>
        <p:spPr>
          <a:xfrm>
            <a:off x="1447800" y="304800"/>
            <a:ext cx="7010400" cy="533400"/>
          </a:xfrm>
        </p:spPr>
        <p:txBody>
          <a:bodyPr/>
          <a:lstStyle>
            <a:lvl1pPr>
              <a:defRPr b="0" i="0">
                <a:latin typeface="Times New Roman" pitchFamily="18" charset="0"/>
              </a:defRPr>
            </a:lvl1pPr>
          </a:lstStyle>
          <a:p>
            <a:r>
              <a:rPr lang="en-US" b="1"/>
              <a:t>Career &amp; Technical Education</a:t>
            </a:r>
            <a:endParaRPr lang="en-US"/>
          </a:p>
          <a:p>
            <a:r>
              <a:rPr lang="en-US" i="1">
                <a:latin typeface="+mn-lt"/>
              </a:rPr>
              <a:t>Enhancing quality vocational and technical education for all California's community college students</a:t>
            </a:r>
            <a:r>
              <a:rPr lang="en-US">
                <a:latin typeface="+mn-lt"/>
              </a:rPr>
              <a:t>.</a:t>
            </a:r>
          </a:p>
        </p:txBody>
      </p:sp>
    </p:spTree>
    <p:extLst>
      <p:ext uri="{BB962C8B-B14F-4D97-AF65-F5344CB8AC3E}">
        <p14:creationId xmlns:p14="http://schemas.microsoft.com/office/powerpoint/2010/main" val="28774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3341149-E495-49A7-AC03-D33E54BA1226}" type="slidenum">
              <a:rPr lang="en-US"/>
              <a:pPr>
                <a:defRPr/>
              </a:pPr>
              <a:t>‹#›</a:t>
            </a:fld>
            <a:endParaRPr lang="en-US" dirty="0"/>
          </a:p>
        </p:txBody>
      </p:sp>
    </p:spTree>
    <p:extLst>
      <p:ext uri="{BB962C8B-B14F-4D97-AF65-F5344CB8AC3E}">
        <p14:creationId xmlns:p14="http://schemas.microsoft.com/office/powerpoint/2010/main" val="361536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FAC615-3497-4B78-8B7B-DE04A05689FA}" type="slidenum">
              <a:rPr lang="en-US"/>
              <a:pPr>
                <a:defRPr/>
              </a:pPr>
              <a:t>‹#›</a:t>
            </a:fld>
            <a:endParaRPr lang="en-US"/>
          </a:p>
        </p:txBody>
      </p:sp>
    </p:spTree>
    <p:extLst>
      <p:ext uri="{BB962C8B-B14F-4D97-AF65-F5344CB8AC3E}">
        <p14:creationId xmlns:p14="http://schemas.microsoft.com/office/powerpoint/2010/main" val="28384728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6762" y="1948660"/>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6" name="Footer Placeholder 5"/>
          <p:cNvSpPr>
            <a:spLocks noGrp="1"/>
          </p:cNvSpPr>
          <p:nvPr>
            <p:ph type="ftr" sz="quarter" idx="11"/>
          </p:nvPr>
        </p:nvSpPr>
        <p:spPr>
          <a:xfrm>
            <a:off x="471488" y="6122988"/>
            <a:ext cx="6043612" cy="549275"/>
          </a:xfrm>
        </p:spPr>
        <p:txBody>
          <a:bodyPr/>
          <a:lstStyle>
            <a:lvl1pPr>
              <a:defRPr i="1"/>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EB274D0-4F65-44CF-8E04-6CDB139B6C1A}" type="slidenum">
              <a:rPr lang="en-US"/>
              <a:pPr>
                <a:defRPr/>
              </a:pPr>
              <a:t>‹#›</a:t>
            </a:fld>
            <a:endParaRPr lang="en-US" dirty="0"/>
          </a:p>
        </p:txBody>
      </p:sp>
    </p:spTree>
    <p:extLst>
      <p:ext uri="{BB962C8B-B14F-4D97-AF65-F5344CB8AC3E}">
        <p14:creationId xmlns:p14="http://schemas.microsoft.com/office/powerpoint/2010/main" val="37295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3B3C410-D39C-49D0-A667-936936D49131}" type="slidenum">
              <a:rPr lang="en-US"/>
              <a:pPr>
                <a:defRPr/>
              </a:pPr>
              <a:t>‹#›</a:t>
            </a:fld>
            <a:endParaRPr lang="en-US" dirty="0"/>
          </a:p>
        </p:txBody>
      </p:sp>
    </p:spTree>
    <p:extLst>
      <p:ext uri="{BB962C8B-B14F-4D97-AF65-F5344CB8AC3E}">
        <p14:creationId xmlns:p14="http://schemas.microsoft.com/office/powerpoint/2010/main" val="316153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9AB56DC-AC38-4016-862F-A2769404A33A}" type="slidenum">
              <a:rPr lang="en-US"/>
              <a:pPr>
                <a:defRPr/>
              </a:pPr>
              <a:t>‹#›</a:t>
            </a:fld>
            <a:endParaRPr lang="en-US" dirty="0"/>
          </a:p>
        </p:txBody>
      </p:sp>
    </p:spTree>
    <p:extLst>
      <p:ext uri="{BB962C8B-B14F-4D97-AF65-F5344CB8AC3E}">
        <p14:creationId xmlns:p14="http://schemas.microsoft.com/office/powerpoint/2010/main" val="6157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822B1EE-A2C2-41EF-B9F9-03580F387D9B}" type="slidenum">
              <a:rPr lang="en-US"/>
              <a:pPr>
                <a:defRPr/>
              </a:pPr>
              <a:t>‹#›</a:t>
            </a:fld>
            <a:endParaRPr lang="en-US" dirty="0"/>
          </a:p>
        </p:txBody>
      </p:sp>
    </p:spTree>
    <p:extLst>
      <p:ext uri="{BB962C8B-B14F-4D97-AF65-F5344CB8AC3E}">
        <p14:creationId xmlns:p14="http://schemas.microsoft.com/office/powerpoint/2010/main" val="104479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87DCF91-86C7-4C2E-8967-000351F9EE30}" type="slidenum">
              <a:rPr lang="en-US"/>
              <a:pPr>
                <a:defRPr/>
              </a:pPr>
              <a:t>‹#›</a:t>
            </a:fld>
            <a:endParaRPr lang="en-US" dirty="0"/>
          </a:p>
        </p:txBody>
      </p:sp>
    </p:spTree>
    <p:extLst>
      <p:ext uri="{BB962C8B-B14F-4D97-AF65-F5344CB8AC3E}">
        <p14:creationId xmlns:p14="http://schemas.microsoft.com/office/powerpoint/2010/main" val="188741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r>
              <a:rPr lang="en-US"/>
              <a:t>Career Technical Education Enhancing quality career and technical education for all California's community college students.   </a:t>
            </a:r>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F954A64-68B0-4685-AFBE-20A4590EF923}" type="slidenum">
              <a:rPr lang="en-US"/>
              <a:pPr>
                <a:defRPr/>
              </a:pPr>
              <a:t>‹#›</a:t>
            </a:fld>
            <a:endParaRPr lang="en-US"/>
          </a:p>
        </p:txBody>
      </p:sp>
    </p:spTree>
    <p:extLst>
      <p:ext uri="{BB962C8B-B14F-4D97-AF65-F5344CB8AC3E}">
        <p14:creationId xmlns:p14="http://schemas.microsoft.com/office/powerpoint/2010/main" val="905238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Career Technical Education Enhancing quality career and technical education for all California's community college students.   </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758ACC1-BEA5-42E0-A3FC-F1BB31001C1F}"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26" r:id="rId1"/>
    <p:sldLayoutId id="2147484119" r:id="rId2"/>
    <p:sldLayoutId id="2147484127" r:id="rId3"/>
    <p:sldLayoutId id="2147484128" r:id="rId4"/>
    <p:sldLayoutId id="2147484120" r:id="rId5"/>
    <p:sldLayoutId id="2147484121" r:id="rId6"/>
    <p:sldLayoutId id="2147484122" r:id="rId7"/>
    <p:sldLayoutId id="2147484123" r:id="rId8"/>
    <p:sldLayoutId id="2147484129" r:id="rId9"/>
    <p:sldLayoutId id="2147484124" r:id="rId10"/>
    <p:sldLayoutId id="2147484125" r:id="rId11"/>
    <p:sldLayoutId id="2147484130" r:id="rId12"/>
    <p:sldLayoutId id="2147484131" r:id="rId13"/>
  </p:sldLayoutIdLst>
  <p:hf hdr="0" ft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idx="4294967295"/>
          </p:nvPr>
        </p:nvSpPr>
        <p:spPr>
          <a:xfrm>
            <a:off x="925032" y="322077"/>
            <a:ext cx="7719237" cy="1143000"/>
          </a:xfrm>
        </p:spPr>
        <p:txBody>
          <a:bodyPr/>
          <a:lstStyle/>
          <a:p>
            <a:r>
              <a:rPr lang="en-US" sz="4000" b="1" dirty="0" smtClean="0">
                <a:solidFill>
                  <a:schemeClr val="accent3">
                    <a:tint val="90000"/>
                    <a:satMod val="120000"/>
                  </a:schemeClr>
                </a:solidFill>
                <a:effectLst>
                  <a:outerShdw blurRad="38100" dist="25400" dir="5400000" algn="tl" rotWithShape="0">
                    <a:srgbClr val="000000">
                      <a:alpha val="43000"/>
                    </a:srgbClr>
                  </a:outerShdw>
                </a:effectLst>
              </a:rPr>
              <a:t>Managing </a:t>
            </a:r>
            <a:r>
              <a:rPr lang="en-US" sz="4000" b="1" smtClean="0">
                <a:solidFill>
                  <a:schemeClr val="accent3">
                    <a:tint val="90000"/>
                    <a:satMod val="120000"/>
                  </a:schemeClr>
                </a:solidFill>
                <a:effectLst>
                  <a:outerShdw blurRad="38100" dist="25400" dir="5400000" algn="tl" rotWithShape="0">
                    <a:srgbClr val="000000">
                      <a:alpha val="43000"/>
                    </a:srgbClr>
                  </a:outerShdw>
                </a:effectLst>
              </a:rPr>
              <a:t>Perkins Funds -</a:t>
            </a:r>
            <a:br>
              <a:rPr lang="en-US" sz="4000" b="1" smtClean="0">
                <a:solidFill>
                  <a:schemeClr val="accent3">
                    <a:tint val="90000"/>
                    <a:satMod val="120000"/>
                  </a:schemeClr>
                </a:solidFill>
                <a:effectLst>
                  <a:outerShdw blurRad="38100" dist="25400" dir="5400000" algn="tl" rotWithShape="0">
                    <a:srgbClr val="000000">
                      <a:alpha val="43000"/>
                    </a:srgbClr>
                  </a:outerShdw>
                </a:effectLst>
              </a:rPr>
            </a:br>
            <a:r>
              <a:rPr lang="en-US" sz="4000" b="1" smtClean="0">
                <a:solidFill>
                  <a:schemeClr val="accent3">
                    <a:tint val="90000"/>
                    <a:satMod val="120000"/>
                  </a:schemeClr>
                </a:solidFill>
                <a:effectLst>
                  <a:outerShdw blurRad="38100" dist="25400" dir="5400000" algn="tl" rotWithShape="0">
                    <a:srgbClr val="000000">
                      <a:alpha val="43000"/>
                    </a:srgbClr>
                  </a:outerShdw>
                </a:effectLst>
              </a:rPr>
              <a:t>Workshop </a:t>
            </a:r>
            <a:r>
              <a:rPr lang="en-US" sz="4000" b="1" dirty="0">
                <a:solidFill>
                  <a:schemeClr val="accent3">
                    <a:tint val="90000"/>
                    <a:satMod val="120000"/>
                  </a:schemeClr>
                </a:solidFill>
                <a:effectLst>
                  <a:outerShdw blurRad="38100" dist="25400" dir="5400000" algn="tl" rotWithShape="0">
                    <a:srgbClr val="000000">
                      <a:alpha val="43000"/>
                    </a:srgbClr>
                  </a:outerShdw>
                </a:effectLst>
              </a:rPr>
              <a:t>Housekeeping</a:t>
            </a:r>
          </a:p>
        </p:txBody>
      </p:sp>
      <p:sp>
        <p:nvSpPr>
          <p:cNvPr id="182275" name="Rectangle 3"/>
          <p:cNvSpPr>
            <a:spLocks noGrp="1" noChangeArrowheads="1"/>
          </p:cNvSpPr>
          <p:nvPr>
            <p:ph type="body" idx="4294967295"/>
          </p:nvPr>
        </p:nvSpPr>
        <p:spPr>
          <a:xfrm>
            <a:off x="762000" y="1600200"/>
            <a:ext cx="7696200" cy="4114800"/>
          </a:xfrm>
        </p:spPr>
        <p:txBody>
          <a:bodyPr/>
          <a:lstStyle/>
          <a:p>
            <a:r>
              <a:rPr lang="en-US" sz="3200" dirty="0"/>
              <a:t>http://extranet.cccco.edu/Divisions/WorkforceandEconDev/CareerEducationPractices/PerkinsIV/OnlineTrainingTutorials/ManagingPerkinsFundsTutorial.aspx</a:t>
            </a:r>
            <a:endParaRPr lang="en-US" sz="2400" dirty="0" smtClean="0"/>
          </a:p>
        </p:txBody>
      </p:sp>
    </p:spTree>
    <p:extLst>
      <p:ext uri="{BB962C8B-B14F-4D97-AF65-F5344CB8AC3E}">
        <p14:creationId xmlns:p14="http://schemas.microsoft.com/office/powerpoint/2010/main" val="3296772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830263"/>
            <a:ext cx="8229600" cy="1049337"/>
          </a:xfrm>
        </p:spPr>
        <p:txBody>
          <a:bodyPr/>
          <a:lstStyle/>
          <a:p>
            <a:pPr eaLnBrk="1" hangingPunct="1"/>
            <a:r>
              <a:rPr lang="en-US" sz="3600" dirty="0" smtClean="0"/>
              <a:t>What are the Requirements for Uses of</a:t>
            </a:r>
            <a:br>
              <a:rPr lang="en-US" sz="3600" dirty="0" smtClean="0"/>
            </a:br>
            <a:r>
              <a:rPr lang="en-US" sz="3600" dirty="0" smtClean="0"/>
              <a:t>Perkins IV, Title I, Part C Funds?</a:t>
            </a:r>
          </a:p>
        </p:txBody>
      </p:sp>
      <p:sp>
        <p:nvSpPr>
          <p:cNvPr id="3" name="Content Placeholder 2"/>
          <p:cNvSpPr>
            <a:spLocks noGrp="1"/>
          </p:cNvSpPr>
          <p:nvPr>
            <p:ph sz="half" idx="1"/>
          </p:nvPr>
        </p:nvSpPr>
        <p:spPr>
          <a:xfrm>
            <a:off x="457200" y="2116138"/>
            <a:ext cx="4038600" cy="4238625"/>
          </a:xfrm>
        </p:spPr>
        <p:txBody>
          <a:bodyPr>
            <a:normAutofit fontScale="77500" lnSpcReduction="20000"/>
          </a:bodyPr>
          <a:lstStyle/>
          <a:p>
            <a:pPr marL="514350" indent="-514350" eaLnBrk="1" hangingPunct="1">
              <a:lnSpc>
                <a:spcPct val="120000"/>
              </a:lnSpc>
              <a:buFont typeface="Wingdings 2" pitchFamily="18" charset="2"/>
              <a:buNone/>
              <a:defRPr/>
            </a:pPr>
            <a:r>
              <a:rPr lang="en-US" dirty="0" smtClean="0"/>
              <a:t>1.	Strengthen academic and career technical skills of students thru integration</a:t>
            </a:r>
          </a:p>
          <a:p>
            <a:pPr marL="457200" indent="-457200" eaLnBrk="1" hangingPunct="1">
              <a:lnSpc>
                <a:spcPct val="120000"/>
              </a:lnSpc>
              <a:buFont typeface="Wingdings 2" pitchFamily="18" charset="2"/>
              <a:buNone/>
              <a:defRPr/>
            </a:pPr>
            <a:r>
              <a:rPr lang="en-US" sz="2800" dirty="0" smtClean="0"/>
              <a:t>2.</a:t>
            </a:r>
            <a:r>
              <a:rPr lang="en-US" dirty="0" smtClean="0"/>
              <a:t>	Link CTE secondary and postsecondary programs </a:t>
            </a:r>
            <a:r>
              <a:rPr lang="en-US" dirty="0" smtClean="0">
                <a:solidFill>
                  <a:schemeClr val="tx2">
                    <a:lumMod val="75000"/>
                  </a:schemeClr>
                </a:solidFill>
              </a:rPr>
              <a:t>(at least 1 program of study)</a:t>
            </a:r>
            <a:r>
              <a:rPr lang="en-US" dirty="0" smtClean="0">
                <a:solidFill>
                  <a:srgbClr val="FF0000"/>
                </a:solidFill>
              </a:rPr>
              <a:t>  </a:t>
            </a:r>
          </a:p>
          <a:p>
            <a:pPr marL="457200" indent="-457200" eaLnBrk="1" hangingPunct="1">
              <a:lnSpc>
                <a:spcPct val="120000"/>
              </a:lnSpc>
              <a:buFont typeface="Wingdings 2" pitchFamily="18" charset="2"/>
              <a:buNone/>
              <a:defRPr/>
            </a:pPr>
            <a:r>
              <a:rPr lang="en-US" dirty="0" smtClean="0"/>
              <a:t>3.	Provide students with strong experience and understanding in all aspects of an industry (WBL: Work-Based)</a:t>
            </a:r>
          </a:p>
          <a:p>
            <a:pPr marL="457200" indent="-457200" eaLnBrk="1" hangingPunct="1">
              <a:lnSpc>
                <a:spcPct val="120000"/>
              </a:lnSpc>
              <a:buFontTx/>
              <a:buNone/>
              <a:defRPr/>
            </a:pPr>
            <a:r>
              <a:rPr lang="en-US" dirty="0" smtClean="0"/>
              <a:t>4.   Develop, improve or expand use of technology</a:t>
            </a:r>
          </a:p>
          <a:p>
            <a:pPr eaLnBrk="1" hangingPunct="1">
              <a:lnSpc>
                <a:spcPct val="120000"/>
              </a:lnSpc>
              <a:defRPr/>
            </a:pPr>
            <a:endParaRPr lang="en-US" dirty="0"/>
          </a:p>
        </p:txBody>
      </p:sp>
      <p:sp>
        <p:nvSpPr>
          <p:cNvPr id="4" name="Content Placeholder 3"/>
          <p:cNvSpPr>
            <a:spLocks noGrp="1"/>
          </p:cNvSpPr>
          <p:nvPr>
            <p:ph sz="half" idx="2"/>
          </p:nvPr>
        </p:nvSpPr>
        <p:spPr>
          <a:xfrm>
            <a:off x="4576763" y="2133600"/>
            <a:ext cx="4244975" cy="4249738"/>
          </a:xfrm>
        </p:spPr>
        <p:txBody>
          <a:bodyPr>
            <a:normAutofit fontScale="77500" lnSpcReduction="20000"/>
          </a:bodyPr>
          <a:lstStyle/>
          <a:p>
            <a:pPr marL="514350" indent="-514350" eaLnBrk="1" hangingPunct="1">
              <a:lnSpc>
                <a:spcPct val="120000"/>
              </a:lnSpc>
              <a:buFont typeface="Wingdings 2" pitchFamily="18" charset="2"/>
              <a:buNone/>
              <a:defRPr/>
            </a:pPr>
            <a:r>
              <a:rPr lang="en-US" dirty="0" smtClean="0"/>
              <a:t>5.    Professional  development</a:t>
            </a:r>
          </a:p>
          <a:p>
            <a:pPr marL="457200" indent="-457200" eaLnBrk="1" hangingPunct="1">
              <a:lnSpc>
                <a:spcPct val="120000"/>
              </a:lnSpc>
              <a:buFontTx/>
              <a:buNone/>
              <a:defRPr/>
            </a:pPr>
            <a:r>
              <a:rPr lang="en-US" dirty="0" smtClean="0"/>
              <a:t>6. 	Evaluate programs with emphasis on spec. pops.</a:t>
            </a:r>
          </a:p>
          <a:p>
            <a:pPr marL="457200" indent="-457200" eaLnBrk="1" hangingPunct="1">
              <a:lnSpc>
                <a:spcPct val="120000"/>
              </a:lnSpc>
              <a:buFontTx/>
              <a:buNone/>
              <a:defRPr/>
            </a:pPr>
            <a:r>
              <a:rPr lang="en-US" dirty="0" smtClean="0"/>
              <a:t>7. 	Initiate, improve, expand and modernize quality programs</a:t>
            </a:r>
          </a:p>
          <a:p>
            <a:pPr marL="457200" indent="-457200" eaLnBrk="1" hangingPunct="1">
              <a:lnSpc>
                <a:spcPct val="120000"/>
              </a:lnSpc>
              <a:buFontTx/>
              <a:buNone/>
              <a:defRPr/>
            </a:pPr>
            <a:r>
              <a:rPr lang="en-US" dirty="0" smtClean="0"/>
              <a:t>8. 	Provide activities, services  and be of sufficient, size, scope and quality</a:t>
            </a:r>
          </a:p>
          <a:p>
            <a:pPr marL="457200" indent="-457200" eaLnBrk="1" hangingPunct="1">
              <a:lnSpc>
                <a:spcPct val="120000"/>
              </a:lnSpc>
              <a:buFontTx/>
              <a:buNone/>
              <a:defRPr/>
            </a:pPr>
            <a:r>
              <a:rPr lang="en-US" dirty="0" smtClean="0"/>
              <a:t>9. 	</a:t>
            </a:r>
            <a:r>
              <a:rPr lang="en-US" dirty="0" smtClean="0">
                <a:solidFill>
                  <a:schemeClr val="tx2">
                    <a:lumMod val="75000"/>
                  </a:schemeClr>
                </a:solidFill>
              </a:rPr>
              <a:t>Prepare spec. pops. for high skill, high wage, or high demand, occupations</a:t>
            </a:r>
          </a:p>
          <a:p>
            <a:pPr eaLnBrk="1" hangingPunct="1">
              <a:lnSpc>
                <a:spcPct val="120000"/>
              </a:lnSpc>
              <a:defRPr/>
            </a:pPr>
            <a:endParaRPr lang="en-US" dirty="0"/>
          </a:p>
        </p:txBody>
      </p:sp>
      <p:sp>
        <p:nvSpPr>
          <p:cNvPr id="21509" name="Date Placeholder 4"/>
          <p:cNvSpPr>
            <a:spLocks noGrp="1"/>
          </p:cNvSpPr>
          <p:nvPr>
            <p:ph type="dt" sz="quarter" idx="10"/>
          </p:nvPr>
        </p:nvSpPr>
        <p:spPr bwMode="auto">
          <a:xfrm>
            <a:off x="457200" y="6281738"/>
            <a:ext cx="8399463"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8" name="Slide Number Placeholder 7"/>
          <p:cNvSpPr>
            <a:spLocks noGrp="1"/>
          </p:cNvSpPr>
          <p:nvPr>
            <p:ph type="sldNum" sz="quarter" idx="12"/>
          </p:nvPr>
        </p:nvSpPr>
        <p:spPr/>
        <p:txBody>
          <a:bodyPr/>
          <a:lstStyle/>
          <a:p>
            <a:pPr>
              <a:defRPr/>
            </a:pPr>
            <a:fld id="{BBEB4B83-A207-4B8A-896D-936E5FCA29DB}"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1676400"/>
            <a:ext cx="8686800" cy="1117600"/>
          </a:xfrm>
        </p:spPr>
        <p:txBody>
          <a:bodyPr/>
          <a:lstStyle/>
          <a:p>
            <a:pPr eaLnBrk="1" hangingPunct="1">
              <a:lnSpc>
                <a:spcPts val="4500"/>
              </a:lnSpc>
            </a:pPr>
            <a:r>
              <a:rPr lang="en-US" sz="4400" smtClean="0"/>
              <a:t>Are Local Recipients Required to Budget and Expend Funds in all 9 Requirements?</a:t>
            </a:r>
          </a:p>
        </p:txBody>
      </p:sp>
      <p:sp>
        <p:nvSpPr>
          <p:cNvPr id="28675" name="Rectangle 3"/>
          <p:cNvSpPr>
            <a:spLocks noGrp="1" noChangeArrowheads="1"/>
          </p:cNvSpPr>
          <p:nvPr>
            <p:ph idx="1"/>
          </p:nvPr>
        </p:nvSpPr>
        <p:spPr>
          <a:xfrm>
            <a:off x="508000" y="2895600"/>
            <a:ext cx="8229600" cy="3378200"/>
          </a:xfrm>
        </p:spPr>
        <p:txBody>
          <a:bodyPr/>
          <a:lstStyle/>
          <a:p>
            <a:pPr eaLnBrk="1" hangingPunct="1">
              <a:defRPr/>
            </a:pPr>
            <a:r>
              <a:rPr lang="en-US" sz="2800" dirty="0"/>
              <a:t>No.</a:t>
            </a:r>
          </a:p>
          <a:p>
            <a:pPr eaLnBrk="1" hangingPunct="1">
              <a:defRPr/>
            </a:pPr>
            <a:r>
              <a:rPr lang="en-US" sz="2800" dirty="0"/>
              <a:t>The 9 requirements are elements required in programs eligible for funding</a:t>
            </a:r>
          </a:p>
          <a:p>
            <a:pPr lvl="1" eaLnBrk="1" hangingPunct="1">
              <a:defRPr/>
            </a:pPr>
            <a:r>
              <a:rPr lang="en-US" sz="2800" dirty="0">
                <a:solidFill>
                  <a:schemeClr val="tx2">
                    <a:lumMod val="75000"/>
                  </a:schemeClr>
                </a:solidFill>
              </a:rPr>
              <a:t>If deficiencies exists, Perkins funds can address those deficiencies</a:t>
            </a:r>
          </a:p>
          <a:p>
            <a:pPr lvl="1" eaLnBrk="1" hangingPunct="1">
              <a:defRPr/>
            </a:pPr>
            <a:r>
              <a:rPr lang="en-US" sz="2800" dirty="0">
                <a:solidFill>
                  <a:schemeClr val="tx2">
                    <a:lumMod val="75000"/>
                  </a:schemeClr>
                </a:solidFill>
              </a:rPr>
              <a:t>If all 9 are already met, funding can be used in the </a:t>
            </a:r>
            <a:r>
              <a:rPr lang="en-US" sz="2800" i="1" dirty="0">
                <a:solidFill>
                  <a:schemeClr val="tx2">
                    <a:lumMod val="75000"/>
                  </a:schemeClr>
                </a:solidFill>
              </a:rPr>
              <a:t>permissive</a:t>
            </a:r>
            <a:r>
              <a:rPr lang="en-US" sz="2800" dirty="0">
                <a:solidFill>
                  <a:schemeClr val="tx2">
                    <a:lumMod val="75000"/>
                  </a:schemeClr>
                </a:solidFill>
              </a:rPr>
              <a:t> areas</a:t>
            </a:r>
          </a:p>
        </p:txBody>
      </p:sp>
      <p:sp>
        <p:nvSpPr>
          <p:cNvPr id="22532" name="Date Placeholder 3"/>
          <p:cNvSpPr>
            <a:spLocks noGrp="1"/>
          </p:cNvSpPr>
          <p:nvPr>
            <p:ph type="dt" sz="quarter" idx="10"/>
          </p:nvPr>
        </p:nvSpPr>
        <p:spPr bwMode="auto">
          <a:xfrm>
            <a:off x="457200" y="6215063"/>
            <a:ext cx="7924800" cy="506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2C6E9DD5-C775-4B59-9DCC-3F2809DDCB16}"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55600" y="881063"/>
            <a:ext cx="8229600" cy="665162"/>
          </a:xfrm>
        </p:spPr>
        <p:txBody>
          <a:bodyPr/>
          <a:lstStyle/>
          <a:p>
            <a:pPr eaLnBrk="1" hangingPunct="1"/>
            <a:r>
              <a:rPr lang="en-US" sz="4800" smtClean="0"/>
              <a:t>Twenty Permissive Uses of Funds</a:t>
            </a:r>
          </a:p>
        </p:txBody>
      </p:sp>
      <p:sp>
        <p:nvSpPr>
          <p:cNvPr id="5" name="Content Placeholder 4"/>
          <p:cNvSpPr>
            <a:spLocks noGrp="1"/>
          </p:cNvSpPr>
          <p:nvPr>
            <p:ph sz="half" idx="1"/>
          </p:nvPr>
        </p:nvSpPr>
        <p:spPr>
          <a:xfrm>
            <a:off x="457200" y="1625600"/>
            <a:ext cx="4038600" cy="4729163"/>
          </a:xfrm>
        </p:spPr>
        <p:txBody>
          <a:bodyPr/>
          <a:lstStyle/>
          <a:p>
            <a:pPr marL="342900" indent="-342900" eaLnBrk="1" hangingPunct="1">
              <a:buFont typeface="Wingdings 2" pitchFamily="18" charset="2"/>
              <a:buNone/>
              <a:defRPr/>
            </a:pPr>
            <a:r>
              <a:rPr lang="en-US" sz="1700" dirty="0" smtClean="0"/>
              <a:t>1.	Involve parents, business and labor in planning &amp; operation</a:t>
            </a:r>
          </a:p>
          <a:p>
            <a:pPr marL="342900" indent="-342900" eaLnBrk="1" hangingPunct="1">
              <a:buFont typeface="Wingdings 2" pitchFamily="18" charset="2"/>
              <a:buNone/>
              <a:defRPr/>
            </a:pPr>
            <a:r>
              <a:rPr lang="en-US" sz="1700" dirty="0" smtClean="0"/>
              <a:t>2.	Career guidance &amp; academic counseling</a:t>
            </a:r>
          </a:p>
          <a:p>
            <a:pPr eaLnBrk="1" hangingPunct="1">
              <a:buFont typeface="Wingdings 2" pitchFamily="18" charset="2"/>
              <a:buNone/>
              <a:defRPr/>
            </a:pPr>
            <a:r>
              <a:rPr lang="en-US" sz="1700" dirty="0" smtClean="0"/>
              <a:t>3.	Business Partnerships - Work-related experience students &amp; faculty</a:t>
            </a:r>
          </a:p>
          <a:p>
            <a:pPr eaLnBrk="1" hangingPunct="1">
              <a:buFont typeface="Wingdings 2" pitchFamily="18" charset="2"/>
              <a:buNone/>
              <a:defRPr/>
            </a:pPr>
            <a:r>
              <a:rPr lang="en-US" sz="1700" dirty="0" smtClean="0"/>
              <a:t>4.	Programs for spec. pops.</a:t>
            </a:r>
          </a:p>
          <a:p>
            <a:pPr eaLnBrk="1" hangingPunct="1">
              <a:buFont typeface="Wingdings 2" pitchFamily="18" charset="2"/>
              <a:buNone/>
              <a:defRPr/>
            </a:pPr>
            <a:r>
              <a:rPr lang="en-US" sz="1700" dirty="0" smtClean="0"/>
              <a:t>5.	CTE student organizations</a:t>
            </a:r>
          </a:p>
          <a:p>
            <a:pPr eaLnBrk="1" hangingPunct="1">
              <a:buFont typeface="Wingdings 2" pitchFamily="18" charset="2"/>
              <a:buNone/>
              <a:defRPr/>
            </a:pPr>
            <a:r>
              <a:rPr lang="en-US" sz="1700" dirty="0" smtClean="0"/>
              <a:t>6.	Mentoring &amp; support services</a:t>
            </a:r>
          </a:p>
          <a:p>
            <a:pPr eaLnBrk="1" hangingPunct="1">
              <a:buFont typeface="Wingdings 2" pitchFamily="18" charset="2"/>
              <a:buNone/>
              <a:defRPr/>
            </a:pPr>
            <a:r>
              <a:rPr lang="en-US" sz="1700" dirty="0" smtClean="0"/>
              <a:t>7.	Upgrading equipment</a:t>
            </a:r>
          </a:p>
          <a:p>
            <a:pPr eaLnBrk="1" hangingPunct="1">
              <a:buFont typeface="Wingdings 2" pitchFamily="18" charset="2"/>
              <a:buNone/>
              <a:defRPr/>
            </a:pPr>
            <a:r>
              <a:rPr lang="en-US" sz="1700" dirty="0" smtClean="0"/>
              <a:t>8.	Teacher prep. programs</a:t>
            </a:r>
          </a:p>
          <a:p>
            <a:pPr eaLnBrk="1" hangingPunct="1">
              <a:buFont typeface="Wingdings 2" pitchFamily="18" charset="2"/>
              <a:buNone/>
              <a:defRPr/>
            </a:pPr>
            <a:r>
              <a:rPr lang="en-US" sz="1700" dirty="0" smtClean="0"/>
              <a:t>9.	Improving and developing new CTE courses including distance ed.</a:t>
            </a:r>
          </a:p>
          <a:p>
            <a:pPr eaLnBrk="1" hangingPunct="1">
              <a:buFont typeface="Wingdings 2" pitchFamily="18" charset="2"/>
              <a:buNone/>
              <a:defRPr/>
            </a:pPr>
            <a:r>
              <a:rPr lang="en-US" sz="1700" dirty="0" smtClean="0"/>
              <a:t>10.	Assist transition to BA degree programs</a:t>
            </a:r>
          </a:p>
        </p:txBody>
      </p:sp>
      <p:sp>
        <p:nvSpPr>
          <p:cNvPr id="6" name="Content Placeholder 5"/>
          <p:cNvSpPr>
            <a:spLocks noGrp="1"/>
          </p:cNvSpPr>
          <p:nvPr>
            <p:ph sz="half" idx="2"/>
          </p:nvPr>
        </p:nvSpPr>
        <p:spPr>
          <a:xfrm>
            <a:off x="4503738" y="1625600"/>
            <a:ext cx="4640262" cy="4757738"/>
          </a:xfrm>
        </p:spPr>
        <p:txBody>
          <a:bodyPr/>
          <a:lstStyle/>
          <a:p>
            <a:pPr marL="514350" indent="-514350" eaLnBrk="1" hangingPunct="1">
              <a:buFont typeface="Wingdings 2" pitchFamily="18" charset="2"/>
              <a:buNone/>
              <a:defRPr/>
            </a:pPr>
            <a:r>
              <a:rPr lang="en-US" sz="1600" dirty="0" smtClean="0"/>
              <a:t>11.	Support entrepreneurship education        </a:t>
            </a:r>
          </a:p>
          <a:p>
            <a:pPr marL="514350" indent="-514350" eaLnBrk="1" hangingPunct="1">
              <a:buFont typeface="Wingdings 2" pitchFamily="18" charset="2"/>
              <a:buNone/>
              <a:defRPr/>
            </a:pPr>
            <a:r>
              <a:rPr lang="en-US" sz="1600" dirty="0" smtClean="0"/>
              <a:t>12.	Initiatives for  secondary students obtaining postsecondary credit to count towards an AA/AS or BA/BS degree    </a:t>
            </a:r>
          </a:p>
          <a:p>
            <a:pPr marL="514350" indent="-514350" eaLnBrk="1" hangingPunct="1">
              <a:buFont typeface="Wingdings 2" pitchFamily="18" charset="2"/>
              <a:buNone/>
              <a:defRPr/>
            </a:pPr>
            <a:r>
              <a:rPr lang="en-US" sz="1600" dirty="0" smtClean="0"/>
              <a:t>13.	Support small CTE learning communities    </a:t>
            </a:r>
          </a:p>
          <a:p>
            <a:pPr marL="514350" indent="-514350" eaLnBrk="1" hangingPunct="1">
              <a:buFont typeface="Wingdings 2" pitchFamily="18" charset="2"/>
              <a:buNone/>
              <a:defRPr/>
            </a:pPr>
            <a:r>
              <a:rPr lang="en-US" sz="1600" dirty="0" smtClean="0"/>
              <a:t>14.	Family &amp; consumer sciences     </a:t>
            </a:r>
          </a:p>
          <a:p>
            <a:pPr marL="514350" indent="-514350" eaLnBrk="1" hangingPunct="1">
              <a:buFont typeface="Wingdings 2" pitchFamily="18" charset="2"/>
              <a:buNone/>
              <a:defRPr/>
            </a:pPr>
            <a:r>
              <a:rPr lang="en-US" sz="1600" dirty="0" smtClean="0"/>
              <a:t>15.	Adult CTE programs</a:t>
            </a:r>
          </a:p>
          <a:p>
            <a:pPr marL="514350" indent="-514350" eaLnBrk="1" hangingPunct="1">
              <a:buFont typeface="Wingdings 2" pitchFamily="18" charset="2"/>
              <a:buNone/>
              <a:defRPr/>
            </a:pPr>
            <a:r>
              <a:rPr lang="en-US" sz="1600" dirty="0" smtClean="0"/>
              <a:t>16.	Job placement programs</a:t>
            </a:r>
          </a:p>
          <a:p>
            <a:pPr marL="514350" indent="-514350" eaLnBrk="1" hangingPunct="1">
              <a:buFont typeface="Wingdings 2" pitchFamily="18" charset="2"/>
              <a:buNone/>
              <a:defRPr/>
            </a:pPr>
            <a:r>
              <a:rPr lang="en-US" sz="1600" dirty="0" smtClean="0"/>
              <a:t>17.	Support Nontraditional activities</a:t>
            </a:r>
          </a:p>
          <a:p>
            <a:pPr marL="514350" indent="-514350" eaLnBrk="1" hangingPunct="1">
              <a:buFont typeface="Wingdings 2" pitchFamily="18" charset="2"/>
              <a:buNone/>
              <a:defRPr/>
            </a:pPr>
            <a:r>
              <a:rPr lang="en-US" sz="1600" dirty="0" smtClean="0"/>
              <a:t>18.	Automotive technologies   </a:t>
            </a:r>
          </a:p>
          <a:p>
            <a:pPr marL="514350" indent="-514350" eaLnBrk="1" hangingPunct="1">
              <a:buFont typeface="Wingdings 2" pitchFamily="18" charset="2"/>
              <a:buNone/>
              <a:defRPr/>
            </a:pPr>
            <a:r>
              <a:rPr lang="en-US" sz="1600" dirty="0" smtClean="0"/>
              <a:t>19.	*Pooling funds –   </a:t>
            </a:r>
          </a:p>
          <a:p>
            <a:pPr marL="914400" lvl="1" indent="-514350" eaLnBrk="1" hangingPunct="1">
              <a:buFontTx/>
              <a:buNone/>
              <a:defRPr/>
            </a:pPr>
            <a:r>
              <a:rPr lang="en-US" sz="1400" dirty="0" smtClean="0">
                <a:solidFill>
                  <a:schemeClr val="accent1">
                    <a:lumMod val="75000"/>
                  </a:schemeClr>
                </a:solidFill>
              </a:rPr>
              <a:t>	</a:t>
            </a:r>
            <a:r>
              <a:rPr lang="en-US" sz="1400" dirty="0" smtClean="0">
                <a:solidFill>
                  <a:schemeClr val="tx2">
                    <a:lumMod val="75000"/>
                  </a:schemeClr>
                </a:solidFill>
              </a:rPr>
              <a:t>Teacher  prep, </a:t>
            </a:r>
          </a:p>
          <a:p>
            <a:pPr marL="914400" lvl="1" indent="-514350" eaLnBrk="1" hangingPunct="1">
              <a:buFontTx/>
              <a:buNone/>
              <a:defRPr/>
            </a:pPr>
            <a:r>
              <a:rPr lang="en-US" sz="1400" dirty="0" smtClean="0">
                <a:solidFill>
                  <a:schemeClr val="tx2">
                    <a:lumMod val="75000"/>
                  </a:schemeClr>
                </a:solidFill>
              </a:rPr>
              <a:t>	data &amp; accountability, </a:t>
            </a:r>
          </a:p>
          <a:p>
            <a:pPr marL="914400" lvl="1" indent="-514350" eaLnBrk="1" hangingPunct="1">
              <a:buFontTx/>
              <a:buNone/>
              <a:defRPr/>
            </a:pPr>
            <a:r>
              <a:rPr lang="en-US" sz="1400" dirty="0" smtClean="0">
                <a:solidFill>
                  <a:schemeClr val="tx2">
                    <a:lumMod val="75000"/>
                  </a:schemeClr>
                </a:solidFill>
              </a:rPr>
              <a:t>	assessments</a:t>
            </a:r>
          </a:p>
          <a:p>
            <a:pPr marL="514350" indent="-514350" eaLnBrk="1" hangingPunct="1">
              <a:buFont typeface="Wingdings 2" pitchFamily="18" charset="2"/>
              <a:buNone/>
              <a:defRPr/>
            </a:pPr>
            <a:r>
              <a:rPr lang="en-US" sz="1600" dirty="0" smtClean="0"/>
              <a:t>20.	Support other CTE programs</a:t>
            </a:r>
          </a:p>
          <a:p>
            <a:pPr marL="0" indent="0" eaLnBrk="1" hangingPunct="1">
              <a:buNone/>
              <a:defRPr/>
            </a:pPr>
            <a:endParaRPr lang="en-US" dirty="0"/>
          </a:p>
        </p:txBody>
      </p:sp>
      <p:sp>
        <p:nvSpPr>
          <p:cNvPr id="23557" name="Date Placeholder 3"/>
          <p:cNvSpPr>
            <a:spLocks noGrp="1"/>
          </p:cNvSpPr>
          <p:nvPr>
            <p:ph type="dt" sz="quarter" idx="10"/>
          </p:nvPr>
        </p:nvSpPr>
        <p:spPr bwMode="auto">
          <a:xfrm>
            <a:off x="406400" y="6332538"/>
            <a:ext cx="6570663" cy="322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dirty="0" smtClean="0">
                <a:solidFill>
                  <a:srgbClr val="045C75"/>
                </a:solidFill>
                <a:latin typeface="Constantia" pitchFamily="18" charset="0"/>
              </a:rPr>
              <a:t>Career Technical Education </a:t>
            </a:r>
          </a:p>
          <a:p>
            <a:pPr eaLnBrk="1" hangingPunct="1"/>
            <a:r>
              <a:rPr lang="en-US" sz="1200" i="1" dirty="0" smtClean="0">
                <a:solidFill>
                  <a:srgbClr val="045C75"/>
                </a:solidFill>
                <a:latin typeface="Constantia" pitchFamily="18" charset="0"/>
              </a:rPr>
              <a:t>Enhancing quality career and technical education for all California's community college students.   </a:t>
            </a:r>
          </a:p>
        </p:txBody>
      </p:sp>
      <p:sp>
        <p:nvSpPr>
          <p:cNvPr id="11" name="Slide Number Placeholder 10"/>
          <p:cNvSpPr>
            <a:spLocks noGrp="1"/>
          </p:cNvSpPr>
          <p:nvPr>
            <p:ph type="sldNum" sz="quarter" idx="12"/>
          </p:nvPr>
        </p:nvSpPr>
        <p:spPr/>
        <p:txBody>
          <a:bodyPr/>
          <a:lstStyle/>
          <a:p>
            <a:pPr>
              <a:defRPr/>
            </a:pPr>
            <a:fld id="{FD216A36-79EF-4A63-9146-64FD13C48E11}"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246063" y="966788"/>
            <a:ext cx="8897937" cy="1674812"/>
          </a:xfrm>
        </p:spPr>
        <p:txBody>
          <a:bodyPr>
            <a:normAutofit fontScale="90000"/>
          </a:bodyPr>
          <a:lstStyle/>
          <a:p>
            <a:pPr eaLnBrk="1" fontAlgn="auto" hangingPunct="1">
              <a:lnSpc>
                <a:spcPts val="4500"/>
              </a:lnSpc>
              <a:spcAft>
                <a:spcPts val="0"/>
              </a:spcAft>
              <a:defRPr/>
            </a:pPr>
            <a:r>
              <a:rPr lang="en-US" dirty="0"/>
              <a:t>May Federal Funds be Used to Support a Program </a:t>
            </a:r>
            <a:r>
              <a:rPr lang="en-US" sz="4400" dirty="0"/>
              <a:t>Supported</a:t>
            </a:r>
            <a:r>
              <a:rPr lang="en-US" dirty="0"/>
              <a:t> Last Year with Non-Federal Funds?</a:t>
            </a:r>
          </a:p>
        </p:txBody>
      </p:sp>
      <p:sp>
        <p:nvSpPr>
          <p:cNvPr id="29699" name="Rectangle 3"/>
          <p:cNvSpPr>
            <a:spLocks noGrp="1" noChangeArrowheads="1"/>
          </p:cNvSpPr>
          <p:nvPr>
            <p:ph idx="1"/>
          </p:nvPr>
        </p:nvSpPr>
        <p:spPr>
          <a:xfrm>
            <a:off x="304800" y="2811463"/>
            <a:ext cx="8534400" cy="3436937"/>
          </a:xfrm>
        </p:spPr>
        <p:txBody>
          <a:bodyPr/>
          <a:lstStyle/>
          <a:p>
            <a:pPr eaLnBrk="1" hangingPunct="1">
              <a:defRPr/>
            </a:pPr>
            <a:r>
              <a:rPr lang="en-US" sz="3200" dirty="0"/>
              <a:t>No.  This would be </a:t>
            </a:r>
            <a:r>
              <a:rPr lang="en-US" sz="3200" dirty="0" smtClean="0"/>
              <a:t>supplanting</a:t>
            </a:r>
            <a:endParaRPr lang="en-US" sz="3200" dirty="0"/>
          </a:p>
          <a:p>
            <a:pPr eaLnBrk="1" hangingPunct="1">
              <a:defRPr/>
            </a:pPr>
            <a:r>
              <a:rPr lang="en-US" sz="3200" dirty="0"/>
              <a:t>Exception:</a:t>
            </a:r>
          </a:p>
          <a:p>
            <a:pPr lvl="1" eaLnBrk="1" hangingPunct="1">
              <a:defRPr/>
            </a:pPr>
            <a:r>
              <a:rPr lang="en-US" sz="3200" dirty="0">
                <a:solidFill>
                  <a:schemeClr val="tx2">
                    <a:lumMod val="75000"/>
                  </a:schemeClr>
                </a:solidFill>
              </a:rPr>
              <a:t>Must be evaluated case-by-case</a:t>
            </a:r>
          </a:p>
          <a:p>
            <a:pPr lvl="1" eaLnBrk="1" hangingPunct="1">
              <a:defRPr/>
            </a:pPr>
            <a:r>
              <a:rPr lang="en-US" sz="3200" dirty="0">
                <a:solidFill>
                  <a:schemeClr val="tx2">
                    <a:lumMod val="75000"/>
                  </a:schemeClr>
                </a:solidFill>
              </a:rPr>
              <a:t>If impossible to continue without federal funds, may not be supplanting</a:t>
            </a:r>
          </a:p>
        </p:txBody>
      </p:sp>
      <p:sp>
        <p:nvSpPr>
          <p:cNvPr id="24580" name="Date Placeholder 3"/>
          <p:cNvSpPr>
            <a:spLocks noGrp="1"/>
          </p:cNvSpPr>
          <p:nvPr>
            <p:ph type="dt" sz="quarter" idx="10"/>
          </p:nvPr>
        </p:nvSpPr>
        <p:spPr bwMode="auto">
          <a:xfrm>
            <a:off x="457200" y="6207125"/>
            <a:ext cx="7913688" cy="514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2BD4F446-DFE1-46F5-9144-C2E6DA11EED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Supplement, Not Supplant !!</a:t>
            </a:r>
          </a:p>
        </p:txBody>
      </p:sp>
      <p:sp>
        <p:nvSpPr>
          <p:cNvPr id="25603" name="Content Placeholder 2"/>
          <p:cNvSpPr>
            <a:spLocks noGrp="1"/>
          </p:cNvSpPr>
          <p:nvPr>
            <p:ph idx="1"/>
          </p:nvPr>
        </p:nvSpPr>
        <p:spPr>
          <a:xfrm>
            <a:off x="457200" y="2133600"/>
            <a:ext cx="8229600" cy="4191000"/>
          </a:xfrm>
        </p:spPr>
        <p:txBody>
          <a:bodyPr/>
          <a:lstStyle/>
          <a:p>
            <a:pPr eaLnBrk="1" hangingPunct="1"/>
            <a:r>
              <a:rPr lang="en-US" sz="3200" smtClean="0"/>
              <a:t>Cannot use Federal Funds to pay for Services, Staff, Programs, or Materials that would otherwise be paid with State or Local Funds</a:t>
            </a:r>
          </a:p>
          <a:p>
            <a:pPr eaLnBrk="1" hangingPunct="1">
              <a:spcBef>
                <a:spcPts val="3000"/>
              </a:spcBef>
            </a:pPr>
            <a:r>
              <a:rPr lang="en-US" sz="3200" smtClean="0"/>
              <a:t>Always ask: “What would have happened in the absence of federal funds?”</a:t>
            </a:r>
          </a:p>
        </p:txBody>
      </p:sp>
      <p:sp>
        <p:nvSpPr>
          <p:cNvPr id="25604" name="Date Placeholder 3"/>
          <p:cNvSpPr>
            <a:spLocks noGrp="1"/>
          </p:cNvSpPr>
          <p:nvPr>
            <p:ph type="dt" sz="quarter" idx="10"/>
          </p:nvPr>
        </p:nvSpPr>
        <p:spPr bwMode="auto">
          <a:xfrm>
            <a:off x="457200" y="6248400"/>
            <a:ext cx="79248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9D1A7AB6-21BA-40EB-8A65-52A930B3A331}"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8000" y="1447800"/>
            <a:ext cx="8255000" cy="922338"/>
          </a:xfrm>
        </p:spPr>
        <p:txBody>
          <a:bodyPr/>
          <a:lstStyle/>
          <a:p>
            <a:pPr eaLnBrk="1" hangingPunct="1">
              <a:lnSpc>
                <a:spcPts val="4500"/>
              </a:lnSpc>
            </a:pPr>
            <a:r>
              <a:rPr lang="en-US" dirty="0" smtClean="0"/>
              <a:t>When are Funds Considered Obligated?</a:t>
            </a:r>
          </a:p>
        </p:txBody>
      </p:sp>
      <p:sp>
        <p:nvSpPr>
          <p:cNvPr id="26627" name="Rectangle 3"/>
          <p:cNvSpPr>
            <a:spLocks noGrp="1" noChangeArrowheads="1"/>
          </p:cNvSpPr>
          <p:nvPr>
            <p:ph sz="half" idx="1"/>
          </p:nvPr>
        </p:nvSpPr>
        <p:spPr>
          <a:xfrm>
            <a:off x="533400" y="2540000"/>
            <a:ext cx="4191000" cy="3708400"/>
          </a:xfrm>
        </p:spPr>
        <p:txBody>
          <a:bodyPr/>
          <a:lstStyle/>
          <a:p>
            <a:pPr eaLnBrk="1" hangingPunct="1">
              <a:buFontTx/>
              <a:buNone/>
            </a:pPr>
            <a:r>
              <a:rPr lang="en-US" sz="2300" b="1" u="sng" dirty="0" smtClean="0"/>
              <a:t>Type of Cost</a:t>
            </a:r>
          </a:p>
          <a:p>
            <a:pPr eaLnBrk="1" hangingPunct="1">
              <a:buFontTx/>
              <a:buNone/>
            </a:pPr>
            <a:r>
              <a:rPr lang="en-US" sz="2300" dirty="0" smtClean="0"/>
              <a:t>Equipment &amp; Supplies…..……….</a:t>
            </a:r>
          </a:p>
          <a:p>
            <a:pPr eaLnBrk="1" hangingPunct="1">
              <a:buFontTx/>
              <a:buNone/>
            </a:pPr>
            <a:r>
              <a:rPr lang="en-US" sz="2300" dirty="0" smtClean="0"/>
              <a:t>Work of Employees…………………</a:t>
            </a:r>
          </a:p>
          <a:p>
            <a:pPr eaLnBrk="1" hangingPunct="1">
              <a:buFontTx/>
              <a:buNone/>
            </a:pPr>
            <a:r>
              <a:rPr lang="en-US" sz="2300" dirty="0" smtClean="0"/>
              <a:t>Contracted Services………………..</a:t>
            </a:r>
          </a:p>
          <a:p>
            <a:pPr eaLnBrk="1" hangingPunct="1">
              <a:buFontTx/>
              <a:buNone/>
            </a:pPr>
            <a:r>
              <a:rPr lang="en-US" sz="2300" dirty="0" smtClean="0"/>
              <a:t>Utilities…………………………………..</a:t>
            </a:r>
          </a:p>
          <a:p>
            <a:pPr eaLnBrk="1" hangingPunct="1">
              <a:buFontTx/>
              <a:buNone/>
            </a:pPr>
            <a:r>
              <a:rPr lang="en-US" sz="2300" dirty="0" smtClean="0"/>
              <a:t>Rental……………………………………..</a:t>
            </a:r>
          </a:p>
          <a:p>
            <a:pPr eaLnBrk="1" hangingPunct="1">
              <a:buFontTx/>
              <a:buNone/>
            </a:pPr>
            <a:r>
              <a:rPr lang="en-US" sz="2300" dirty="0" smtClean="0"/>
              <a:t>Travel……………………………………...</a:t>
            </a:r>
          </a:p>
          <a:p>
            <a:pPr eaLnBrk="1" hangingPunct="1">
              <a:buFontTx/>
              <a:buNone/>
            </a:pPr>
            <a:r>
              <a:rPr lang="en-US" sz="2300" dirty="0" smtClean="0"/>
              <a:t>Conference Registration…………</a:t>
            </a:r>
          </a:p>
        </p:txBody>
      </p:sp>
      <p:sp>
        <p:nvSpPr>
          <p:cNvPr id="26628" name="Rectangle 4"/>
          <p:cNvSpPr>
            <a:spLocks noGrp="1" noChangeArrowheads="1"/>
          </p:cNvSpPr>
          <p:nvPr>
            <p:ph sz="half" idx="2"/>
          </p:nvPr>
        </p:nvSpPr>
        <p:spPr>
          <a:xfrm>
            <a:off x="4576763" y="2590800"/>
            <a:ext cx="4038600" cy="3792538"/>
          </a:xfrm>
        </p:spPr>
        <p:txBody>
          <a:bodyPr/>
          <a:lstStyle/>
          <a:p>
            <a:pPr eaLnBrk="1" hangingPunct="1">
              <a:buFontTx/>
              <a:buNone/>
            </a:pPr>
            <a:r>
              <a:rPr lang="en-US" sz="2300" b="1" u="sng" dirty="0" smtClean="0"/>
              <a:t>Obligation Occurs</a:t>
            </a:r>
          </a:p>
          <a:p>
            <a:pPr eaLnBrk="1" hangingPunct="1">
              <a:buFontTx/>
              <a:buNone/>
            </a:pPr>
            <a:r>
              <a:rPr lang="en-US" sz="2300" dirty="0" smtClean="0"/>
              <a:t>Date of Purchase Order</a:t>
            </a:r>
          </a:p>
          <a:p>
            <a:pPr eaLnBrk="1" hangingPunct="1">
              <a:buFontTx/>
              <a:buNone/>
            </a:pPr>
            <a:r>
              <a:rPr lang="en-US" sz="2300" dirty="0" smtClean="0"/>
              <a:t>When Work is Done</a:t>
            </a:r>
          </a:p>
          <a:p>
            <a:pPr eaLnBrk="1" hangingPunct="1">
              <a:buFontTx/>
              <a:buNone/>
            </a:pPr>
            <a:r>
              <a:rPr lang="en-US" sz="2300" dirty="0" smtClean="0"/>
              <a:t>Date of Written Agreement</a:t>
            </a:r>
          </a:p>
          <a:p>
            <a:pPr eaLnBrk="1" hangingPunct="1">
              <a:buFontTx/>
              <a:buNone/>
            </a:pPr>
            <a:r>
              <a:rPr lang="en-US" sz="2300" dirty="0" smtClean="0"/>
              <a:t>When Used</a:t>
            </a:r>
          </a:p>
          <a:p>
            <a:pPr eaLnBrk="1" hangingPunct="1">
              <a:buFontTx/>
              <a:buNone/>
            </a:pPr>
            <a:r>
              <a:rPr lang="en-US" sz="2300" dirty="0" smtClean="0"/>
              <a:t>When Used</a:t>
            </a:r>
          </a:p>
          <a:p>
            <a:pPr eaLnBrk="1" hangingPunct="1">
              <a:buFontTx/>
              <a:buNone/>
            </a:pPr>
            <a:r>
              <a:rPr lang="en-US" sz="2300" dirty="0" smtClean="0"/>
              <a:t>When Travel is Taken</a:t>
            </a:r>
          </a:p>
          <a:p>
            <a:pPr eaLnBrk="1" hangingPunct="1">
              <a:buFontTx/>
              <a:buNone/>
            </a:pPr>
            <a:r>
              <a:rPr lang="en-US" sz="2300" dirty="0" smtClean="0"/>
              <a:t>When Fee is Paid</a:t>
            </a:r>
          </a:p>
        </p:txBody>
      </p:sp>
      <p:sp>
        <p:nvSpPr>
          <p:cNvPr id="26629" name="Date Placeholder 4"/>
          <p:cNvSpPr>
            <a:spLocks noGrp="1"/>
          </p:cNvSpPr>
          <p:nvPr>
            <p:ph type="dt" sz="quarter" idx="10"/>
          </p:nvPr>
        </p:nvSpPr>
        <p:spPr bwMode="auto">
          <a:xfrm>
            <a:off x="457200" y="6215063"/>
            <a:ext cx="7772400" cy="506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dirty="0" smtClean="0">
                <a:solidFill>
                  <a:srgbClr val="045C75"/>
                </a:solidFill>
                <a:latin typeface="Constantia" pitchFamily="18" charset="0"/>
              </a:rPr>
              <a:t>Career Technical Education </a:t>
            </a:r>
          </a:p>
          <a:p>
            <a:pPr eaLnBrk="1" hangingPunct="1"/>
            <a:r>
              <a:rPr lang="en-US" sz="1200" i="1" dirty="0" smtClean="0">
                <a:solidFill>
                  <a:srgbClr val="045C75"/>
                </a:solidFill>
                <a:latin typeface="Constantia" pitchFamily="18" charset="0"/>
              </a:rPr>
              <a:t>Enhancing quality career and technical education for all California's community college students.   </a:t>
            </a:r>
          </a:p>
        </p:txBody>
      </p:sp>
      <p:sp>
        <p:nvSpPr>
          <p:cNvPr id="6" name="Slide Number Placeholder 5"/>
          <p:cNvSpPr>
            <a:spLocks noGrp="1"/>
          </p:cNvSpPr>
          <p:nvPr>
            <p:ph type="sldNum" sz="quarter" idx="12"/>
          </p:nvPr>
        </p:nvSpPr>
        <p:spPr/>
        <p:txBody>
          <a:bodyPr/>
          <a:lstStyle/>
          <a:p>
            <a:pPr>
              <a:defRPr/>
            </a:pPr>
            <a:fld id="{5E876E4C-17CB-4F2D-9891-47C958826D02}" type="slidenum">
              <a:rPr lang="en-US" smtClean="0"/>
              <a:pPr>
                <a:defRPr/>
              </a:pPr>
              <a:t>15</a:t>
            </a:fld>
            <a:endParaRPr lang="en-US" dirty="0"/>
          </a:p>
        </p:txBody>
      </p:sp>
      <p:sp>
        <p:nvSpPr>
          <p:cNvPr id="2" name="TextBox 1"/>
          <p:cNvSpPr txBox="1"/>
          <p:nvPr/>
        </p:nvSpPr>
        <p:spPr>
          <a:xfrm>
            <a:off x="290086" y="5864772"/>
            <a:ext cx="8216987" cy="461665"/>
          </a:xfrm>
          <a:prstGeom prst="rect">
            <a:avLst/>
          </a:prstGeom>
          <a:noFill/>
        </p:spPr>
        <p:txBody>
          <a:bodyPr wrap="square" rtlCol="0">
            <a:spAutoFit/>
          </a:bodyPr>
          <a:lstStyle/>
          <a:p>
            <a:r>
              <a:rPr lang="en-US" sz="1200" b="1" dirty="0"/>
              <a:t>Obligations</a:t>
            </a:r>
            <a:r>
              <a:rPr lang="en-US" sz="1200" dirty="0"/>
              <a:t> represent the amounts for orders placed, contracts awarded, services received, and similar transactions during a given period, regardless of when the funds were appropriated and when future payment of money is required.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033463"/>
            <a:ext cx="8229600" cy="1371600"/>
          </a:xfrm>
        </p:spPr>
        <p:txBody>
          <a:bodyPr/>
          <a:lstStyle/>
          <a:p>
            <a:pPr eaLnBrk="1" hangingPunct="1"/>
            <a:r>
              <a:rPr lang="en-US" smtClean="0"/>
              <a:t>Why are these Dates Important?</a:t>
            </a:r>
          </a:p>
        </p:txBody>
      </p:sp>
      <p:sp>
        <p:nvSpPr>
          <p:cNvPr id="32771" name="Rectangle 3"/>
          <p:cNvSpPr>
            <a:spLocks noGrp="1" noChangeArrowheads="1"/>
          </p:cNvSpPr>
          <p:nvPr>
            <p:ph idx="1"/>
          </p:nvPr>
        </p:nvSpPr>
        <p:spPr>
          <a:xfrm>
            <a:off x="533400" y="2590800"/>
            <a:ext cx="8153400" cy="3657600"/>
          </a:xfrm>
        </p:spPr>
        <p:txBody>
          <a:bodyPr/>
          <a:lstStyle/>
          <a:p>
            <a:pPr marL="0" indent="0" eaLnBrk="1" hangingPunct="1">
              <a:buFontTx/>
              <a:buNone/>
              <a:defRPr/>
            </a:pPr>
            <a:r>
              <a:rPr lang="en-US" sz="3200" dirty="0"/>
              <a:t>EDGAR says that a subgrantee of the state may </a:t>
            </a:r>
            <a:r>
              <a:rPr lang="en-US" sz="3200" dirty="0" smtClean="0"/>
              <a:t>not obligate </a:t>
            </a:r>
            <a:r>
              <a:rPr lang="en-US" sz="3200" dirty="0"/>
              <a:t>funds until the later of:</a:t>
            </a:r>
          </a:p>
          <a:p>
            <a:pPr lvl="1" eaLnBrk="1" hangingPunct="1">
              <a:defRPr/>
            </a:pPr>
            <a:r>
              <a:rPr lang="en-US" sz="3200" dirty="0">
                <a:solidFill>
                  <a:schemeClr val="tx2">
                    <a:lumMod val="75000"/>
                  </a:schemeClr>
                </a:solidFill>
              </a:rPr>
              <a:t>The date the state may obligate </a:t>
            </a:r>
            <a:r>
              <a:rPr lang="en-US" sz="3200" dirty="0" smtClean="0">
                <a:solidFill>
                  <a:schemeClr val="tx2">
                    <a:lumMod val="75000"/>
                  </a:schemeClr>
                </a:solidFill>
              </a:rPr>
              <a:t>funds, </a:t>
            </a:r>
            <a:r>
              <a:rPr lang="en-US" sz="3200" dirty="0">
                <a:solidFill>
                  <a:schemeClr val="tx2">
                    <a:lumMod val="75000"/>
                  </a:schemeClr>
                </a:solidFill>
              </a:rPr>
              <a:t>or</a:t>
            </a:r>
          </a:p>
          <a:p>
            <a:pPr lvl="1" eaLnBrk="1" hangingPunct="1">
              <a:defRPr/>
            </a:pPr>
            <a:r>
              <a:rPr lang="en-US" sz="3200" dirty="0">
                <a:solidFill>
                  <a:schemeClr val="tx2">
                    <a:lumMod val="75000"/>
                  </a:schemeClr>
                </a:solidFill>
              </a:rPr>
              <a:t>The date that the </a:t>
            </a:r>
            <a:r>
              <a:rPr lang="en-US" sz="3200" dirty="0" smtClean="0">
                <a:solidFill>
                  <a:schemeClr val="tx2">
                    <a:lumMod val="75000"/>
                  </a:schemeClr>
                </a:solidFill>
              </a:rPr>
              <a:t>subgrantee </a:t>
            </a:r>
            <a:r>
              <a:rPr lang="en-US" sz="3200" dirty="0">
                <a:solidFill>
                  <a:schemeClr val="tx2">
                    <a:lumMod val="75000"/>
                  </a:schemeClr>
                </a:solidFill>
              </a:rPr>
              <a:t>submits its application to the state in substantially approvable form</a:t>
            </a:r>
          </a:p>
        </p:txBody>
      </p:sp>
      <p:sp>
        <p:nvSpPr>
          <p:cNvPr id="27652" name="Date Placeholder 3"/>
          <p:cNvSpPr>
            <a:spLocks noGrp="1"/>
          </p:cNvSpPr>
          <p:nvPr>
            <p:ph type="dt" sz="quarter" idx="10"/>
          </p:nvPr>
        </p:nvSpPr>
        <p:spPr bwMode="auto">
          <a:xfrm>
            <a:off x="457200" y="6197600"/>
            <a:ext cx="8212138" cy="523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767350CF-4B15-4069-983C-B1215DCA80F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0"/>
          <p:cNvSpPr>
            <a:spLocks noGrp="1" noChangeArrowheads="1"/>
          </p:cNvSpPr>
          <p:nvPr>
            <p:ph type="title"/>
          </p:nvPr>
        </p:nvSpPr>
        <p:spPr/>
        <p:txBody>
          <a:bodyPr/>
          <a:lstStyle/>
          <a:p>
            <a:pPr eaLnBrk="1" hangingPunct="1"/>
            <a:r>
              <a:rPr lang="en-US" smtClean="0"/>
              <a:t>What Do Auditors Look At? *</a:t>
            </a:r>
          </a:p>
        </p:txBody>
      </p:sp>
      <p:sp>
        <p:nvSpPr>
          <p:cNvPr id="28675" name="Rectangle 2051"/>
          <p:cNvSpPr>
            <a:spLocks noGrp="1" noChangeArrowheads="1"/>
          </p:cNvSpPr>
          <p:nvPr>
            <p:ph idx="1"/>
          </p:nvPr>
        </p:nvSpPr>
        <p:spPr>
          <a:xfrm>
            <a:off x="609600" y="2481263"/>
            <a:ext cx="8534400" cy="2801937"/>
          </a:xfrm>
        </p:spPr>
        <p:txBody>
          <a:bodyPr/>
          <a:lstStyle/>
          <a:p>
            <a:pPr eaLnBrk="1" hangingPunct="1">
              <a:lnSpc>
                <a:spcPct val="150000"/>
              </a:lnSpc>
              <a:spcBef>
                <a:spcPct val="0"/>
              </a:spcBef>
            </a:pPr>
            <a:r>
              <a:rPr lang="en-US" sz="3200" smtClean="0"/>
              <a:t>Financial Statements &amp; Expenditure Records</a:t>
            </a:r>
          </a:p>
          <a:p>
            <a:pPr eaLnBrk="1" hangingPunct="1">
              <a:lnSpc>
                <a:spcPct val="150000"/>
              </a:lnSpc>
            </a:pPr>
            <a:r>
              <a:rPr lang="en-US" sz="3200" smtClean="0"/>
              <a:t>Internal Controls</a:t>
            </a:r>
          </a:p>
          <a:p>
            <a:pPr eaLnBrk="1" hangingPunct="1">
              <a:lnSpc>
                <a:spcPct val="150000"/>
              </a:lnSpc>
            </a:pPr>
            <a:r>
              <a:rPr lang="en-US" sz="3200" smtClean="0"/>
              <a:t>Compliance with Laws and Regulations</a:t>
            </a:r>
            <a:endParaRPr lang="en-US" smtClean="0"/>
          </a:p>
        </p:txBody>
      </p:sp>
      <p:sp>
        <p:nvSpPr>
          <p:cNvPr id="28676" name="Date Placeholder 3"/>
          <p:cNvSpPr>
            <a:spLocks noGrp="1"/>
          </p:cNvSpPr>
          <p:nvPr>
            <p:ph type="dt" sz="quarter" idx="10"/>
          </p:nvPr>
        </p:nvSpPr>
        <p:spPr bwMode="auto">
          <a:xfrm>
            <a:off x="457200" y="6281738"/>
            <a:ext cx="7823200"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28677" name="Text Box 2053"/>
          <p:cNvSpPr txBox="1">
            <a:spLocks noChangeArrowheads="1"/>
          </p:cNvSpPr>
          <p:nvPr/>
        </p:nvSpPr>
        <p:spPr bwMode="auto">
          <a:xfrm>
            <a:off x="4970463" y="5554663"/>
            <a:ext cx="3851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a:solidFill>
                  <a:srgbClr val="FF0000"/>
                </a:solidFill>
              </a:rPr>
              <a:t>* See Notes Page for clarification</a:t>
            </a:r>
            <a:r>
              <a:rPr lang="en-US" sz="2000">
                <a:solidFill>
                  <a:srgbClr val="FF0000"/>
                </a:solidFill>
              </a:rPr>
              <a:t>.</a:t>
            </a:r>
          </a:p>
        </p:txBody>
      </p:sp>
      <p:sp>
        <p:nvSpPr>
          <p:cNvPr id="6" name="Slide Number Placeholder 5"/>
          <p:cNvSpPr>
            <a:spLocks noGrp="1"/>
          </p:cNvSpPr>
          <p:nvPr>
            <p:ph type="sldNum" sz="quarter" idx="12"/>
          </p:nvPr>
        </p:nvSpPr>
        <p:spPr/>
        <p:txBody>
          <a:bodyPr/>
          <a:lstStyle/>
          <a:p>
            <a:pPr>
              <a:defRPr/>
            </a:pPr>
            <a:fld id="{A92B2E17-A783-412D-B6BF-0E895339A4A1}"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044575"/>
            <a:ext cx="7772400" cy="762000"/>
          </a:xfrm>
        </p:spPr>
        <p:txBody>
          <a:bodyPr/>
          <a:lstStyle/>
          <a:p>
            <a:pPr eaLnBrk="1" hangingPunct="1"/>
            <a:r>
              <a:rPr lang="en-US" smtClean="0"/>
              <a:t>What Do Auditors Look For? *</a:t>
            </a:r>
          </a:p>
        </p:txBody>
      </p:sp>
      <p:sp>
        <p:nvSpPr>
          <p:cNvPr id="29699" name="Rectangle 3"/>
          <p:cNvSpPr>
            <a:spLocks noGrp="1" noChangeArrowheads="1"/>
          </p:cNvSpPr>
          <p:nvPr>
            <p:ph sz="half" idx="1"/>
          </p:nvPr>
        </p:nvSpPr>
        <p:spPr>
          <a:xfrm>
            <a:off x="203200" y="2014538"/>
            <a:ext cx="4452938" cy="4462462"/>
          </a:xfrm>
        </p:spPr>
        <p:txBody>
          <a:bodyPr/>
          <a:lstStyle/>
          <a:p>
            <a:pPr marL="457200" indent="-457200" eaLnBrk="1" hangingPunct="1">
              <a:lnSpc>
                <a:spcPct val="90000"/>
              </a:lnSpc>
              <a:buFont typeface="Wingdings 2" pitchFamily="18" charset="2"/>
              <a:buNone/>
            </a:pPr>
            <a:r>
              <a:rPr lang="en-US" sz="2400" smtClean="0"/>
              <a:t>1.	</a:t>
            </a:r>
            <a:r>
              <a:rPr lang="en-US" sz="2800" smtClean="0"/>
              <a:t>Expenditures are documented &amp; allowable</a:t>
            </a:r>
          </a:p>
          <a:p>
            <a:pPr marL="457200" indent="-457200" eaLnBrk="1" hangingPunct="1">
              <a:lnSpc>
                <a:spcPct val="90000"/>
              </a:lnSpc>
              <a:buFont typeface="Wingdings 2" pitchFamily="18" charset="2"/>
              <a:buNone/>
            </a:pPr>
            <a:r>
              <a:rPr lang="en-US" sz="2800" smtClean="0"/>
              <a:t>2.	Compliance issues</a:t>
            </a:r>
          </a:p>
          <a:p>
            <a:pPr marL="838200" lvl="1" indent="-381000" eaLnBrk="1" hangingPunct="1">
              <a:spcBef>
                <a:spcPct val="0"/>
              </a:spcBef>
              <a:buFont typeface="Wingdings 2" pitchFamily="18" charset="2"/>
              <a:buNone/>
            </a:pPr>
            <a:r>
              <a:rPr lang="en-US" sz="2800" smtClean="0"/>
              <a:t>a.	</a:t>
            </a:r>
            <a:r>
              <a:rPr lang="en-US" smtClean="0"/>
              <a:t>Program offerings</a:t>
            </a:r>
          </a:p>
          <a:p>
            <a:pPr marL="838200" lvl="1" indent="-381000" eaLnBrk="1" hangingPunct="1">
              <a:spcBef>
                <a:spcPct val="0"/>
              </a:spcBef>
              <a:buFont typeface="Wingdings 2" pitchFamily="18" charset="2"/>
              <a:buNone/>
            </a:pPr>
            <a:r>
              <a:rPr lang="en-US" smtClean="0"/>
              <a:t>b.	Student participation</a:t>
            </a:r>
          </a:p>
          <a:p>
            <a:pPr marL="838200" lvl="1" indent="-381000" eaLnBrk="1" hangingPunct="1">
              <a:spcBef>
                <a:spcPct val="0"/>
              </a:spcBef>
              <a:buFont typeface="Wingdings 2" pitchFamily="18" charset="2"/>
              <a:buNone/>
            </a:pPr>
            <a:r>
              <a:rPr lang="en-US" smtClean="0"/>
              <a:t>c.	Assessment</a:t>
            </a:r>
          </a:p>
          <a:p>
            <a:pPr marL="457200" indent="-457200" eaLnBrk="1" hangingPunct="1">
              <a:lnSpc>
                <a:spcPct val="90000"/>
              </a:lnSpc>
              <a:buFont typeface="Wingdings 2" pitchFamily="18" charset="2"/>
              <a:buNone/>
            </a:pPr>
            <a:r>
              <a:rPr lang="en-US" sz="2800" smtClean="0"/>
              <a:t>3.	Funds supplement and not supplant</a:t>
            </a:r>
          </a:p>
          <a:p>
            <a:pPr marL="457200" indent="-457200" eaLnBrk="1" hangingPunct="1">
              <a:lnSpc>
                <a:spcPct val="90000"/>
              </a:lnSpc>
              <a:buFont typeface="Wingdings 2" pitchFamily="18" charset="2"/>
              <a:buNone/>
            </a:pPr>
            <a:r>
              <a:rPr lang="en-US" sz="2800" smtClean="0"/>
              <a:t>4.	Time distribution records</a:t>
            </a:r>
            <a:endParaRPr lang="en-US" sz="2400" smtClean="0"/>
          </a:p>
          <a:p>
            <a:pPr marL="457200" indent="-457200" eaLnBrk="1" hangingPunct="1">
              <a:lnSpc>
                <a:spcPct val="90000"/>
              </a:lnSpc>
              <a:buFontTx/>
              <a:buNone/>
            </a:pPr>
            <a:endParaRPr lang="en-US" sz="2000" smtClean="0"/>
          </a:p>
        </p:txBody>
      </p:sp>
      <p:sp>
        <p:nvSpPr>
          <p:cNvPr id="29700" name="Rectangle 4"/>
          <p:cNvSpPr>
            <a:spLocks noGrp="1" noChangeArrowheads="1"/>
          </p:cNvSpPr>
          <p:nvPr>
            <p:ph sz="half" idx="2"/>
          </p:nvPr>
        </p:nvSpPr>
        <p:spPr>
          <a:xfrm>
            <a:off x="4648200" y="1998663"/>
            <a:ext cx="4191000" cy="3759200"/>
          </a:xfrm>
        </p:spPr>
        <p:txBody>
          <a:bodyPr/>
          <a:lstStyle/>
          <a:p>
            <a:pPr marL="457200" indent="-457200" eaLnBrk="1" hangingPunct="1">
              <a:lnSpc>
                <a:spcPct val="90000"/>
              </a:lnSpc>
              <a:buFontTx/>
              <a:buNone/>
            </a:pPr>
            <a:r>
              <a:rPr lang="en-US" sz="2400" smtClean="0"/>
              <a:t>5.	</a:t>
            </a:r>
            <a:r>
              <a:rPr lang="en-US" sz="2800" smtClean="0"/>
              <a:t>Procurement methods provide free &amp; open competition &amp; prevent conflict of interest</a:t>
            </a:r>
          </a:p>
          <a:p>
            <a:pPr marL="457200" indent="-457200" eaLnBrk="1" hangingPunct="1">
              <a:buFont typeface="Wingdings 2" pitchFamily="18" charset="2"/>
              <a:buNone/>
            </a:pPr>
            <a:r>
              <a:rPr lang="en-US" sz="2800" smtClean="0"/>
              <a:t>6.	Obligations incurred in time frame</a:t>
            </a:r>
          </a:p>
          <a:p>
            <a:pPr marL="457200" indent="-457200" eaLnBrk="1" hangingPunct="1">
              <a:buFont typeface="Wingdings 2" pitchFamily="18" charset="2"/>
              <a:buNone/>
            </a:pPr>
            <a:r>
              <a:rPr lang="en-US" sz="2800" smtClean="0"/>
              <a:t>7.	Expenditures are budgeted</a:t>
            </a:r>
          </a:p>
        </p:txBody>
      </p:sp>
      <p:sp>
        <p:nvSpPr>
          <p:cNvPr id="29701" name="Date Placeholder 4"/>
          <p:cNvSpPr>
            <a:spLocks noGrp="1"/>
          </p:cNvSpPr>
          <p:nvPr>
            <p:ph type="dt" sz="quarter" idx="10"/>
          </p:nvPr>
        </p:nvSpPr>
        <p:spPr bwMode="auto">
          <a:xfrm>
            <a:off x="457200" y="6180138"/>
            <a:ext cx="7993063" cy="541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29702" name="Text Box 6"/>
          <p:cNvSpPr txBox="1">
            <a:spLocks noChangeArrowheads="1"/>
          </p:cNvSpPr>
          <p:nvPr/>
        </p:nvSpPr>
        <p:spPr bwMode="auto">
          <a:xfrm>
            <a:off x="4784725" y="5721350"/>
            <a:ext cx="3851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a:solidFill>
                  <a:srgbClr val="FF0000"/>
                </a:solidFill>
              </a:rPr>
              <a:t>* See Notes Page for clarification.</a:t>
            </a:r>
          </a:p>
        </p:txBody>
      </p:sp>
      <p:sp>
        <p:nvSpPr>
          <p:cNvPr id="7" name="Slide Number Placeholder 6"/>
          <p:cNvSpPr>
            <a:spLocks noGrp="1"/>
          </p:cNvSpPr>
          <p:nvPr>
            <p:ph type="sldNum" sz="quarter" idx="12"/>
          </p:nvPr>
        </p:nvSpPr>
        <p:spPr/>
        <p:txBody>
          <a:bodyPr/>
          <a:lstStyle/>
          <a:p>
            <a:pPr>
              <a:defRPr/>
            </a:pPr>
            <a:fld id="{65447AB2-0378-4B42-914A-E60392B92A53}"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881063"/>
            <a:ext cx="8229600" cy="1235075"/>
          </a:xfrm>
        </p:spPr>
        <p:txBody>
          <a:bodyPr/>
          <a:lstStyle/>
          <a:p>
            <a:pPr eaLnBrk="1" hangingPunct="1">
              <a:lnSpc>
                <a:spcPts val="4500"/>
              </a:lnSpc>
            </a:pPr>
            <a:r>
              <a:rPr lang="en-US" sz="4400" smtClean="0"/>
              <a:t>What are the Rules on Perkins IV Equipment Purchase &amp; Inventory?</a:t>
            </a:r>
          </a:p>
        </p:txBody>
      </p:sp>
      <p:sp>
        <p:nvSpPr>
          <p:cNvPr id="30723" name="Rectangle 3"/>
          <p:cNvSpPr>
            <a:spLocks noGrp="1" noChangeArrowheads="1"/>
          </p:cNvSpPr>
          <p:nvPr>
            <p:ph idx="1"/>
          </p:nvPr>
        </p:nvSpPr>
        <p:spPr>
          <a:xfrm>
            <a:off x="203200" y="2454275"/>
            <a:ext cx="8686800" cy="3692525"/>
          </a:xfrm>
        </p:spPr>
        <p:txBody>
          <a:bodyPr/>
          <a:lstStyle/>
          <a:p>
            <a:pPr eaLnBrk="1" hangingPunct="1">
              <a:lnSpc>
                <a:spcPct val="90000"/>
              </a:lnSpc>
              <a:spcAft>
                <a:spcPts val="1800"/>
              </a:spcAft>
            </a:pPr>
            <a:r>
              <a:rPr lang="en-US" sz="2800" smtClean="0"/>
              <a:t>Equipment is defined as having a purchase price of $200 or more </a:t>
            </a:r>
            <a:r>
              <a:rPr lang="en-US" sz="2800" b="1" u="sng" smtClean="0"/>
              <a:t>and</a:t>
            </a:r>
            <a:r>
              <a:rPr lang="en-US" sz="2800" smtClean="0"/>
              <a:t> a useful life of one year or longer</a:t>
            </a:r>
          </a:p>
          <a:p>
            <a:pPr eaLnBrk="1" hangingPunct="1">
              <a:lnSpc>
                <a:spcPct val="90000"/>
              </a:lnSpc>
              <a:spcAft>
                <a:spcPts val="1800"/>
              </a:spcAft>
            </a:pPr>
            <a:r>
              <a:rPr lang="en-US" sz="2800" smtClean="0"/>
              <a:t>Equipment shall be maintained in a trace inventory system if the equipment is worth $5,000 or more </a:t>
            </a:r>
            <a:r>
              <a:rPr lang="en-US" sz="2800" b="1" u="sng" smtClean="0"/>
              <a:t>and</a:t>
            </a:r>
            <a:r>
              <a:rPr lang="en-US" sz="2800" smtClean="0"/>
              <a:t> a useful life of one year or longer</a:t>
            </a:r>
          </a:p>
          <a:p>
            <a:pPr eaLnBrk="1" hangingPunct="1">
              <a:lnSpc>
                <a:spcPct val="90000"/>
              </a:lnSpc>
            </a:pPr>
            <a:r>
              <a:rPr lang="en-US" sz="2800" smtClean="0"/>
              <a:t>Equipment shall be identified as having been purchased with Perkins funds</a:t>
            </a:r>
          </a:p>
        </p:txBody>
      </p:sp>
      <p:sp>
        <p:nvSpPr>
          <p:cNvPr id="30724" name="Date Placeholder 3"/>
          <p:cNvSpPr>
            <a:spLocks noGrp="1"/>
          </p:cNvSpPr>
          <p:nvPr>
            <p:ph type="dt" sz="quarter" idx="10"/>
          </p:nvPr>
        </p:nvSpPr>
        <p:spPr bwMode="auto">
          <a:xfrm>
            <a:off x="457200" y="6230938"/>
            <a:ext cx="8094663" cy="490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8E90895E-DDF9-4E11-A5B8-D8A3DB5BE39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776175" y="2583712"/>
            <a:ext cx="6209416" cy="3967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18288" bIns="45720" numCol="1" anchor="t" anchorCtr="0" compatLnSpc="1">
            <a:prstTxWarp prst="textNoShape">
              <a:avLst/>
            </a:prstTxWarp>
          </a:bodyPr>
          <a:lstStyle>
            <a:lvl1pPr marL="0" marR="45720" indent="0" algn="r" rtl="0" eaLnBrk="0" fontAlgn="base" hangingPunct="0">
              <a:spcBef>
                <a:spcPct val="20000"/>
              </a:spcBef>
              <a:spcAft>
                <a:spcPct val="0"/>
              </a:spcAft>
              <a:buClr>
                <a:srgbClr val="0BD0D9"/>
              </a:buClr>
              <a:buSzPct val="95000"/>
              <a:buFont typeface="Wingdings 2" pitchFamily="18" charset="2"/>
              <a:buNone/>
              <a:defRPr sz="26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accent1"/>
              </a:buClr>
              <a:buSzPct val="85000"/>
              <a:buFont typeface="Wingdings 2" pitchFamily="18" charset="2"/>
              <a:buNone/>
              <a:defRPr sz="24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accent2"/>
              </a:buClr>
              <a:buSzPct val="70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0BD0D9"/>
              </a:buClr>
              <a:buSzPct val="65000"/>
              <a:buFont typeface="Wingdings 2" pitchFamily="18" charset="2"/>
              <a:buNone/>
              <a:defRPr sz="2000"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10CF9B"/>
              </a:buClr>
              <a:buSzPct val="65000"/>
              <a:buFont typeface="Wingdings 2" pitchFamily="18" charset="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R="0" algn="l" eaLnBrk="1" hangingPunct="1"/>
            <a:r>
              <a:rPr lang="en-US" sz="2400" b="1" dirty="0" smtClean="0"/>
              <a:t>Presenters:       </a:t>
            </a:r>
          </a:p>
          <a:p>
            <a:pPr marR="0" eaLnBrk="1" hangingPunct="1"/>
            <a:endParaRPr lang="en-US" sz="2400" b="1" dirty="0" smtClean="0"/>
          </a:p>
          <a:p>
            <a:pPr marR="0" eaLnBrk="1" hangingPunct="1"/>
            <a:endParaRPr lang="en-US" sz="2400" b="1" dirty="0"/>
          </a:p>
          <a:p>
            <a:pPr marR="0" eaLnBrk="1" hangingPunct="1"/>
            <a:endParaRPr lang="en-US" sz="2400" b="1" dirty="0" smtClean="0"/>
          </a:p>
          <a:p>
            <a:pPr marR="0" eaLnBrk="1" hangingPunct="1"/>
            <a:endParaRPr lang="en-US" sz="2400" b="1" dirty="0" smtClean="0"/>
          </a:p>
          <a:p>
            <a:pPr marR="0" algn="l" eaLnBrk="1" hangingPunct="1"/>
            <a:r>
              <a:rPr lang="en-US" sz="2400" b="1" dirty="0" smtClean="0"/>
              <a:t>Dr</a:t>
            </a:r>
            <a:r>
              <a:rPr lang="en-US" sz="2400" b="1" dirty="0"/>
              <a:t>. Maureen </a:t>
            </a:r>
            <a:r>
              <a:rPr lang="en-US" sz="2400" b="1" dirty="0" smtClean="0"/>
              <a:t>White	       Dr</a:t>
            </a:r>
            <a:r>
              <a:rPr lang="en-US" sz="2400" b="1" dirty="0"/>
              <a:t>. Chuck Wiseley</a:t>
            </a:r>
          </a:p>
          <a:p>
            <a:pPr marR="0" algn="ctr" eaLnBrk="1" hangingPunct="1"/>
            <a:r>
              <a:rPr lang="en-US" sz="2400" b="1" dirty="0" smtClean="0"/>
              <a:t>Career Technical Education</a:t>
            </a:r>
          </a:p>
          <a:p>
            <a:pPr marR="0" algn="ctr" eaLnBrk="1" hangingPunct="1"/>
            <a:r>
              <a:rPr lang="en-US" sz="2400" b="1" dirty="0" smtClean="0"/>
              <a:t>CA Community Colleges</a:t>
            </a:r>
          </a:p>
          <a:p>
            <a:pPr marR="0" algn="ctr" eaLnBrk="1" hangingPunct="1"/>
            <a:r>
              <a:rPr lang="en-US" sz="2400" b="1" dirty="0" smtClean="0"/>
              <a:t>Chancellor’s Office</a:t>
            </a:r>
          </a:p>
        </p:txBody>
      </p:sp>
      <p:sp>
        <p:nvSpPr>
          <p:cNvPr id="13315" name="Rectangle 2"/>
          <p:cNvSpPr>
            <a:spLocks noGrp="1" noChangeArrowheads="1"/>
          </p:cNvSpPr>
          <p:nvPr>
            <p:ph type="ctrTitle"/>
          </p:nvPr>
        </p:nvSpPr>
        <p:spPr>
          <a:xfrm>
            <a:off x="0" y="1020727"/>
            <a:ext cx="8686800" cy="1456660"/>
          </a:xfrm>
          <a:ln>
            <a:miter lim="800000"/>
            <a:headEnd/>
            <a:tailEnd/>
          </a:ln>
        </p:spPr>
        <p:txBody>
          <a:bodyPr/>
          <a:lstStyle/>
          <a:p>
            <a:pPr eaLnBrk="1" fontAlgn="auto" hangingPunct="1">
              <a:spcAft>
                <a:spcPts val="0"/>
              </a:spcAft>
              <a:defRPr/>
            </a:pPr>
            <a:r>
              <a:rPr lang="en-US" sz="4000" dirty="0"/>
              <a:t>Managing Perkins IV Funds:</a:t>
            </a:r>
            <a:br>
              <a:rPr lang="en-US" sz="4000" dirty="0"/>
            </a:br>
            <a:r>
              <a:rPr lang="en-US" sz="4000" dirty="0" smtClean="0"/>
              <a:t>Policies, Questions </a:t>
            </a:r>
            <a:r>
              <a:rPr lang="en-US" sz="4000" dirty="0"/>
              <a:t>and Answers</a:t>
            </a:r>
          </a:p>
        </p:txBody>
      </p:sp>
      <p:sp>
        <p:nvSpPr>
          <p:cNvPr id="6147" name="Rectangle 3"/>
          <p:cNvSpPr>
            <a:spLocks noGrp="1" noChangeArrowheads="1"/>
          </p:cNvSpPr>
          <p:nvPr>
            <p:ph type="subTitle" idx="1"/>
          </p:nvPr>
        </p:nvSpPr>
        <p:spPr>
          <a:xfrm>
            <a:off x="5520735" y="2705839"/>
            <a:ext cx="3083442" cy="1345166"/>
          </a:xfrm>
        </p:spPr>
        <p:txBody>
          <a:bodyPr/>
          <a:lstStyle/>
          <a:p>
            <a:pPr marR="0" eaLnBrk="1" hangingPunct="1"/>
            <a:r>
              <a:rPr lang="en-US" sz="3500" b="1" dirty="0" smtClean="0"/>
              <a:t>LOWDL</a:t>
            </a:r>
          </a:p>
          <a:p>
            <a:pPr marR="0" eaLnBrk="1" hangingPunct="1"/>
            <a:r>
              <a:rPr lang="en-US" sz="2400" b="1" dirty="0" smtClean="0"/>
              <a:t>March 28, 2011</a:t>
            </a:r>
          </a:p>
          <a:p>
            <a:pPr marR="0" eaLnBrk="1" hangingPunct="1"/>
            <a:endParaRPr lang="en-US" sz="2400" b="1" dirty="0" smtClean="0"/>
          </a:p>
        </p:txBody>
      </p:sp>
      <p:graphicFrame>
        <p:nvGraphicFramePr>
          <p:cNvPr id="2" name="Object 1"/>
          <p:cNvGraphicFramePr>
            <a:graphicFrameLocks noChangeAspect="1"/>
          </p:cNvGraphicFramePr>
          <p:nvPr userDrawn="1"/>
        </p:nvGraphicFramePr>
        <p:xfrm>
          <a:off x="228600" y="228600"/>
          <a:ext cx="1066800" cy="1066800"/>
        </p:xfrm>
        <a:graphic>
          <a:graphicData uri="http://schemas.openxmlformats.org/presentationml/2006/ole">
            <mc:AlternateContent xmlns:mc="http://schemas.openxmlformats.org/markup-compatibility/2006">
              <mc:Choice xmlns:v="urn:schemas-microsoft-com:vml" Requires="v">
                <p:oleObj spid="_x0000_s2058" name="Photo Editor Photo" r:id="rId4" imgW="952633" imgH="952633" progId="MSPhotoEd.3">
                  <p:embed/>
                </p:oleObj>
              </mc:Choice>
              <mc:Fallback>
                <p:oleObj name="Photo Editor Photo" r:id="rId4" imgW="952633" imgH="952633"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1066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27" name="Picture 3" descr="D:\My Documents\My Pictures\Chuck\Chuck-20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0345" y="3072809"/>
            <a:ext cx="1091254" cy="15138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3646" y="3072809"/>
            <a:ext cx="123825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055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965200"/>
            <a:ext cx="8534400" cy="1252538"/>
          </a:xfrm>
        </p:spPr>
        <p:txBody>
          <a:bodyPr/>
          <a:lstStyle/>
          <a:p>
            <a:pPr eaLnBrk="1" hangingPunct="1">
              <a:lnSpc>
                <a:spcPts val="4500"/>
              </a:lnSpc>
            </a:pPr>
            <a:r>
              <a:rPr lang="en-US" smtClean="0"/>
              <a:t>What is Included in Equipment Records?</a:t>
            </a:r>
          </a:p>
        </p:txBody>
      </p:sp>
      <p:sp>
        <p:nvSpPr>
          <p:cNvPr id="31747" name="Rectangle 3"/>
          <p:cNvSpPr>
            <a:spLocks noGrp="1" noChangeArrowheads="1"/>
          </p:cNvSpPr>
          <p:nvPr>
            <p:ph idx="1"/>
          </p:nvPr>
        </p:nvSpPr>
        <p:spPr>
          <a:xfrm>
            <a:off x="533400" y="2252663"/>
            <a:ext cx="8305800" cy="3995737"/>
          </a:xfrm>
        </p:spPr>
        <p:txBody>
          <a:bodyPr/>
          <a:lstStyle/>
          <a:p>
            <a:pPr eaLnBrk="1" hangingPunct="1">
              <a:lnSpc>
                <a:spcPct val="90000"/>
              </a:lnSpc>
            </a:pPr>
            <a:r>
              <a:rPr lang="en-US" smtClean="0"/>
              <a:t>Description</a:t>
            </a:r>
          </a:p>
          <a:p>
            <a:pPr eaLnBrk="1" hangingPunct="1">
              <a:lnSpc>
                <a:spcPct val="90000"/>
              </a:lnSpc>
            </a:pPr>
            <a:r>
              <a:rPr lang="en-US" smtClean="0"/>
              <a:t>Manufacturer’s serial number or other ID number</a:t>
            </a:r>
          </a:p>
          <a:p>
            <a:pPr eaLnBrk="1" hangingPunct="1">
              <a:lnSpc>
                <a:spcPct val="90000"/>
              </a:lnSpc>
            </a:pPr>
            <a:r>
              <a:rPr lang="en-US" smtClean="0"/>
              <a:t>Source, including the award number</a:t>
            </a:r>
          </a:p>
          <a:p>
            <a:pPr eaLnBrk="1" hangingPunct="1">
              <a:lnSpc>
                <a:spcPct val="90000"/>
              </a:lnSpc>
            </a:pPr>
            <a:r>
              <a:rPr lang="en-US" smtClean="0"/>
              <a:t>Title vested in the recipient or the Federal government</a:t>
            </a:r>
          </a:p>
          <a:p>
            <a:pPr eaLnBrk="1" hangingPunct="1">
              <a:lnSpc>
                <a:spcPct val="90000"/>
              </a:lnSpc>
            </a:pPr>
            <a:r>
              <a:rPr lang="en-US" smtClean="0"/>
              <a:t>Acquisition date</a:t>
            </a:r>
          </a:p>
          <a:p>
            <a:pPr eaLnBrk="1" hangingPunct="1">
              <a:lnSpc>
                <a:spcPct val="90000"/>
              </a:lnSpc>
            </a:pPr>
            <a:r>
              <a:rPr lang="en-US" smtClean="0"/>
              <a:t>Percentage of Federal participation in equipment cost</a:t>
            </a:r>
          </a:p>
          <a:p>
            <a:pPr eaLnBrk="1" hangingPunct="1">
              <a:lnSpc>
                <a:spcPct val="90000"/>
              </a:lnSpc>
            </a:pPr>
            <a:r>
              <a:rPr lang="en-US" smtClean="0"/>
              <a:t>Location and condition, date information was recorded</a:t>
            </a:r>
          </a:p>
          <a:p>
            <a:pPr eaLnBrk="1" hangingPunct="1">
              <a:lnSpc>
                <a:spcPct val="90000"/>
              </a:lnSpc>
            </a:pPr>
            <a:r>
              <a:rPr lang="en-US" smtClean="0"/>
              <a:t>Unit acquisition cost</a:t>
            </a:r>
          </a:p>
          <a:p>
            <a:pPr eaLnBrk="1" hangingPunct="1">
              <a:lnSpc>
                <a:spcPct val="90000"/>
              </a:lnSpc>
            </a:pPr>
            <a:r>
              <a:rPr lang="en-US" smtClean="0"/>
              <a:t>Date of last physical inventory</a:t>
            </a:r>
          </a:p>
        </p:txBody>
      </p:sp>
      <p:sp>
        <p:nvSpPr>
          <p:cNvPr id="31748" name="Date Placeholder 3"/>
          <p:cNvSpPr>
            <a:spLocks noGrp="1"/>
          </p:cNvSpPr>
          <p:nvPr>
            <p:ph type="dt" sz="quarter" idx="10"/>
          </p:nvPr>
        </p:nvSpPr>
        <p:spPr bwMode="auto">
          <a:xfrm>
            <a:off x="457200" y="6281738"/>
            <a:ext cx="7688263"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3AED04C7-63ED-42BC-9523-1F671D382115}"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524000"/>
            <a:ext cx="7772400" cy="388938"/>
          </a:xfrm>
        </p:spPr>
        <p:txBody>
          <a:bodyPr>
            <a:normAutofit fontScale="90000"/>
          </a:bodyPr>
          <a:lstStyle/>
          <a:p>
            <a:pPr eaLnBrk="1" hangingPunct="1">
              <a:lnSpc>
                <a:spcPts val="4000"/>
              </a:lnSpc>
              <a:defRPr/>
            </a:pPr>
            <a:r>
              <a:rPr lang="en-US" sz="4400" dirty="0" smtClean="0"/>
              <a:t>What are the Rules on Perkins IV Equipment Usage and Disposition?</a:t>
            </a:r>
          </a:p>
        </p:txBody>
      </p:sp>
      <p:sp>
        <p:nvSpPr>
          <p:cNvPr id="37891" name="Rectangle 3"/>
          <p:cNvSpPr>
            <a:spLocks noGrp="1" noChangeArrowheads="1"/>
          </p:cNvSpPr>
          <p:nvPr>
            <p:ph idx="1"/>
          </p:nvPr>
        </p:nvSpPr>
        <p:spPr>
          <a:xfrm>
            <a:off x="304800" y="2014538"/>
            <a:ext cx="8534400" cy="4233862"/>
          </a:xfrm>
        </p:spPr>
        <p:txBody>
          <a:bodyPr/>
          <a:lstStyle/>
          <a:p>
            <a:pPr eaLnBrk="1" hangingPunct="1">
              <a:lnSpc>
                <a:spcPct val="90000"/>
              </a:lnSpc>
              <a:defRPr/>
            </a:pPr>
            <a:r>
              <a:rPr lang="en-US" sz="2800" dirty="0"/>
              <a:t>May not be used to compete unfairly with business</a:t>
            </a:r>
          </a:p>
          <a:p>
            <a:pPr eaLnBrk="1" hangingPunct="1">
              <a:lnSpc>
                <a:spcPct val="90000"/>
              </a:lnSpc>
              <a:defRPr/>
            </a:pPr>
            <a:r>
              <a:rPr lang="en-US" sz="2800" dirty="0"/>
              <a:t>When no longer needed for original purpose or other federal programs:</a:t>
            </a:r>
          </a:p>
          <a:p>
            <a:pPr lvl="1" eaLnBrk="1" hangingPunct="1">
              <a:lnSpc>
                <a:spcPct val="90000"/>
              </a:lnSpc>
              <a:defRPr/>
            </a:pPr>
            <a:r>
              <a:rPr lang="en-US" sz="2200" dirty="0">
                <a:solidFill>
                  <a:schemeClr val="tx2">
                    <a:lumMod val="75000"/>
                  </a:schemeClr>
                </a:solidFill>
              </a:rPr>
              <a:t>Current fair market value of $5,000 or less, can keep or dispose of with no strings attached</a:t>
            </a:r>
          </a:p>
          <a:p>
            <a:pPr lvl="1" eaLnBrk="1" hangingPunct="1">
              <a:lnSpc>
                <a:spcPct val="90000"/>
              </a:lnSpc>
              <a:defRPr/>
            </a:pPr>
            <a:r>
              <a:rPr lang="en-US" sz="2200" dirty="0">
                <a:solidFill>
                  <a:schemeClr val="tx2">
                    <a:lumMod val="75000"/>
                  </a:schemeClr>
                </a:solidFill>
              </a:rPr>
              <a:t>Current fair market value of more than $5,000 – may retain or sell the equipment as long as the Federal agency is provided compensation</a:t>
            </a:r>
          </a:p>
          <a:p>
            <a:pPr eaLnBrk="1" hangingPunct="1">
              <a:lnSpc>
                <a:spcPct val="90000"/>
              </a:lnSpc>
              <a:defRPr/>
            </a:pPr>
            <a:r>
              <a:rPr lang="en-US" sz="2800" dirty="0"/>
              <a:t>Project Monitor must be notified when equipment is being sold, traded or transferred from one program to another.</a:t>
            </a:r>
          </a:p>
        </p:txBody>
      </p:sp>
      <p:sp>
        <p:nvSpPr>
          <p:cNvPr id="32772" name="Date Placeholder 3"/>
          <p:cNvSpPr>
            <a:spLocks noGrp="1"/>
          </p:cNvSpPr>
          <p:nvPr>
            <p:ph type="dt" sz="quarter" idx="10"/>
          </p:nvPr>
        </p:nvSpPr>
        <p:spPr bwMode="auto">
          <a:xfrm>
            <a:off x="457200" y="6230938"/>
            <a:ext cx="7366000" cy="490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13FD75BE-EBAE-4B32-8A7D-DF40F24B2A12}"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447800"/>
            <a:ext cx="7772400" cy="476250"/>
          </a:xfrm>
        </p:spPr>
        <p:txBody>
          <a:bodyPr/>
          <a:lstStyle/>
          <a:p>
            <a:pPr eaLnBrk="1" hangingPunct="1">
              <a:lnSpc>
                <a:spcPts val="4000"/>
              </a:lnSpc>
              <a:spcBef>
                <a:spcPts val="600"/>
              </a:spcBef>
              <a:spcAft>
                <a:spcPts val="1200"/>
              </a:spcAft>
            </a:pPr>
            <a:r>
              <a:rPr lang="en-US" sz="4000" smtClean="0"/>
              <a:t>What are the Rules on Perkins IV Travel Rates and Out-of-State Travel?</a:t>
            </a:r>
          </a:p>
        </p:txBody>
      </p:sp>
      <p:sp>
        <p:nvSpPr>
          <p:cNvPr id="38915" name="Rectangle 3"/>
          <p:cNvSpPr>
            <a:spLocks noGrp="1" noChangeArrowheads="1"/>
          </p:cNvSpPr>
          <p:nvPr>
            <p:ph idx="1"/>
          </p:nvPr>
        </p:nvSpPr>
        <p:spPr>
          <a:xfrm>
            <a:off x="220663" y="1930400"/>
            <a:ext cx="8618537" cy="4359275"/>
          </a:xfrm>
        </p:spPr>
        <p:txBody>
          <a:bodyPr/>
          <a:lstStyle/>
          <a:p>
            <a:pPr eaLnBrk="1" hangingPunct="1">
              <a:lnSpc>
                <a:spcPct val="90000"/>
              </a:lnSpc>
              <a:buFont typeface="Wingdings 2" pitchFamily="18" charset="2"/>
              <a:buNone/>
              <a:defRPr/>
            </a:pPr>
            <a:r>
              <a:rPr lang="en-US" sz="2400" dirty="0" smtClean="0"/>
              <a:t>1.	Current District per diem allowances — Check Local Rates</a:t>
            </a:r>
          </a:p>
          <a:p>
            <a:pPr eaLnBrk="1" hangingPunct="1">
              <a:lnSpc>
                <a:spcPct val="90000"/>
              </a:lnSpc>
              <a:buFont typeface="Wingdings 2" pitchFamily="18" charset="2"/>
              <a:buNone/>
              <a:defRPr/>
            </a:pPr>
            <a:r>
              <a:rPr lang="en-US" sz="2400" dirty="0" smtClean="0"/>
              <a:t>2.	Current </a:t>
            </a:r>
            <a:r>
              <a:rPr lang="en-US" sz="2400" dirty="0"/>
              <a:t>California per diem </a:t>
            </a:r>
            <a:r>
              <a:rPr lang="en-US" sz="2400" dirty="0" smtClean="0"/>
              <a:t>allowances:</a:t>
            </a:r>
            <a:endParaRPr lang="en-US" sz="2400" dirty="0"/>
          </a:p>
          <a:p>
            <a:pPr lvl="1" eaLnBrk="1" hangingPunct="1">
              <a:lnSpc>
                <a:spcPct val="90000"/>
              </a:lnSpc>
              <a:buFontTx/>
              <a:buNone/>
              <a:defRPr/>
            </a:pPr>
            <a:r>
              <a:rPr lang="en-US" sz="2200" dirty="0"/>
              <a:t>Lodging: costs with receipt, Meals: breakfast - $6.00; lunch - $10.00; dinner - $18.00; incidentals - $</a:t>
            </a:r>
            <a:r>
              <a:rPr lang="en-US" sz="2200" dirty="0" smtClean="0"/>
              <a:t>6.00/day</a:t>
            </a:r>
          </a:p>
          <a:p>
            <a:pPr eaLnBrk="1" hangingPunct="1">
              <a:lnSpc>
                <a:spcPct val="90000"/>
              </a:lnSpc>
              <a:buFont typeface="Wingdings 2" pitchFamily="18" charset="2"/>
              <a:buNone/>
              <a:defRPr/>
            </a:pPr>
            <a:r>
              <a:rPr lang="en-US" sz="2200" dirty="0" smtClean="0"/>
              <a:t>3. </a:t>
            </a:r>
            <a:r>
              <a:rPr lang="en-US" sz="2400" dirty="0" smtClean="0"/>
              <a:t>Current Federal per diem allowances:</a:t>
            </a:r>
          </a:p>
          <a:p>
            <a:pPr lvl="1" eaLnBrk="1" hangingPunct="1">
              <a:lnSpc>
                <a:spcPct val="90000"/>
              </a:lnSpc>
              <a:buFontTx/>
              <a:buNone/>
              <a:defRPr/>
            </a:pPr>
            <a:r>
              <a:rPr lang="en-US" sz="2200" dirty="0" smtClean="0">
                <a:solidFill>
                  <a:schemeClr val="tx2">
                    <a:lumMod val="75000"/>
                  </a:schemeClr>
                </a:solidFill>
              </a:rPr>
              <a:t>Varies by location.  For current per diem rates:</a:t>
            </a:r>
          </a:p>
          <a:p>
            <a:pPr marL="627063" lvl="2" indent="0" eaLnBrk="1" hangingPunct="1">
              <a:lnSpc>
                <a:spcPct val="90000"/>
              </a:lnSpc>
              <a:buFontTx/>
              <a:buNone/>
              <a:defRPr/>
            </a:pPr>
            <a:r>
              <a:rPr lang="en-US" sz="1800" dirty="0" smtClean="0">
                <a:solidFill>
                  <a:schemeClr val="tx2">
                    <a:lumMod val="75000"/>
                  </a:schemeClr>
                </a:solidFill>
              </a:rPr>
              <a:t>http://www.gsa.gov/Portal/gsa/ep/contentView.do?contentId=17943&amp;contentType=GSA_BASIC</a:t>
            </a:r>
            <a:endParaRPr lang="en-US" sz="2200" dirty="0" smtClean="0">
              <a:solidFill>
                <a:schemeClr val="tx2">
                  <a:lumMod val="75000"/>
                </a:schemeClr>
              </a:solidFill>
            </a:endParaRPr>
          </a:p>
          <a:p>
            <a:pPr eaLnBrk="1" hangingPunct="1">
              <a:lnSpc>
                <a:spcPct val="90000"/>
              </a:lnSpc>
              <a:buFont typeface="Wingdings 2" pitchFamily="18" charset="2"/>
              <a:buNone/>
              <a:defRPr/>
            </a:pPr>
            <a:r>
              <a:rPr lang="en-US" sz="2400" dirty="0" smtClean="0"/>
              <a:t>Out-of-State Travel: </a:t>
            </a:r>
            <a:endParaRPr lang="en-US" sz="2400" dirty="0"/>
          </a:p>
          <a:p>
            <a:pPr lvl="1" eaLnBrk="1" hangingPunct="1">
              <a:lnSpc>
                <a:spcPct val="90000"/>
              </a:lnSpc>
              <a:defRPr/>
            </a:pPr>
            <a:r>
              <a:rPr lang="en-US" sz="2000" dirty="0">
                <a:solidFill>
                  <a:schemeClr val="tx2">
                    <a:lumMod val="75000"/>
                  </a:schemeClr>
                </a:solidFill>
              </a:rPr>
              <a:t>Must have prior approval from </a:t>
            </a:r>
            <a:r>
              <a:rPr lang="en-US" sz="2000" dirty="0" smtClean="0">
                <a:solidFill>
                  <a:schemeClr val="tx2">
                    <a:lumMod val="75000"/>
                  </a:schemeClr>
                </a:solidFill>
              </a:rPr>
              <a:t>Project Monitor</a:t>
            </a:r>
            <a:r>
              <a:rPr lang="en-US" sz="2000" dirty="0">
                <a:solidFill>
                  <a:schemeClr val="tx2">
                    <a:lumMod val="75000"/>
                  </a:schemeClr>
                </a:solidFill>
              </a:rPr>
              <a:t>.  </a:t>
            </a:r>
          </a:p>
          <a:p>
            <a:pPr lvl="1" eaLnBrk="1" hangingPunct="1">
              <a:lnSpc>
                <a:spcPct val="90000"/>
              </a:lnSpc>
              <a:defRPr/>
            </a:pPr>
            <a:r>
              <a:rPr lang="en-US" sz="2000" dirty="0" smtClean="0">
                <a:solidFill>
                  <a:schemeClr val="tx2">
                    <a:lumMod val="75000"/>
                  </a:schemeClr>
                </a:solidFill>
              </a:rPr>
              <a:t>New Form, Guidelines &amp; FAQS </a:t>
            </a:r>
            <a:r>
              <a:rPr lang="en-US" sz="2000" dirty="0">
                <a:solidFill>
                  <a:schemeClr val="tx2">
                    <a:lumMod val="75000"/>
                  </a:schemeClr>
                </a:solidFill>
              </a:rPr>
              <a:t>located </a:t>
            </a:r>
            <a:r>
              <a:rPr lang="en-US" sz="2000" dirty="0" smtClean="0">
                <a:solidFill>
                  <a:schemeClr val="tx2">
                    <a:lumMod val="75000"/>
                  </a:schemeClr>
                </a:solidFill>
              </a:rPr>
              <a:t>on CTE website</a:t>
            </a:r>
            <a:r>
              <a:rPr lang="en-US" sz="1800" dirty="0" smtClean="0">
                <a:solidFill>
                  <a:schemeClr val="tx2">
                    <a:lumMod val="75000"/>
                  </a:schemeClr>
                </a:solidFill>
              </a:rPr>
              <a:t>: http://www.cccco.edu/SystemOffice/Divisions/EconDevWorkPrep/CTE/tabid/415/Default.aspx. </a:t>
            </a:r>
            <a:endParaRPr lang="en-US" sz="2000" dirty="0">
              <a:solidFill>
                <a:schemeClr val="tx2">
                  <a:lumMod val="75000"/>
                </a:schemeClr>
              </a:solidFill>
            </a:endParaRPr>
          </a:p>
          <a:p>
            <a:pPr lvl="1" eaLnBrk="1" hangingPunct="1">
              <a:lnSpc>
                <a:spcPct val="90000"/>
              </a:lnSpc>
              <a:buFontTx/>
              <a:buNone/>
              <a:defRPr/>
            </a:pPr>
            <a:endParaRPr lang="en-US" sz="2200" dirty="0"/>
          </a:p>
          <a:p>
            <a:pPr eaLnBrk="1" hangingPunct="1">
              <a:lnSpc>
                <a:spcPct val="90000"/>
              </a:lnSpc>
              <a:buFontTx/>
              <a:buNone/>
              <a:defRPr/>
            </a:pPr>
            <a:endParaRPr lang="en-US" dirty="0"/>
          </a:p>
        </p:txBody>
      </p:sp>
      <p:sp>
        <p:nvSpPr>
          <p:cNvPr id="33796" name="Date Placeholder 3"/>
          <p:cNvSpPr>
            <a:spLocks noGrp="1"/>
          </p:cNvSpPr>
          <p:nvPr>
            <p:ph type="dt" sz="quarter" idx="10"/>
          </p:nvPr>
        </p:nvSpPr>
        <p:spPr bwMode="auto">
          <a:xfrm>
            <a:off x="457200" y="6197600"/>
            <a:ext cx="7975600" cy="523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60A8219A-A86D-4BE7-A424-99F2321A2D61}"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79463"/>
            <a:ext cx="7772400" cy="693737"/>
          </a:xfrm>
        </p:spPr>
        <p:txBody>
          <a:bodyPr/>
          <a:lstStyle/>
          <a:p>
            <a:pPr eaLnBrk="1" hangingPunct="1"/>
            <a:r>
              <a:rPr lang="en-US" sz="4800" dirty="0" smtClean="0"/>
              <a:t>Where Can I Find “The Rules?”</a:t>
            </a:r>
          </a:p>
        </p:txBody>
      </p:sp>
      <p:sp>
        <p:nvSpPr>
          <p:cNvPr id="39939" name="Rectangle 3"/>
          <p:cNvSpPr>
            <a:spLocks noGrp="1" noChangeArrowheads="1"/>
          </p:cNvSpPr>
          <p:nvPr>
            <p:ph idx="1"/>
          </p:nvPr>
        </p:nvSpPr>
        <p:spPr>
          <a:xfrm>
            <a:off x="220663" y="1557338"/>
            <a:ext cx="8923337" cy="4691062"/>
          </a:xfrm>
        </p:spPr>
        <p:txBody>
          <a:bodyPr/>
          <a:lstStyle/>
          <a:p>
            <a:pPr eaLnBrk="1" hangingPunct="1">
              <a:lnSpc>
                <a:spcPct val="90000"/>
              </a:lnSpc>
              <a:defRPr/>
            </a:pPr>
            <a:r>
              <a:rPr lang="en-US" sz="2000" dirty="0" smtClean="0"/>
              <a:t>State Budget and Accounting Manual (BAM)</a:t>
            </a:r>
          </a:p>
          <a:p>
            <a:pPr lvl="1" eaLnBrk="1" hangingPunct="1">
              <a:lnSpc>
                <a:spcPct val="90000"/>
              </a:lnSpc>
              <a:buFontTx/>
              <a:buNone/>
              <a:defRPr/>
            </a:pPr>
            <a:r>
              <a:rPr lang="en-US" sz="2000" dirty="0" smtClean="0">
                <a:solidFill>
                  <a:schemeClr val="tx2">
                    <a:lumMod val="75000"/>
                  </a:schemeClr>
                </a:solidFill>
              </a:rPr>
              <a:t>http://www.cccco.edu/SystemOffice/Divisions/FinanceFacilities/FiscalServices/FiscalStandardsInformation/BudgetandAccountingManual/tabid/381/Default.aspx</a:t>
            </a:r>
          </a:p>
          <a:p>
            <a:pPr eaLnBrk="1" hangingPunct="1">
              <a:lnSpc>
                <a:spcPct val="90000"/>
              </a:lnSpc>
              <a:defRPr/>
            </a:pPr>
            <a:r>
              <a:rPr lang="en-US" sz="2200" dirty="0" smtClean="0"/>
              <a:t>EDGAR</a:t>
            </a:r>
          </a:p>
          <a:p>
            <a:pPr lvl="1" eaLnBrk="1" hangingPunct="1">
              <a:lnSpc>
                <a:spcPct val="90000"/>
              </a:lnSpc>
              <a:buFontTx/>
              <a:buNone/>
              <a:defRPr/>
            </a:pPr>
            <a:r>
              <a:rPr lang="en-US" sz="2000" dirty="0" smtClean="0">
                <a:solidFill>
                  <a:schemeClr val="tx2">
                    <a:lumMod val="75000"/>
                  </a:schemeClr>
                </a:solidFill>
              </a:rPr>
              <a:t>www.ed.gov/policy/fund/reg/edgarReg/edgar.html</a:t>
            </a:r>
          </a:p>
          <a:p>
            <a:pPr eaLnBrk="1" hangingPunct="1">
              <a:lnSpc>
                <a:spcPct val="90000"/>
              </a:lnSpc>
              <a:defRPr/>
            </a:pPr>
            <a:r>
              <a:rPr lang="en-US" sz="2000" dirty="0" smtClean="0"/>
              <a:t>OMB Circulars</a:t>
            </a:r>
          </a:p>
          <a:p>
            <a:pPr lvl="1" eaLnBrk="1" hangingPunct="1">
              <a:lnSpc>
                <a:spcPct val="90000"/>
              </a:lnSpc>
              <a:buFontTx/>
              <a:buNone/>
              <a:defRPr/>
            </a:pPr>
            <a:r>
              <a:rPr lang="en-US" sz="2000" dirty="0" smtClean="0">
                <a:solidFill>
                  <a:schemeClr val="tx2">
                    <a:lumMod val="75000"/>
                  </a:schemeClr>
                </a:solidFill>
              </a:rPr>
              <a:t>www.whitehouse.gov/omb/circulars</a:t>
            </a:r>
          </a:p>
          <a:p>
            <a:pPr eaLnBrk="1" hangingPunct="1">
              <a:lnSpc>
                <a:spcPct val="90000"/>
              </a:lnSpc>
              <a:defRPr/>
            </a:pPr>
            <a:r>
              <a:rPr lang="en-US" sz="2000" dirty="0" smtClean="0"/>
              <a:t>Federal Register</a:t>
            </a:r>
          </a:p>
          <a:p>
            <a:pPr lvl="1" eaLnBrk="1" hangingPunct="1">
              <a:lnSpc>
                <a:spcPct val="90000"/>
              </a:lnSpc>
              <a:buFontTx/>
              <a:buNone/>
              <a:defRPr/>
            </a:pPr>
            <a:r>
              <a:rPr lang="en-US" sz="2000" dirty="0" smtClean="0">
                <a:solidFill>
                  <a:schemeClr val="tx2">
                    <a:lumMod val="75000"/>
                  </a:schemeClr>
                </a:solidFill>
              </a:rPr>
              <a:t>www.gpoaccess.gov/cfr</a:t>
            </a:r>
          </a:p>
          <a:p>
            <a:pPr eaLnBrk="1" hangingPunct="1">
              <a:lnSpc>
                <a:spcPct val="90000"/>
              </a:lnSpc>
              <a:defRPr/>
            </a:pPr>
            <a:r>
              <a:rPr lang="en-US" sz="2000" dirty="0" smtClean="0"/>
              <a:t>Federal Legislation (Library of Congress web site)</a:t>
            </a:r>
          </a:p>
          <a:p>
            <a:pPr lvl="1" eaLnBrk="1" hangingPunct="1">
              <a:lnSpc>
                <a:spcPct val="90000"/>
              </a:lnSpc>
              <a:buFontTx/>
              <a:buNone/>
              <a:defRPr/>
            </a:pPr>
            <a:r>
              <a:rPr lang="en-US" sz="2000" dirty="0" smtClean="0">
                <a:solidFill>
                  <a:schemeClr val="tx2">
                    <a:lumMod val="75000"/>
                  </a:schemeClr>
                </a:solidFill>
              </a:rPr>
              <a:t>http://thomas.loc.gov</a:t>
            </a:r>
          </a:p>
          <a:p>
            <a:pPr eaLnBrk="1" hangingPunct="1">
              <a:lnSpc>
                <a:spcPct val="90000"/>
              </a:lnSpc>
              <a:defRPr/>
            </a:pPr>
            <a:r>
              <a:rPr lang="en-US" sz="2000" dirty="0" smtClean="0"/>
              <a:t>US Department of Education</a:t>
            </a:r>
          </a:p>
          <a:p>
            <a:pPr lvl="1" eaLnBrk="1" hangingPunct="1">
              <a:lnSpc>
                <a:spcPct val="90000"/>
              </a:lnSpc>
              <a:buFontTx/>
              <a:buNone/>
              <a:defRPr/>
            </a:pPr>
            <a:r>
              <a:rPr lang="en-US" sz="2000" dirty="0" smtClean="0">
                <a:solidFill>
                  <a:schemeClr val="tx2">
                    <a:lumMod val="75000"/>
                  </a:schemeClr>
                </a:solidFill>
              </a:rPr>
              <a:t>www.ed.gov</a:t>
            </a:r>
          </a:p>
        </p:txBody>
      </p:sp>
      <p:sp>
        <p:nvSpPr>
          <p:cNvPr id="34820" name="Date Placeholder 3"/>
          <p:cNvSpPr>
            <a:spLocks noGrp="1"/>
          </p:cNvSpPr>
          <p:nvPr>
            <p:ph type="dt" sz="quarter" idx="10"/>
          </p:nvPr>
        </p:nvSpPr>
        <p:spPr bwMode="auto">
          <a:xfrm>
            <a:off x="457200" y="6248400"/>
            <a:ext cx="7856538"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8657BD47-320B-49E3-A11F-86ACFDCE857D}"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14423" y="6152707"/>
            <a:ext cx="7010400" cy="533400"/>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48130" name="Rectangle 2"/>
          <p:cNvSpPr>
            <a:spLocks noGrp="1" noChangeArrowheads="1"/>
          </p:cNvSpPr>
          <p:nvPr>
            <p:ph type="title"/>
          </p:nvPr>
        </p:nvSpPr>
        <p:spPr>
          <a:xfrm>
            <a:off x="707065" y="1229833"/>
            <a:ext cx="7772400" cy="762000"/>
          </a:xfrm>
        </p:spPr>
        <p:txBody>
          <a:bodyPr/>
          <a:lstStyle/>
          <a:p>
            <a:r>
              <a:rPr lang="en-US" dirty="0"/>
              <a:t>Scenario 1</a:t>
            </a:r>
          </a:p>
        </p:txBody>
      </p:sp>
      <p:sp>
        <p:nvSpPr>
          <p:cNvPr id="48131" name="Rectangle 3"/>
          <p:cNvSpPr>
            <a:spLocks noGrp="1" noChangeArrowheads="1"/>
          </p:cNvSpPr>
          <p:nvPr>
            <p:ph type="body" sz="half" idx="2"/>
          </p:nvPr>
        </p:nvSpPr>
        <p:spPr>
          <a:xfrm>
            <a:off x="4222897" y="2436628"/>
            <a:ext cx="3962400" cy="3276600"/>
          </a:xfrm>
        </p:spPr>
        <p:txBody>
          <a:bodyPr/>
          <a:lstStyle/>
          <a:p>
            <a:r>
              <a:rPr lang="en-US" sz="2000" dirty="0"/>
              <a:t>Our college started a welding program at a satellite site two years ago.  Funds used for this program were not </a:t>
            </a:r>
            <a:r>
              <a:rPr lang="en-US" sz="2000" dirty="0" smtClean="0"/>
              <a:t>from Perkins.  </a:t>
            </a:r>
            <a:r>
              <a:rPr lang="en-US" sz="2000" dirty="0"/>
              <a:t>This year the satellite site program is being considered for elimination due to budget cuts.  </a:t>
            </a:r>
            <a:r>
              <a:rPr lang="en-US" sz="2000" dirty="0" smtClean="0"/>
              <a:t/>
            </a:r>
            <a:br>
              <a:rPr lang="en-US" sz="2000" dirty="0" smtClean="0"/>
            </a:br>
            <a:r>
              <a:rPr lang="en-US" sz="2000" dirty="0" smtClean="0"/>
              <a:t/>
            </a:r>
            <a:br>
              <a:rPr lang="en-US" sz="2000" dirty="0" smtClean="0"/>
            </a:br>
            <a:r>
              <a:rPr lang="en-US" sz="2000" b="1" dirty="0" smtClean="0"/>
              <a:t>May </a:t>
            </a:r>
            <a:r>
              <a:rPr lang="en-US" sz="2000" b="1" dirty="0"/>
              <a:t>we use </a:t>
            </a:r>
            <a:r>
              <a:rPr lang="en-US" sz="2000" b="1" dirty="0" smtClean="0"/>
              <a:t>Perkins </a:t>
            </a:r>
            <a:r>
              <a:rPr lang="en-US" sz="2000" b="1" dirty="0"/>
              <a:t>funds to fund the program?</a:t>
            </a:r>
            <a:r>
              <a:rPr lang="en-US" sz="2000" dirty="0"/>
              <a:t/>
            </a:r>
            <a:br>
              <a:rPr lang="en-US" sz="2000" dirty="0"/>
            </a:br>
            <a:endParaRPr lang="en-US" sz="2000" dirty="0"/>
          </a:p>
        </p:txBody>
      </p:sp>
      <p:pic>
        <p:nvPicPr>
          <p:cNvPr id="48134" name="Picture 6" descr="C:\Documents and Settings\LFASSETT\Application Data\Microsoft\Media Catalog\Downloaded Clips\cl51\j0204534.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751367" y="2390553"/>
            <a:ext cx="3000375" cy="335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24</a:t>
            </a:fld>
            <a:endParaRPr lang="en-US" dirty="0">
              <a:solidFill>
                <a:schemeClr val="accent1"/>
              </a:solidFill>
              <a:latin typeface="+mj-lt"/>
            </a:endParaRPr>
          </a:p>
        </p:txBody>
      </p:sp>
    </p:spTree>
    <p:extLst>
      <p:ext uri="{BB962C8B-B14F-4D97-AF65-F5344CB8AC3E}">
        <p14:creationId xmlns:p14="http://schemas.microsoft.com/office/powerpoint/2010/main" val="1266461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199" y="6356350"/>
            <a:ext cx="8357191" cy="365125"/>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49154" name="Rectangle 2"/>
          <p:cNvSpPr>
            <a:spLocks noGrp="1" noChangeArrowheads="1"/>
          </p:cNvSpPr>
          <p:nvPr>
            <p:ph type="title"/>
          </p:nvPr>
        </p:nvSpPr>
        <p:spPr/>
        <p:txBody>
          <a:bodyPr/>
          <a:lstStyle/>
          <a:p>
            <a:r>
              <a:rPr lang="en-US" sz="4000" dirty="0"/>
              <a:t>Why might this be an audit exception?</a:t>
            </a:r>
          </a:p>
        </p:txBody>
      </p:sp>
      <p:sp>
        <p:nvSpPr>
          <p:cNvPr id="49155" name="Rectangle 3"/>
          <p:cNvSpPr>
            <a:spLocks noGrp="1" noChangeArrowheads="1"/>
          </p:cNvSpPr>
          <p:nvPr>
            <p:ph type="body" idx="1"/>
          </p:nvPr>
        </p:nvSpPr>
        <p:spPr/>
        <p:txBody>
          <a:bodyPr/>
          <a:lstStyle/>
          <a:p>
            <a:pPr>
              <a:lnSpc>
                <a:spcPct val="150000"/>
              </a:lnSpc>
            </a:pPr>
            <a:r>
              <a:rPr lang="en-US" dirty="0"/>
              <a:t>Supplanting – using </a:t>
            </a:r>
            <a:r>
              <a:rPr lang="en-US" dirty="0" smtClean="0"/>
              <a:t>Perkins </a:t>
            </a:r>
            <a:r>
              <a:rPr lang="en-US" dirty="0"/>
              <a:t>funds to </a:t>
            </a:r>
            <a:r>
              <a:rPr lang="en-US" dirty="0" smtClean="0"/>
              <a:t>offset </a:t>
            </a:r>
            <a:r>
              <a:rPr lang="en-US" dirty="0"/>
              <a:t>other college funding sources.</a:t>
            </a:r>
          </a:p>
          <a:p>
            <a:pPr>
              <a:lnSpc>
                <a:spcPct val="150000"/>
              </a:lnSpc>
            </a:pPr>
            <a:r>
              <a:rPr lang="en-US" dirty="0"/>
              <a:t>The decrease in use of state funds and the subsequent increase in </a:t>
            </a:r>
            <a:r>
              <a:rPr lang="en-US" dirty="0" smtClean="0"/>
              <a:t>Perkins </a:t>
            </a:r>
            <a:r>
              <a:rPr lang="en-US" dirty="0"/>
              <a:t>dollars for a particular program would trigger a presumption of supplanting.</a:t>
            </a:r>
          </a:p>
          <a:p>
            <a:endParaRPr lang="en-US" dirty="0"/>
          </a:p>
        </p:txBody>
      </p:sp>
      <p:sp>
        <p:nvSpPr>
          <p:cNvPr id="5"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25</a:t>
            </a:fld>
            <a:endParaRPr lang="en-US" dirty="0">
              <a:solidFill>
                <a:schemeClr val="accent1"/>
              </a:solidFill>
              <a:latin typeface="+mj-lt"/>
            </a:endParaRPr>
          </a:p>
        </p:txBody>
      </p:sp>
    </p:spTree>
    <p:extLst>
      <p:ext uri="{BB962C8B-B14F-4D97-AF65-F5344CB8AC3E}">
        <p14:creationId xmlns:p14="http://schemas.microsoft.com/office/powerpoint/2010/main" val="3400706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8463516" cy="365125"/>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0178" name="Rectangle 2"/>
          <p:cNvSpPr>
            <a:spLocks noGrp="1" noChangeArrowheads="1"/>
          </p:cNvSpPr>
          <p:nvPr>
            <p:ph type="title"/>
          </p:nvPr>
        </p:nvSpPr>
        <p:spPr>
          <a:xfrm>
            <a:off x="813390" y="829339"/>
            <a:ext cx="7772400" cy="1143000"/>
          </a:xfrm>
        </p:spPr>
        <p:txBody>
          <a:bodyPr/>
          <a:lstStyle/>
          <a:p>
            <a:r>
              <a:rPr lang="en-US" dirty="0"/>
              <a:t>Scenario 1 Answer </a:t>
            </a:r>
          </a:p>
        </p:txBody>
      </p:sp>
      <p:sp>
        <p:nvSpPr>
          <p:cNvPr id="50179" name="Rectangle 3"/>
          <p:cNvSpPr>
            <a:spLocks noGrp="1" noChangeArrowheads="1"/>
          </p:cNvSpPr>
          <p:nvPr>
            <p:ph type="body" idx="1"/>
          </p:nvPr>
        </p:nvSpPr>
        <p:spPr>
          <a:xfrm>
            <a:off x="304800" y="2094614"/>
            <a:ext cx="8534400" cy="4153786"/>
          </a:xfrm>
        </p:spPr>
        <p:txBody>
          <a:bodyPr/>
          <a:lstStyle/>
          <a:p>
            <a:r>
              <a:rPr lang="en-US" sz="2400" dirty="0"/>
              <a:t>Depends.</a:t>
            </a:r>
          </a:p>
          <a:p>
            <a:r>
              <a:rPr lang="en-US" sz="2400" dirty="0"/>
              <a:t>Supplanting presumption is rebuttable </a:t>
            </a:r>
            <a:r>
              <a:rPr lang="en-US" sz="2400" dirty="0" smtClean="0"/>
              <a:t> </a:t>
            </a:r>
            <a:br>
              <a:rPr lang="en-US" sz="2400" dirty="0" smtClean="0"/>
            </a:br>
            <a:r>
              <a:rPr lang="en-US" sz="2400" dirty="0" smtClean="0"/>
              <a:t>“if </a:t>
            </a:r>
            <a:r>
              <a:rPr lang="en-US" sz="2400" dirty="0"/>
              <a:t>the college can demonstrate that the services in question would not have been provided if federal dollars were not available</a:t>
            </a:r>
            <a:r>
              <a:rPr lang="en-US" sz="2400" dirty="0" smtClean="0"/>
              <a:t>.”  </a:t>
            </a:r>
          </a:p>
          <a:p>
            <a:r>
              <a:rPr lang="en-US" sz="2400" dirty="0" smtClean="0"/>
              <a:t>In </a:t>
            </a:r>
            <a:r>
              <a:rPr lang="en-US" sz="2400" dirty="0"/>
              <a:t>other words, document that there were no other sources of funds to sustain the program.  </a:t>
            </a:r>
            <a:r>
              <a:rPr lang="en-US" sz="1800" dirty="0"/>
              <a:t>(OMB A-133 Compliance Supplement G,2.2)</a:t>
            </a:r>
            <a:endParaRPr lang="en-US" sz="2000" dirty="0"/>
          </a:p>
          <a:p>
            <a:pPr lvl="1"/>
            <a:r>
              <a:rPr lang="en-US" sz="2000" dirty="0"/>
              <a:t>Documentation – budget meeting minutes where decisions were made to eliminate program.</a:t>
            </a:r>
          </a:p>
        </p:txBody>
      </p:sp>
      <p:sp>
        <p:nvSpPr>
          <p:cNvPr id="5"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26</a:t>
            </a:fld>
            <a:endParaRPr lang="en-US" dirty="0">
              <a:solidFill>
                <a:schemeClr val="accent1"/>
              </a:solidFill>
              <a:latin typeface="+mj-lt"/>
            </a:endParaRPr>
          </a:p>
        </p:txBody>
      </p:sp>
    </p:spTree>
    <p:extLst>
      <p:ext uri="{BB962C8B-B14F-4D97-AF65-F5344CB8AC3E}">
        <p14:creationId xmlns:p14="http://schemas.microsoft.com/office/powerpoint/2010/main" val="98494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8389088" cy="365125"/>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1202" name="Rectangle 2"/>
          <p:cNvSpPr>
            <a:spLocks noGrp="1" noChangeArrowheads="1"/>
          </p:cNvSpPr>
          <p:nvPr>
            <p:ph type="title"/>
          </p:nvPr>
        </p:nvSpPr>
        <p:spPr>
          <a:xfrm>
            <a:off x="457200" y="1098254"/>
            <a:ext cx="8229600" cy="1804435"/>
          </a:xfrm>
        </p:spPr>
        <p:txBody>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Ask </a:t>
            </a:r>
            <a:r>
              <a:rPr lang="en-US" sz="4400" dirty="0"/>
              <a:t>yourself this question when you are unsure about an activity that you want to fund with </a:t>
            </a:r>
            <a:r>
              <a:rPr lang="en-US" sz="4400" dirty="0" smtClean="0"/>
              <a:t>Perkins</a:t>
            </a:r>
            <a:endParaRPr lang="en-US" sz="4400" dirty="0"/>
          </a:p>
        </p:txBody>
      </p:sp>
      <p:sp>
        <p:nvSpPr>
          <p:cNvPr id="51203" name="Rectangle 3"/>
          <p:cNvSpPr>
            <a:spLocks noGrp="1" noChangeArrowheads="1"/>
          </p:cNvSpPr>
          <p:nvPr>
            <p:ph type="body" idx="1"/>
          </p:nvPr>
        </p:nvSpPr>
        <p:spPr>
          <a:xfrm>
            <a:off x="347330" y="2711303"/>
            <a:ext cx="8534400" cy="3317357"/>
          </a:xfrm>
        </p:spPr>
        <p:txBody>
          <a:bodyPr/>
          <a:lstStyle/>
          <a:p>
            <a:pPr marL="0" indent="0">
              <a:buNone/>
            </a:pPr>
            <a:endParaRPr lang="en-US" sz="2400" dirty="0"/>
          </a:p>
          <a:p>
            <a:r>
              <a:rPr lang="en-US" sz="2400" dirty="0"/>
              <a:t>What would happen if I did not have any </a:t>
            </a:r>
            <a:r>
              <a:rPr lang="en-US" sz="2400" dirty="0" smtClean="0"/>
              <a:t>Perkins </a:t>
            </a:r>
            <a:r>
              <a:rPr lang="en-US" sz="2400" dirty="0"/>
              <a:t>funds?</a:t>
            </a:r>
          </a:p>
          <a:p>
            <a:pPr lvl="1"/>
            <a:r>
              <a:rPr lang="en-US" sz="2000" dirty="0"/>
              <a:t>Would the activity disappear?</a:t>
            </a:r>
          </a:p>
          <a:p>
            <a:pPr lvl="2"/>
            <a:r>
              <a:rPr lang="en-US" sz="2000" dirty="0"/>
              <a:t>Yes, may consider using </a:t>
            </a:r>
            <a:r>
              <a:rPr lang="en-US" sz="2000" dirty="0" smtClean="0"/>
              <a:t>Perkins </a:t>
            </a:r>
            <a:r>
              <a:rPr lang="en-US" sz="2000" dirty="0"/>
              <a:t>funds. </a:t>
            </a:r>
          </a:p>
          <a:p>
            <a:pPr lvl="1"/>
            <a:r>
              <a:rPr lang="en-US" sz="2000" dirty="0"/>
              <a:t>Would the program be discontinued?</a:t>
            </a:r>
          </a:p>
          <a:p>
            <a:pPr lvl="2"/>
            <a:r>
              <a:rPr lang="en-US" sz="2000" dirty="0"/>
              <a:t>Yes, may consider using </a:t>
            </a:r>
            <a:r>
              <a:rPr lang="en-US" sz="2000" dirty="0" smtClean="0"/>
              <a:t>Perkins </a:t>
            </a:r>
            <a:r>
              <a:rPr lang="en-US" sz="2000" dirty="0"/>
              <a:t>funds.</a:t>
            </a:r>
          </a:p>
          <a:p>
            <a:pPr lvl="1"/>
            <a:r>
              <a:rPr lang="en-US" sz="2000" dirty="0"/>
              <a:t>Could I fund the activity/program with other funds? </a:t>
            </a:r>
          </a:p>
          <a:p>
            <a:pPr lvl="2"/>
            <a:r>
              <a:rPr lang="en-US" sz="2000" dirty="0"/>
              <a:t> If yes, then do not use </a:t>
            </a:r>
            <a:r>
              <a:rPr lang="en-US" sz="2000" dirty="0" smtClean="0"/>
              <a:t>Perkins </a:t>
            </a:r>
            <a:r>
              <a:rPr lang="en-US" sz="2000" dirty="0"/>
              <a:t>funds.</a:t>
            </a:r>
          </a:p>
        </p:txBody>
      </p:sp>
      <p:sp>
        <p:nvSpPr>
          <p:cNvPr id="5"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27</a:t>
            </a:fld>
            <a:endParaRPr lang="en-US" dirty="0">
              <a:solidFill>
                <a:schemeClr val="accent1"/>
              </a:solidFill>
              <a:latin typeface="+mj-lt"/>
            </a:endParaRPr>
          </a:p>
        </p:txBody>
      </p:sp>
    </p:spTree>
    <p:extLst>
      <p:ext uri="{BB962C8B-B14F-4D97-AF65-F5344CB8AC3E}">
        <p14:creationId xmlns:p14="http://schemas.microsoft.com/office/powerpoint/2010/main" val="1574568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56954" y="6142075"/>
            <a:ext cx="7010400" cy="533400"/>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2226" name="Rectangle 2"/>
          <p:cNvSpPr>
            <a:spLocks noGrp="1" noChangeArrowheads="1"/>
          </p:cNvSpPr>
          <p:nvPr>
            <p:ph type="title"/>
          </p:nvPr>
        </p:nvSpPr>
        <p:spPr>
          <a:xfrm>
            <a:off x="536944" y="730102"/>
            <a:ext cx="7772400" cy="1143000"/>
          </a:xfrm>
        </p:spPr>
        <p:txBody>
          <a:bodyPr/>
          <a:lstStyle/>
          <a:p>
            <a:r>
              <a:rPr lang="en-US" dirty="0"/>
              <a:t>Scenario 2</a:t>
            </a:r>
          </a:p>
        </p:txBody>
      </p:sp>
      <p:sp>
        <p:nvSpPr>
          <p:cNvPr id="52227" name="Rectangle 3"/>
          <p:cNvSpPr>
            <a:spLocks noGrp="1" noChangeArrowheads="1"/>
          </p:cNvSpPr>
          <p:nvPr>
            <p:ph type="body" sz="half" idx="1"/>
          </p:nvPr>
        </p:nvSpPr>
        <p:spPr>
          <a:xfrm>
            <a:off x="544033" y="2429539"/>
            <a:ext cx="3886200" cy="3124200"/>
          </a:xfrm>
        </p:spPr>
        <p:txBody>
          <a:bodyPr/>
          <a:lstStyle/>
          <a:p>
            <a:r>
              <a:rPr lang="en-US" sz="2400" dirty="0"/>
              <a:t>The college is upgrading computers across the campus on a three year cycle.  </a:t>
            </a:r>
            <a:r>
              <a:rPr lang="en-US" sz="2400" dirty="0" smtClean="0"/>
              <a:t/>
            </a:r>
            <a:br>
              <a:rPr lang="en-US" sz="2400" dirty="0" smtClean="0"/>
            </a:br>
            <a:r>
              <a:rPr lang="en-US" sz="2400" dirty="0" smtClean="0"/>
              <a:t/>
            </a:r>
            <a:br>
              <a:rPr lang="en-US" sz="2400" dirty="0" smtClean="0"/>
            </a:br>
            <a:r>
              <a:rPr lang="en-US" sz="2400" b="1" dirty="0" smtClean="0"/>
              <a:t>May </a:t>
            </a:r>
            <a:r>
              <a:rPr lang="en-US" sz="2400" b="1" dirty="0"/>
              <a:t>we fund </a:t>
            </a:r>
            <a:r>
              <a:rPr lang="en-US" sz="2400" b="1" dirty="0" smtClean="0"/>
              <a:t>the computer </a:t>
            </a:r>
            <a:r>
              <a:rPr lang="en-US" sz="2400" b="1" dirty="0"/>
              <a:t>upgrades for the </a:t>
            </a:r>
            <a:r>
              <a:rPr lang="en-US" sz="2400" b="1" dirty="0" smtClean="0"/>
              <a:t>CTE </a:t>
            </a:r>
            <a:r>
              <a:rPr lang="en-US" sz="2400" b="1" dirty="0"/>
              <a:t>programs using </a:t>
            </a:r>
            <a:r>
              <a:rPr lang="en-US" sz="2400" b="1" dirty="0" smtClean="0"/>
              <a:t>Perkins </a:t>
            </a:r>
            <a:r>
              <a:rPr lang="en-US" sz="2400" b="1" dirty="0"/>
              <a:t>funds?</a:t>
            </a:r>
          </a:p>
        </p:txBody>
      </p:sp>
      <p:pic>
        <p:nvPicPr>
          <p:cNvPr id="52233" name="Picture 9" descr="C:\Documents and Settings\LFASSETT\Application Data\Microsoft\Media Catalog\Downloaded Clips\cl1\PE03879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876800" y="2895600"/>
            <a:ext cx="3657600" cy="300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28</a:t>
            </a:fld>
            <a:endParaRPr lang="en-US" dirty="0">
              <a:solidFill>
                <a:schemeClr val="accent1"/>
              </a:solidFill>
              <a:latin typeface="+mj-lt"/>
            </a:endParaRPr>
          </a:p>
        </p:txBody>
      </p:sp>
    </p:spTree>
    <p:extLst>
      <p:ext uri="{BB962C8B-B14F-4D97-AF65-F5344CB8AC3E}">
        <p14:creationId xmlns:p14="http://schemas.microsoft.com/office/powerpoint/2010/main" val="8123042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199" y="6356350"/>
            <a:ext cx="8325293" cy="365125"/>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3250" name="Rectangle 3074"/>
          <p:cNvSpPr>
            <a:spLocks noGrp="1" noChangeArrowheads="1"/>
          </p:cNvSpPr>
          <p:nvPr>
            <p:ph type="title"/>
          </p:nvPr>
        </p:nvSpPr>
        <p:spPr>
          <a:xfrm>
            <a:off x="685800" y="1084522"/>
            <a:ext cx="7772400" cy="871870"/>
          </a:xfrm>
        </p:spPr>
        <p:txBody>
          <a:bodyPr/>
          <a:lstStyle/>
          <a:p>
            <a:r>
              <a:rPr lang="en-US" dirty="0"/>
              <a:t>Scenario 2 Answer</a:t>
            </a:r>
          </a:p>
        </p:txBody>
      </p:sp>
      <p:sp>
        <p:nvSpPr>
          <p:cNvPr id="53251" name="Rectangle 3075"/>
          <p:cNvSpPr>
            <a:spLocks noGrp="1" noChangeArrowheads="1"/>
          </p:cNvSpPr>
          <p:nvPr>
            <p:ph type="body" idx="1"/>
          </p:nvPr>
        </p:nvSpPr>
        <p:spPr>
          <a:xfrm>
            <a:off x="304800" y="2137144"/>
            <a:ext cx="8534400" cy="3976577"/>
          </a:xfrm>
        </p:spPr>
        <p:txBody>
          <a:bodyPr/>
          <a:lstStyle/>
          <a:p>
            <a:r>
              <a:rPr lang="en-US" sz="2400" b="1" dirty="0"/>
              <a:t>No</a:t>
            </a:r>
          </a:p>
          <a:p>
            <a:r>
              <a:rPr lang="en-US" sz="2400" dirty="0"/>
              <a:t>Three year funding cycle – implies ongoing use of </a:t>
            </a:r>
            <a:r>
              <a:rPr lang="en-US" sz="2400" dirty="0" smtClean="0"/>
              <a:t>Perkins </a:t>
            </a:r>
            <a:r>
              <a:rPr lang="en-US" sz="2400" dirty="0"/>
              <a:t>funds to accomplish something that other funds should be used to do.  </a:t>
            </a:r>
          </a:p>
          <a:p>
            <a:pPr lvl="1"/>
            <a:r>
              <a:rPr lang="en-US" sz="2000" dirty="0" smtClean="0"/>
              <a:t>Perkins </a:t>
            </a:r>
            <a:r>
              <a:rPr lang="en-US" sz="2000" dirty="0"/>
              <a:t>funds should be used for program improvement or enhancement.</a:t>
            </a:r>
          </a:p>
          <a:p>
            <a:r>
              <a:rPr lang="en-US" sz="2400" dirty="0" smtClean="0"/>
              <a:t>CTE </a:t>
            </a:r>
            <a:r>
              <a:rPr lang="en-US" sz="2400" dirty="0"/>
              <a:t>programs should benefit from use of other college fund sources same as other programs. </a:t>
            </a:r>
          </a:p>
          <a:p>
            <a:pPr lvl="1"/>
            <a:r>
              <a:rPr lang="en-US" dirty="0"/>
              <a:t> </a:t>
            </a:r>
            <a:r>
              <a:rPr lang="en-US" sz="2000" dirty="0"/>
              <a:t>Use of </a:t>
            </a:r>
            <a:r>
              <a:rPr lang="en-US" sz="2000" dirty="0" smtClean="0"/>
              <a:t>Perkins </a:t>
            </a:r>
            <a:r>
              <a:rPr lang="en-US" sz="2000" dirty="0"/>
              <a:t>funds only </a:t>
            </a:r>
            <a:r>
              <a:rPr lang="en-US" sz="2000" dirty="0" smtClean="0"/>
              <a:t>for could </a:t>
            </a:r>
            <a:r>
              <a:rPr lang="en-US" sz="2000" dirty="0"/>
              <a:t>be considered supplanting.</a:t>
            </a:r>
          </a:p>
          <a:p>
            <a:endParaRPr lang="en-US" sz="2000" dirty="0"/>
          </a:p>
        </p:txBody>
      </p:sp>
      <p:sp>
        <p:nvSpPr>
          <p:cNvPr id="5"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29</a:t>
            </a:fld>
            <a:endParaRPr lang="en-US" dirty="0">
              <a:solidFill>
                <a:schemeClr val="accent1"/>
              </a:solidFill>
              <a:latin typeface="+mj-lt"/>
            </a:endParaRPr>
          </a:p>
        </p:txBody>
      </p:sp>
    </p:spTree>
    <p:extLst>
      <p:ext uri="{BB962C8B-B14F-4D97-AF65-F5344CB8AC3E}">
        <p14:creationId xmlns:p14="http://schemas.microsoft.com/office/powerpoint/2010/main" val="4027879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947738"/>
            <a:ext cx="7772400" cy="609600"/>
          </a:xfrm>
        </p:spPr>
        <p:txBody>
          <a:bodyPr/>
          <a:lstStyle/>
          <a:p>
            <a:pPr eaLnBrk="1" hangingPunct="1"/>
            <a:r>
              <a:rPr lang="en-US" smtClean="0"/>
              <a:t>Background</a:t>
            </a:r>
          </a:p>
        </p:txBody>
      </p:sp>
      <p:sp>
        <p:nvSpPr>
          <p:cNvPr id="14339" name="Content Placeholder 2"/>
          <p:cNvSpPr>
            <a:spLocks noGrp="1"/>
          </p:cNvSpPr>
          <p:nvPr>
            <p:ph idx="1"/>
          </p:nvPr>
        </p:nvSpPr>
        <p:spPr>
          <a:xfrm>
            <a:off x="304800" y="1592263"/>
            <a:ext cx="8839200" cy="4638675"/>
          </a:xfrm>
        </p:spPr>
        <p:txBody>
          <a:bodyPr/>
          <a:lstStyle/>
          <a:p>
            <a:pPr eaLnBrk="1" hangingPunct="1">
              <a:defRPr/>
            </a:pPr>
            <a:r>
              <a:rPr lang="en-US" sz="2800" dirty="0"/>
              <a:t>President signed into law August 12, 2006</a:t>
            </a:r>
          </a:p>
          <a:p>
            <a:pPr eaLnBrk="1" hangingPunct="1">
              <a:defRPr/>
            </a:pPr>
            <a:r>
              <a:rPr lang="en-US" sz="2800" dirty="0"/>
              <a:t>Reauthorized through 2012 as Public Law 109-270</a:t>
            </a:r>
          </a:p>
          <a:p>
            <a:pPr eaLnBrk="1" hangingPunct="1">
              <a:defRPr/>
            </a:pPr>
            <a:r>
              <a:rPr lang="en-US" sz="2800" dirty="0"/>
              <a:t>Themes in Perkins IV:</a:t>
            </a:r>
          </a:p>
          <a:p>
            <a:pPr lvl="1" eaLnBrk="1" hangingPunct="1">
              <a:defRPr/>
            </a:pPr>
            <a:r>
              <a:rPr lang="en-US" sz="2300" dirty="0">
                <a:solidFill>
                  <a:schemeClr val="tx2">
                    <a:lumMod val="75000"/>
                  </a:schemeClr>
                </a:solidFill>
              </a:rPr>
              <a:t>Accountability and program improvement</a:t>
            </a:r>
          </a:p>
          <a:p>
            <a:pPr lvl="1" eaLnBrk="1" hangingPunct="1">
              <a:defRPr/>
            </a:pPr>
            <a:r>
              <a:rPr lang="en-US" sz="2300" dirty="0" smtClean="0">
                <a:solidFill>
                  <a:schemeClr val="tx2">
                    <a:lumMod val="75000"/>
                  </a:schemeClr>
                </a:solidFill>
              </a:rPr>
              <a:t>Connections between secondary and postsecondary</a:t>
            </a:r>
          </a:p>
          <a:p>
            <a:pPr lvl="1" eaLnBrk="1" hangingPunct="1">
              <a:defRPr/>
            </a:pPr>
            <a:r>
              <a:rPr lang="en-US" sz="2300" dirty="0" smtClean="0">
                <a:solidFill>
                  <a:schemeClr val="tx2">
                    <a:lumMod val="75000"/>
                  </a:schemeClr>
                </a:solidFill>
              </a:rPr>
              <a:t>Strong </a:t>
            </a:r>
            <a:r>
              <a:rPr lang="en-US" sz="2300" dirty="0">
                <a:solidFill>
                  <a:schemeClr val="tx2">
                    <a:lumMod val="75000"/>
                  </a:schemeClr>
                </a:solidFill>
              </a:rPr>
              <a:t>academic and technical integration</a:t>
            </a:r>
          </a:p>
          <a:p>
            <a:pPr lvl="1" eaLnBrk="1" hangingPunct="1">
              <a:defRPr/>
            </a:pPr>
            <a:r>
              <a:rPr lang="en-US" sz="2300" dirty="0" smtClean="0">
                <a:solidFill>
                  <a:schemeClr val="tx2">
                    <a:lumMod val="75000"/>
                  </a:schemeClr>
                </a:solidFill>
              </a:rPr>
              <a:t>Strong </a:t>
            </a:r>
            <a:r>
              <a:rPr lang="en-US" sz="2300" dirty="0">
                <a:solidFill>
                  <a:schemeClr val="tx2">
                    <a:lumMod val="75000"/>
                  </a:schemeClr>
                </a:solidFill>
              </a:rPr>
              <a:t>focus on business and industry</a:t>
            </a:r>
          </a:p>
          <a:p>
            <a:pPr lvl="1" eaLnBrk="1" hangingPunct="1">
              <a:defRPr/>
            </a:pPr>
            <a:r>
              <a:rPr lang="en-US" sz="2300" dirty="0" smtClean="0">
                <a:solidFill>
                  <a:schemeClr val="tx2">
                    <a:lumMod val="75000"/>
                  </a:schemeClr>
                </a:solidFill>
              </a:rPr>
              <a:t>Increased coordination with CTE system/community</a:t>
            </a:r>
          </a:p>
          <a:p>
            <a:pPr eaLnBrk="1" hangingPunct="1">
              <a:defRPr/>
            </a:pPr>
            <a:r>
              <a:rPr lang="en-US" sz="2800" dirty="0" smtClean="0"/>
              <a:t>New </a:t>
            </a:r>
            <a:r>
              <a:rPr lang="en-US" sz="2800" dirty="0"/>
              <a:t>2008-12 California State Plan</a:t>
            </a:r>
            <a:endParaRPr lang="en-US" sz="2400" dirty="0"/>
          </a:p>
          <a:p>
            <a:pPr lvl="1" eaLnBrk="1" hangingPunct="1">
              <a:defRPr/>
            </a:pPr>
            <a:r>
              <a:rPr lang="en-US" sz="2000" dirty="0">
                <a:solidFill>
                  <a:schemeClr val="tx2">
                    <a:lumMod val="75000"/>
                  </a:schemeClr>
                </a:solidFill>
              </a:rPr>
              <a:t>http://www.schoolsmovingup.net/cs/ctep/print/htdocs/ctep/home.htm</a:t>
            </a:r>
          </a:p>
        </p:txBody>
      </p:sp>
      <p:sp>
        <p:nvSpPr>
          <p:cNvPr id="4" name="Date Placeholder 3"/>
          <p:cNvSpPr>
            <a:spLocks noGrp="1"/>
          </p:cNvSpPr>
          <p:nvPr>
            <p:ph type="dt" sz="quarter" idx="10"/>
          </p:nvPr>
        </p:nvSpPr>
        <p:spPr>
          <a:xfrm>
            <a:off x="322263" y="6062663"/>
            <a:ext cx="8448675" cy="574675"/>
          </a:xfrm>
        </p:spPr>
        <p:txBody>
          <a:bodyPr/>
          <a:lstStyle/>
          <a:p>
            <a:pPr>
              <a:defRPr/>
            </a:pPr>
            <a:r>
              <a:rPr lang="en-US" dirty="0">
                <a:latin typeface="+mn-lt"/>
              </a:rPr>
              <a:t>Career Technical Education </a:t>
            </a:r>
          </a:p>
          <a:p>
            <a:pPr>
              <a:defRPr/>
            </a:pPr>
            <a:r>
              <a:rPr lang="en-US" i="1" dirty="0">
                <a:latin typeface="+mn-lt"/>
              </a:rPr>
              <a:t>Enhancing quality career and technical education for all California's community college students.   </a:t>
            </a:r>
          </a:p>
        </p:txBody>
      </p:sp>
      <p:sp>
        <p:nvSpPr>
          <p:cNvPr id="6" name="Slide Number Placeholder 5"/>
          <p:cNvSpPr>
            <a:spLocks noGrp="1"/>
          </p:cNvSpPr>
          <p:nvPr>
            <p:ph type="sldNum" sz="quarter" idx="12"/>
          </p:nvPr>
        </p:nvSpPr>
        <p:spPr/>
        <p:txBody>
          <a:bodyPr/>
          <a:lstStyle/>
          <a:p>
            <a:pPr>
              <a:defRPr/>
            </a:pPr>
            <a:fld id="{75902B96-EB72-4358-BEE5-F644B498944F}"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342014" y="6131442"/>
            <a:ext cx="8461744" cy="533400"/>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5298" name="Rectangle 2"/>
          <p:cNvSpPr>
            <a:spLocks noGrp="1" noChangeArrowheads="1"/>
          </p:cNvSpPr>
          <p:nvPr>
            <p:ph type="title"/>
          </p:nvPr>
        </p:nvSpPr>
        <p:spPr>
          <a:xfrm>
            <a:off x="611373" y="1144772"/>
            <a:ext cx="7772400" cy="1143000"/>
          </a:xfrm>
        </p:spPr>
        <p:txBody>
          <a:bodyPr/>
          <a:lstStyle/>
          <a:p>
            <a:r>
              <a:rPr lang="en-US" dirty="0"/>
              <a:t>Scenario 4</a:t>
            </a:r>
          </a:p>
        </p:txBody>
      </p:sp>
      <p:sp>
        <p:nvSpPr>
          <p:cNvPr id="55299" name="Rectangle 3"/>
          <p:cNvSpPr>
            <a:spLocks noGrp="1" noChangeArrowheads="1"/>
          </p:cNvSpPr>
          <p:nvPr>
            <p:ph type="body" sz="half" idx="2"/>
          </p:nvPr>
        </p:nvSpPr>
        <p:spPr>
          <a:xfrm>
            <a:off x="4038600" y="2971800"/>
            <a:ext cx="4191000" cy="3124200"/>
          </a:xfrm>
        </p:spPr>
        <p:txBody>
          <a:bodyPr/>
          <a:lstStyle/>
          <a:p>
            <a:r>
              <a:rPr lang="en-US" sz="2400" dirty="0"/>
              <a:t>May we use </a:t>
            </a:r>
            <a:r>
              <a:rPr lang="en-US" sz="2400" dirty="0" smtClean="0"/>
              <a:t>Perkins </a:t>
            </a:r>
            <a:r>
              <a:rPr lang="en-US" sz="2400" dirty="0"/>
              <a:t>funds to pay for a CCCAOE membership for our Occupational Dean?</a:t>
            </a:r>
          </a:p>
        </p:txBody>
      </p:sp>
      <p:pic>
        <p:nvPicPr>
          <p:cNvPr id="55303" name="Picture 7" descr="C:\Documents and Settings\LFASSETT\Application Data\Microsoft\Media Catalog\Downloaded Clips\cl7\BD19672_.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533400" y="2895600"/>
            <a:ext cx="3200400"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30</a:t>
            </a:fld>
            <a:endParaRPr lang="en-US" dirty="0">
              <a:solidFill>
                <a:schemeClr val="accent1"/>
              </a:solidFill>
              <a:latin typeface="+mj-lt"/>
            </a:endParaRPr>
          </a:p>
        </p:txBody>
      </p:sp>
    </p:spTree>
    <p:extLst>
      <p:ext uri="{BB962C8B-B14F-4D97-AF65-F5344CB8AC3E}">
        <p14:creationId xmlns:p14="http://schemas.microsoft.com/office/powerpoint/2010/main" val="2002688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199" y="6356350"/>
            <a:ext cx="8293395" cy="365125"/>
          </a:xfrm>
        </p:spPr>
        <p:txBody>
          <a:bodyPr/>
          <a:lstStyle/>
          <a:p>
            <a:r>
              <a:rPr lang="en-US" b="1" dirty="0"/>
              <a:t>Career &amp; Technical Education</a:t>
            </a:r>
            <a:endParaRPr lang="en-US" dirty="0"/>
          </a:p>
          <a:p>
            <a:r>
              <a:rPr lang="en-US" i="1" dirty="0">
                <a:latin typeface="Arial" charset="0"/>
              </a:rPr>
              <a:t>Enhancing quality vocational and technical education for all California's community college students</a:t>
            </a:r>
            <a:r>
              <a:rPr lang="en-US" dirty="0">
                <a:latin typeface="Arial" charset="0"/>
              </a:rPr>
              <a:t>.</a:t>
            </a:r>
          </a:p>
        </p:txBody>
      </p:sp>
      <p:sp>
        <p:nvSpPr>
          <p:cNvPr id="56322" name="Rectangle 2"/>
          <p:cNvSpPr>
            <a:spLocks noGrp="1" noChangeArrowheads="1"/>
          </p:cNvSpPr>
          <p:nvPr>
            <p:ph type="title"/>
          </p:nvPr>
        </p:nvSpPr>
        <p:spPr/>
        <p:txBody>
          <a:bodyPr/>
          <a:lstStyle/>
          <a:p>
            <a:r>
              <a:rPr lang="en-US" dirty="0"/>
              <a:t>Scenario 4 Answer</a:t>
            </a:r>
          </a:p>
        </p:txBody>
      </p:sp>
      <p:sp>
        <p:nvSpPr>
          <p:cNvPr id="56323" name="Rectangle 3"/>
          <p:cNvSpPr>
            <a:spLocks noGrp="1" noChangeArrowheads="1"/>
          </p:cNvSpPr>
          <p:nvPr>
            <p:ph type="body" idx="1"/>
          </p:nvPr>
        </p:nvSpPr>
        <p:spPr/>
        <p:txBody>
          <a:bodyPr/>
          <a:lstStyle/>
          <a:p>
            <a:pPr>
              <a:lnSpc>
                <a:spcPct val="150000"/>
              </a:lnSpc>
            </a:pPr>
            <a:r>
              <a:rPr lang="en-US" dirty="0"/>
              <a:t>No, </a:t>
            </a:r>
            <a:br>
              <a:rPr lang="en-US" dirty="0"/>
            </a:br>
            <a:r>
              <a:rPr lang="en-US" dirty="0" smtClean="0"/>
              <a:t>Individual </a:t>
            </a:r>
            <a:r>
              <a:rPr lang="en-US" dirty="0"/>
              <a:t>memberships are considered gifts of public funds.</a:t>
            </a:r>
          </a:p>
          <a:p>
            <a:pPr>
              <a:lnSpc>
                <a:spcPct val="150000"/>
              </a:lnSpc>
            </a:pPr>
            <a:r>
              <a:rPr lang="en-US" dirty="0"/>
              <a:t>You may pay for an institutional membership for an organization.</a:t>
            </a:r>
          </a:p>
        </p:txBody>
      </p:sp>
      <p:sp>
        <p:nvSpPr>
          <p:cNvPr id="5" name="Slide Number Placeholder 4"/>
          <p:cNvSpPr txBox="1">
            <a:spLocks/>
          </p:cNvSpPr>
          <p:nvPr/>
        </p:nvSpPr>
        <p:spPr>
          <a:xfrm>
            <a:off x="7924800" y="6356350"/>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31</a:t>
            </a:fld>
            <a:endParaRPr lang="en-US" dirty="0">
              <a:solidFill>
                <a:schemeClr val="accent1"/>
              </a:solidFill>
              <a:latin typeface="+mj-lt"/>
            </a:endParaRPr>
          </a:p>
        </p:txBody>
      </p:sp>
    </p:spTree>
    <p:extLst>
      <p:ext uri="{BB962C8B-B14F-4D97-AF65-F5344CB8AC3E}">
        <p14:creationId xmlns:p14="http://schemas.microsoft.com/office/powerpoint/2010/main" val="838803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rcRect t="7442" b="7442"/>
          <a:stretch>
            <a:fillRect/>
          </a:stretch>
        </p:blipFill>
        <p:spPr>
          <a:xfrm rot="420000">
            <a:off x="4123747" y="444605"/>
            <a:ext cx="4617720" cy="3931920"/>
          </a:xfrm>
        </p:spPr>
      </p:pic>
      <p:sp>
        <p:nvSpPr>
          <p:cNvPr id="2" name="Title 1"/>
          <p:cNvSpPr>
            <a:spLocks noGrp="1"/>
          </p:cNvSpPr>
          <p:nvPr>
            <p:ph type="title"/>
          </p:nvPr>
        </p:nvSpPr>
        <p:spPr>
          <a:xfrm>
            <a:off x="109538" y="806450"/>
            <a:ext cx="3260725" cy="1236663"/>
          </a:xfrm>
        </p:spPr>
        <p:txBody>
          <a:bodyPr>
            <a:noAutofit/>
          </a:bodyPr>
          <a:lstStyle/>
          <a:p>
            <a:pPr algn="ctr" eaLnBrk="1" fontAlgn="auto" hangingPunct="1">
              <a:spcAft>
                <a:spcPts val="0"/>
              </a:spcAft>
              <a:defRPr/>
            </a:pPr>
            <a:r>
              <a:rPr lang="en-US" sz="2800" dirty="0" smtClean="0"/>
              <a:t>Questions, Comments, Scenarios?</a:t>
            </a:r>
            <a:endParaRPr lang="en-US" sz="2800" dirty="0"/>
          </a:p>
        </p:txBody>
      </p:sp>
      <p:sp>
        <p:nvSpPr>
          <p:cNvPr id="35843" name="Text Placeholder 2"/>
          <p:cNvSpPr>
            <a:spLocks noGrp="1"/>
          </p:cNvSpPr>
          <p:nvPr>
            <p:ph type="body" sz="half" idx="2"/>
          </p:nvPr>
        </p:nvSpPr>
        <p:spPr>
          <a:xfrm rot="21083407">
            <a:off x="316683" y="2285068"/>
            <a:ext cx="3944128" cy="1528224"/>
          </a:xfrm>
        </p:spPr>
        <p:txBody>
          <a:bodyPr/>
          <a:lstStyle/>
          <a:p>
            <a:pPr algn="ctr" eaLnBrk="1" hangingPunct="1"/>
            <a:r>
              <a:rPr lang="en-US" sz="3200" dirty="0" smtClean="0"/>
              <a:t>Contact your Monitor</a:t>
            </a:r>
          </a:p>
          <a:p>
            <a:pPr eaLnBrk="1" hangingPunct="1"/>
            <a:r>
              <a:rPr lang="en-US" sz="3200" dirty="0" smtClean="0"/>
              <a:t>For more information</a:t>
            </a:r>
          </a:p>
          <a:p>
            <a:pPr eaLnBrk="1" hangingPunct="1"/>
            <a:r>
              <a:rPr lang="en-US" sz="2000" dirty="0" smtClean="0"/>
              <a:t>Thank you.</a:t>
            </a:r>
          </a:p>
        </p:txBody>
      </p:sp>
      <p:sp>
        <p:nvSpPr>
          <p:cNvPr id="35844" name="Date Placeholder 3"/>
          <p:cNvSpPr>
            <a:spLocks noGrp="1"/>
          </p:cNvSpPr>
          <p:nvPr>
            <p:ph type="dt" sz="quarter" idx="10"/>
          </p:nvPr>
        </p:nvSpPr>
        <p:spPr bwMode="auto">
          <a:xfrm>
            <a:off x="525463" y="5519738"/>
            <a:ext cx="6332537" cy="57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dirty="0" smtClean="0">
                <a:solidFill>
                  <a:srgbClr val="045C75"/>
                </a:solidFill>
                <a:latin typeface="Constantia" pitchFamily="18" charset="0"/>
              </a:rPr>
              <a:t>Career Technical Education </a:t>
            </a:r>
          </a:p>
          <a:p>
            <a:pPr eaLnBrk="1" hangingPunct="1"/>
            <a:r>
              <a:rPr lang="en-US" sz="1200" i="1" dirty="0" smtClean="0">
                <a:solidFill>
                  <a:srgbClr val="045C75"/>
                </a:solidFill>
                <a:latin typeface="Constantia" pitchFamily="18" charset="0"/>
              </a:rPr>
              <a:t>Enhancing quality career and technical education for all California's community college students.   </a:t>
            </a:r>
          </a:p>
        </p:txBody>
      </p:sp>
      <p:sp>
        <p:nvSpPr>
          <p:cNvPr id="13" name="Slide Number Placeholder 4"/>
          <p:cNvSpPr txBox="1">
            <a:spLocks/>
          </p:cNvSpPr>
          <p:nvPr/>
        </p:nvSpPr>
        <p:spPr>
          <a:xfrm>
            <a:off x="8305800" y="5991225"/>
            <a:ext cx="7620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fld id="{8657BD47-320B-49E3-A11F-86ACFDCE857D}" type="slidenum">
              <a:rPr lang="en-US" sz="1600" smtClean="0">
                <a:solidFill>
                  <a:schemeClr val="accent1"/>
                </a:solidFill>
                <a:latin typeface="+mj-lt"/>
              </a:rPr>
              <a:pPr>
                <a:defRPr/>
              </a:pPr>
              <a:t>32</a:t>
            </a:fld>
            <a:endParaRPr lang="en-US" dirty="0">
              <a:solidFill>
                <a:schemeClr val="accent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1117600"/>
            <a:ext cx="7772400" cy="388938"/>
          </a:xfrm>
        </p:spPr>
        <p:txBody>
          <a:bodyPr>
            <a:normAutofit fontScale="90000"/>
          </a:bodyPr>
          <a:lstStyle/>
          <a:p>
            <a:pPr eaLnBrk="1" fontAlgn="auto" hangingPunct="1">
              <a:spcAft>
                <a:spcPts val="0"/>
              </a:spcAft>
              <a:defRPr/>
            </a:pPr>
            <a:r>
              <a:rPr lang="en-US" dirty="0"/>
              <a:t>Purposes of the </a:t>
            </a:r>
            <a:r>
              <a:rPr lang="en-US" dirty="0" smtClean="0"/>
              <a:t>Act </a:t>
            </a:r>
            <a:r>
              <a:rPr lang="en-US" sz="2000" dirty="0" smtClean="0"/>
              <a:t>(Perkins, Section 2)</a:t>
            </a:r>
            <a:endParaRPr lang="en-US" sz="2000" dirty="0"/>
          </a:p>
        </p:txBody>
      </p:sp>
      <p:sp>
        <p:nvSpPr>
          <p:cNvPr id="15363" name="Content Placeholder 2"/>
          <p:cNvSpPr>
            <a:spLocks noGrp="1"/>
          </p:cNvSpPr>
          <p:nvPr>
            <p:ph idx="1"/>
          </p:nvPr>
        </p:nvSpPr>
        <p:spPr>
          <a:xfrm>
            <a:off x="304800" y="1778000"/>
            <a:ext cx="8534400" cy="44704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2400" dirty="0"/>
              <a:t>Develop challenging academic and technical standards and related challenging, integrated instruction</a:t>
            </a:r>
          </a:p>
          <a:p>
            <a:pPr marL="274320" indent="-274320" eaLnBrk="1" fontAlgn="auto" hangingPunct="1">
              <a:spcAft>
                <a:spcPts val="0"/>
              </a:spcAft>
              <a:buClr>
                <a:schemeClr val="accent3"/>
              </a:buClr>
              <a:buFont typeface="Wingdings 2"/>
              <a:buChar char=""/>
              <a:defRPr/>
            </a:pPr>
            <a:r>
              <a:rPr lang="en-US" sz="2400" dirty="0"/>
              <a:t>A focus on high skill, high wage, </a:t>
            </a:r>
            <a:r>
              <a:rPr lang="en-US" sz="2400" dirty="0" smtClean="0"/>
              <a:t>or high </a:t>
            </a:r>
            <a:r>
              <a:rPr lang="en-US" sz="2400" dirty="0"/>
              <a:t>demand occupations</a:t>
            </a:r>
          </a:p>
          <a:p>
            <a:pPr marL="274320" indent="-274320" eaLnBrk="1" fontAlgn="auto" hangingPunct="1">
              <a:spcAft>
                <a:spcPts val="0"/>
              </a:spcAft>
              <a:buClr>
                <a:schemeClr val="accent3"/>
              </a:buClr>
              <a:buFont typeface="Wingdings 2"/>
              <a:buChar char=""/>
              <a:defRPr/>
            </a:pPr>
            <a:r>
              <a:rPr lang="en-US" sz="2400" dirty="0"/>
              <a:t>Increased state and local flexibility</a:t>
            </a:r>
          </a:p>
          <a:p>
            <a:pPr marL="274320" indent="-274320" eaLnBrk="1" fontAlgn="auto" hangingPunct="1">
              <a:spcAft>
                <a:spcPts val="0"/>
              </a:spcAft>
              <a:buClr>
                <a:schemeClr val="accent3"/>
              </a:buClr>
              <a:buFont typeface="Wingdings 2"/>
              <a:buChar char=""/>
              <a:defRPr/>
            </a:pPr>
            <a:r>
              <a:rPr lang="en-US" sz="2400" dirty="0"/>
              <a:t>Conduct and disseminate national research and best practices</a:t>
            </a:r>
          </a:p>
          <a:p>
            <a:pPr marL="274320" indent="-274320" eaLnBrk="1" fontAlgn="auto" hangingPunct="1">
              <a:spcAft>
                <a:spcPts val="0"/>
              </a:spcAft>
              <a:buClr>
                <a:schemeClr val="accent3"/>
              </a:buClr>
              <a:buFont typeface="Wingdings 2"/>
              <a:buChar char=""/>
              <a:defRPr/>
            </a:pPr>
            <a:r>
              <a:rPr lang="en-US" sz="2400" dirty="0"/>
              <a:t>Increase opportunities for individuals to keep America competitive</a:t>
            </a:r>
          </a:p>
          <a:p>
            <a:pPr marL="274320" indent="-274320" eaLnBrk="1" fontAlgn="auto" hangingPunct="1">
              <a:spcAft>
                <a:spcPts val="0"/>
              </a:spcAft>
              <a:buClr>
                <a:schemeClr val="accent3"/>
              </a:buClr>
              <a:buFont typeface="Wingdings 2"/>
              <a:buChar char=""/>
              <a:defRPr/>
            </a:pPr>
            <a:r>
              <a:rPr lang="en-US" sz="2400" dirty="0"/>
              <a:t>Promote partnerships (education, workforce boards, business, industry, etc)</a:t>
            </a:r>
          </a:p>
          <a:p>
            <a:pPr marL="274320" indent="-274320" eaLnBrk="1" fontAlgn="auto" hangingPunct="1">
              <a:spcAft>
                <a:spcPts val="0"/>
              </a:spcAft>
              <a:buClr>
                <a:schemeClr val="accent3"/>
              </a:buClr>
              <a:buFont typeface="Wingdings 2"/>
              <a:buChar char=""/>
              <a:defRPr/>
            </a:pPr>
            <a:r>
              <a:rPr lang="en-US" sz="2400" dirty="0"/>
              <a:t>Provide technical assistance and professional development</a:t>
            </a:r>
          </a:p>
        </p:txBody>
      </p:sp>
      <p:sp>
        <p:nvSpPr>
          <p:cNvPr id="4" name="Date Placeholder 3"/>
          <p:cNvSpPr>
            <a:spLocks noGrp="1"/>
          </p:cNvSpPr>
          <p:nvPr>
            <p:ph type="dt" sz="quarter" idx="10"/>
          </p:nvPr>
        </p:nvSpPr>
        <p:spPr>
          <a:xfrm>
            <a:off x="457200" y="6146800"/>
            <a:ext cx="7958138" cy="574675"/>
          </a:xfrm>
        </p:spPr>
        <p:txBody>
          <a:bodyPr/>
          <a:lstStyle/>
          <a:p>
            <a:pPr>
              <a:defRPr/>
            </a:pPr>
            <a:r>
              <a:rPr lang="en-US" b="1" dirty="0">
                <a:latin typeface="+mn-lt"/>
              </a:rPr>
              <a:t>Career Technical Education </a:t>
            </a:r>
          </a:p>
          <a:p>
            <a:pPr>
              <a:defRPr/>
            </a:pPr>
            <a:r>
              <a:rPr lang="en-US" i="1" dirty="0">
                <a:latin typeface="+mn-lt"/>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62DD4CD0-A247-4EB7-8884-4A0226D4A9D9}"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1524000"/>
            <a:ext cx="7772400" cy="68263"/>
          </a:xfrm>
        </p:spPr>
        <p:txBody>
          <a:bodyPr>
            <a:normAutofit fontScale="90000"/>
          </a:bodyPr>
          <a:lstStyle/>
          <a:p>
            <a:pPr eaLnBrk="1" fontAlgn="auto" hangingPunct="1">
              <a:spcAft>
                <a:spcPts val="0"/>
              </a:spcAft>
              <a:defRPr/>
            </a:pPr>
            <a:r>
              <a:rPr lang="en-US" dirty="0" smtClean="0"/>
              <a:t>Perkins </a:t>
            </a:r>
            <a:r>
              <a:rPr lang="en-US" dirty="0"/>
              <a:t>IV Application</a:t>
            </a:r>
          </a:p>
        </p:txBody>
      </p:sp>
      <p:sp>
        <p:nvSpPr>
          <p:cNvPr id="10243" name="Content Placeholder 2"/>
          <p:cNvSpPr>
            <a:spLocks noGrp="1"/>
          </p:cNvSpPr>
          <p:nvPr>
            <p:ph idx="1"/>
          </p:nvPr>
        </p:nvSpPr>
        <p:spPr>
          <a:xfrm>
            <a:off x="304800" y="1709738"/>
            <a:ext cx="8534400" cy="3827462"/>
          </a:xfrm>
        </p:spPr>
        <p:txBody>
          <a:bodyPr/>
          <a:lstStyle/>
          <a:p>
            <a:pPr eaLnBrk="1" hangingPunct="1"/>
            <a:r>
              <a:rPr lang="en-US" sz="3200" dirty="0" smtClean="0"/>
              <a:t>Annual application required</a:t>
            </a:r>
          </a:p>
          <a:p>
            <a:pPr eaLnBrk="1" hangingPunct="1"/>
            <a:r>
              <a:rPr lang="en-US" sz="3200" dirty="0" smtClean="0"/>
              <a:t>Provide specific program improvements and how  improvement activities meet state/local-adjusted performance levels established for core indicator</a:t>
            </a:r>
          </a:p>
          <a:p>
            <a:pPr eaLnBrk="1" hangingPunct="1"/>
            <a:r>
              <a:rPr lang="en-US" sz="3200" dirty="0" smtClean="0"/>
              <a:t>Provide at least one CTE Program of Study  </a:t>
            </a:r>
          </a:p>
          <a:p>
            <a:pPr eaLnBrk="1" hangingPunct="1"/>
            <a:r>
              <a:rPr lang="en-US" sz="3200" dirty="0" smtClean="0"/>
              <a:t>Application submitted online</a:t>
            </a:r>
          </a:p>
          <a:p>
            <a:pPr eaLnBrk="1" hangingPunct="1"/>
            <a:r>
              <a:rPr lang="en-US" sz="3200" dirty="0" smtClean="0"/>
              <a:t>Due May 15</a:t>
            </a:r>
            <a:r>
              <a:rPr lang="en-US" sz="3200" baseline="30000" dirty="0" smtClean="0"/>
              <a:t>th</a:t>
            </a:r>
          </a:p>
          <a:p>
            <a:pPr eaLnBrk="1" hangingPunct="1"/>
            <a:endParaRPr lang="en-US" dirty="0" smtClean="0"/>
          </a:p>
        </p:txBody>
      </p:sp>
      <p:sp>
        <p:nvSpPr>
          <p:cNvPr id="4" name="Date Placeholder 3"/>
          <p:cNvSpPr>
            <a:spLocks noGrp="1"/>
          </p:cNvSpPr>
          <p:nvPr>
            <p:ph type="dt" sz="quarter" idx="10"/>
          </p:nvPr>
        </p:nvSpPr>
        <p:spPr>
          <a:xfrm>
            <a:off x="304800" y="6045200"/>
            <a:ext cx="7739063" cy="541338"/>
          </a:xfrm>
        </p:spPr>
        <p:txBody>
          <a:bodyPr/>
          <a:lstStyle/>
          <a:p>
            <a:pPr>
              <a:defRPr/>
            </a:pPr>
            <a:r>
              <a:rPr lang="en-US" b="1" dirty="0">
                <a:latin typeface="+mn-lt"/>
              </a:rPr>
              <a:t>Career Technical Education </a:t>
            </a:r>
          </a:p>
          <a:p>
            <a:pPr>
              <a:defRPr/>
            </a:pPr>
            <a:r>
              <a:rPr lang="en-US" i="1" dirty="0">
                <a:latin typeface="+mn-lt"/>
              </a:rPr>
              <a:t>Enhancing quality career and technical education for all California's community college students.   </a:t>
            </a:r>
          </a:p>
        </p:txBody>
      </p:sp>
      <p:sp>
        <p:nvSpPr>
          <p:cNvPr id="6" name="Slide Number Placeholder 5"/>
          <p:cNvSpPr>
            <a:spLocks noGrp="1"/>
          </p:cNvSpPr>
          <p:nvPr>
            <p:ph type="sldNum" sz="quarter" idx="12"/>
          </p:nvPr>
        </p:nvSpPr>
        <p:spPr/>
        <p:txBody>
          <a:bodyPr/>
          <a:lstStyle/>
          <a:p>
            <a:pPr>
              <a:defRPr/>
            </a:pPr>
            <a:fld id="{428D45D1-0C1C-4DBA-8EB2-66C6EA19744C}"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44538"/>
            <a:ext cx="8229600" cy="1457325"/>
          </a:xfrm>
        </p:spPr>
        <p:txBody>
          <a:bodyPr/>
          <a:lstStyle/>
          <a:p>
            <a:pPr eaLnBrk="1" hangingPunct="1">
              <a:lnSpc>
                <a:spcPts val="5500"/>
              </a:lnSpc>
            </a:pPr>
            <a:r>
              <a:rPr lang="en-US" smtClean="0"/>
              <a:t>What are the Basic Criteria for Expending the Funds?</a:t>
            </a:r>
          </a:p>
        </p:txBody>
      </p:sp>
      <p:sp>
        <p:nvSpPr>
          <p:cNvPr id="23555" name="Rectangle 3"/>
          <p:cNvSpPr>
            <a:spLocks noGrp="1" noChangeArrowheads="1"/>
          </p:cNvSpPr>
          <p:nvPr>
            <p:ph idx="1"/>
          </p:nvPr>
        </p:nvSpPr>
        <p:spPr>
          <a:xfrm>
            <a:off x="287338" y="2387600"/>
            <a:ext cx="8534400" cy="4013200"/>
          </a:xfrm>
        </p:spPr>
        <p:txBody>
          <a:bodyPr/>
          <a:lstStyle/>
          <a:p>
            <a:pPr eaLnBrk="1" hangingPunct="1">
              <a:defRPr/>
            </a:pPr>
            <a:r>
              <a:rPr lang="en-US" sz="3600" dirty="0"/>
              <a:t>Expenditures Must:</a:t>
            </a:r>
          </a:p>
          <a:p>
            <a:pPr lvl="1" eaLnBrk="1" hangingPunct="1">
              <a:defRPr/>
            </a:pPr>
            <a:r>
              <a:rPr lang="en-US" sz="3200" dirty="0">
                <a:solidFill>
                  <a:schemeClr val="tx2">
                    <a:lumMod val="75000"/>
                  </a:schemeClr>
                </a:solidFill>
              </a:rPr>
              <a:t>Meet the purpose of the Act</a:t>
            </a:r>
          </a:p>
          <a:p>
            <a:pPr lvl="1" eaLnBrk="1" hangingPunct="1">
              <a:defRPr/>
            </a:pPr>
            <a:r>
              <a:rPr lang="en-US" sz="3200" dirty="0">
                <a:solidFill>
                  <a:schemeClr val="tx2">
                    <a:lumMod val="75000"/>
                  </a:schemeClr>
                </a:solidFill>
              </a:rPr>
              <a:t>Be necessary and reasonable</a:t>
            </a:r>
          </a:p>
          <a:p>
            <a:pPr eaLnBrk="1" hangingPunct="1">
              <a:defRPr/>
            </a:pPr>
            <a:r>
              <a:rPr lang="en-US" sz="3200" dirty="0"/>
              <a:t> </a:t>
            </a:r>
            <a:r>
              <a:rPr lang="en-US" sz="3600" dirty="0"/>
              <a:t>Expenditures May </a:t>
            </a:r>
            <a:r>
              <a:rPr lang="en-US" sz="3600" dirty="0" smtClean="0"/>
              <a:t>Not </a:t>
            </a:r>
            <a:r>
              <a:rPr lang="en-US" sz="3600" dirty="0"/>
              <a:t>be Used for:</a:t>
            </a:r>
            <a:endParaRPr lang="en-US" sz="3200" dirty="0"/>
          </a:p>
          <a:p>
            <a:pPr lvl="1" eaLnBrk="1" hangingPunct="1">
              <a:defRPr/>
            </a:pPr>
            <a:r>
              <a:rPr lang="en-US" sz="3200" dirty="0">
                <a:solidFill>
                  <a:schemeClr val="tx2">
                    <a:lumMod val="75000"/>
                  </a:schemeClr>
                </a:solidFill>
              </a:rPr>
              <a:t>General purposes</a:t>
            </a:r>
          </a:p>
          <a:p>
            <a:pPr lvl="1" eaLnBrk="1" hangingPunct="1">
              <a:defRPr/>
            </a:pPr>
            <a:r>
              <a:rPr lang="en-US" sz="3200" dirty="0">
                <a:solidFill>
                  <a:schemeClr val="tx2">
                    <a:lumMod val="75000"/>
                  </a:schemeClr>
                </a:solidFill>
              </a:rPr>
              <a:t>Maintenance of existing programs</a:t>
            </a:r>
          </a:p>
          <a:p>
            <a:pPr lvl="1" eaLnBrk="1" hangingPunct="1">
              <a:defRPr/>
            </a:pPr>
            <a:endParaRPr lang="en-US" sz="3200" dirty="0"/>
          </a:p>
        </p:txBody>
      </p:sp>
      <p:sp>
        <p:nvSpPr>
          <p:cNvPr id="17412" name="Date Placeholder 3"/>
          <p:cNvSpPr>
            <a:spLocks noGrp="1"/>
          </p:cNvSpPr>
          <p:nvPr>
            <p:ph type="dt" sz="quarter" idx="10"/>
          </p:nvPr>
        </p:nvSpPr>
        <p:spPr bwMode="auto">
          <a:xfrm>
            <a:off x="214313" y="6259513"/>
            <a:ext cx="6456362"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0" compatLnSpc="1">
            <a:prstTxWarp prst="textNoShape">
              <a:avLst/>
            </a:prstTxWarp>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42F9C634-1D95-4290-8536-5EF4BACE6B90}"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863600"/>
            <a:ext cx="9144000" cy="592138"/>
          </a:xfrm>
        </p:spPr>
        <p:txBody>
          <a:bodyPr/>
          <a:lstStyle/>
          <a:p>
            <a:pPr algn="ctr" eaLnBrk="1" hangingPunct="1"/>
            <a:r>
              <a:rPr lang="en-US" sz="3600" dirty="0" smtClean="0"/>
              <a:t>What Federal Rules Apply to Perkins IV Funding?</a:t>
            </a:r>
          </a:p>
        </p:txBody>
      </p:sp>
      <p:sp>
        <p:nvSpPr>
          <p:cNvPr id="24579" name="Rectangle 3"/>
          <p:cNvSpPr>
            <a:spLocks noGrp="1" noChangeArrowheads="1"/>
          </p:cNvSpPr>
          <p:nvPr>
            <p:ph idx="1"/>
          </p:nvPr>
        </p:nvSpPr>
        <p:spPr>
          <a:xfrm>
            <a:off x="152400" y="1643063"/>
            <a:ext cx="8991600" cy="4859337"/>
          </a:xfrm>
        </p:spPr>
        <p:txBody>
          <a:bodyPr/>
          <a:lstStyle/>
          <a:p>
            <a:pPr eaLnBrk="1" hangingPunct="1">
              <a:lnSpc>
                <a:spcPct val="90000"/>
              </a:lnSpc>
              <a:defRPr/>
            </a:pPr>
            <a:r>
              <a:rPr lang="en-US" sz="2800" dirty="0"/>
              <a:t>Perkins Career Technical Education Act of 2006</a:t>
            </a:r>
          </a:p>
          <a:p>
            <a:pPr eaLnBrk="1" hangingPunct="1">
              <a:lnSpc>
                <a:spcPct val="90000"/>
              </a:lnSpc>
              <a:defRPr/>
            </a:pPr>
            <a:r>
              <a:rPr lang="en-US" sz="2800" dirty="0"/>
              <a:t>EDGAR (Education Department General Administration Regulations)</a:t>
            </a:r>
          </a:p>
          <a:p>
            <a:pPr eaLnBrk="1" hangingPunct="1">
              <a:lnSpc>
                <a:spcPct val="90000"/>
              </a:lnSpc>
              <a:defRPr/>
            </a:pPr>
            <a:r>
              <a:rPr lang="en-US" sz="2800" dirty="0"/>
              <a:t>OMB Circulars (Office of Management and Budget)</a:t>
            </a:r>
          </a:p>
          <a:p>
            <a:pPr lvl="1" eaLnBrk="1" hangingPunct="1">
              <a:lnSpc>
                <a:spcPct val="90000"/>
              </a:lnSpc>
              <a:defRPr/>
            </a:pPr>
            <a:r>
              <a:rPr lang="en-US" dirty="0">
                <a:solidFill>
                  <a:schemeClr val="tx2">
                    <a:lumMod val="75000"/>
                  </a:schemeClr>
                </a:solidFill>
              </a:rPr>
              <a:t>Circular A-87 Cost Principals – State and Local</a:t>
            </a:r>
          </a:p>
          <a:p>
            <a:pPr lvl="1" eaLnBrk="1" hangingPunct="1">
              <a:lnSpc>
                <a:spcPct val="90000"/>
              </a:lnSpc>
              <a:defRPr/>
            </a:pPr>
            <a:r>
              <a:rPr lang="en-US" dirty="0">
                <a:solidFill>
                  <a:schemeClr val="tx2">
                    <a:lumMod val="75000"/>
                  </a:schemeClr>
                </a:solidFill>
              </a:rPr>
              <a:t>Circular A-21 Cost Principals – Education Institutions</a:t>
            </a:r>
          </a:p>
          <a:p>
            <a:pPr lvl="1" eaLnBrk="1" hangingPunct="1">
              <a:lnSpc>
                <a:spcPct val="90000"/>
              </a:lnSpc>
              <a:defRPr/>
            </a:pPr>
            <a:r>
              <a:rPr lang="en-US" dirty="0">
                <a:solidFill>
                  <a:schemeClr val="tx2">
                    <a:lumMod val="75000"/>
                  </a:schemeClr>
                </a:solidFill>
              </a:rPr>
              <a:t>Circular A-133 Single Audit Requirements</a:t>
            </a:r>
          </a:p>
          <a:p>
            <a:pPr lvl="1" eaLnBrk="1" hangingPunct="1">
              <a:lnSpc>
                <a:spcPct val="90000"/>
              </a:lnSpc>
              <a:defRPr/>
            </a:pPr>
            <a:r>
              <a:rPr lang="en-US" dirty="0">
                <a:solidFill>
                  <a:schemeClr val="tx2">
                    <a:lumMod val="75000"/>
                  </a:schemeClr>
                </a:solidFill>
              </a:rPr>
              <a:t>Circular A-102 Grants and Cooperative Agreements with State and Local Governments</a:t>
            </a:r>
          </a:p>
          <a:p>
            <a:pPr lvl="1" eaLnBrk="1" hangingPunct="1">
              <a:lnSpc>
                <a:spcPct val="90000"/>
              </a:lnSpc>
              <a:defRPr/>
            </a:pPr>
            <a:r>
              <a:rPr lang="en-US" dirty="0">
                <a:solidFill>
                  <a:schemeClr val="tx2">
                    <a:lumMod val="75000"/>
                  </a:schemeClr>
                </a:solidFill>
              </a:rPr>
              <a:t>Circular A-110 Uniform Administration Requirements for Grants and Agreements with Institutions of Higher Education, Hospitals and Other Non-Profit Organizations</a:t>
            </a:r>
          </a:p>
        </p:txBody>
      </p:sp>
      <p:sp>
        <p:nvSpPr>
          <p:cNvPr id="18436" name="Date Placeholder 3"/>
          <p:cNvSpPr>
            <a:spLocks noGrp="1"/>
          </p:cNvSpPr>
          <p:nvPr>
            <p:ph type="dt" sz="quarter" idx="10"/>
          </p:nvPr>
        </p:nvSpPr>
        <p:spPr bwMode="auto">
          <a:xfrm>
            <a:off x="457200" y="6281738"/>
            <a:ext cx="7856538"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C4828406-B75C-46B9-9C8A-8D252B8CA422}"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881063"/>
            <a:ext cx="7772400" cy="1371600"/>
          </a:xfrm>
        </p:spPr>
        <p:txBody>
          <a:bodyPr>
            <a:normAutofit fontScale="90000"/>
          </a:bodyPr>
          <a:lstStyle/>
          <a:p>
            <a:pPr eaLnBrk="1" fontAlgn="auto" hangingPunct="1">
              <a:spcAft>
                <a:spcPts val="0"/>
              </a:spcAft>
              <a:defRPr/>
            </a:pPr>
            <a:r>
              <a:rPr lang="en-US" dirty="0"/>
              <a:t>What Types of Costs can Generally be Considered Eligible?</a:t>
            </a:r>
          </a:p>
        </p:txBody>
      </p:sp>
      <p:sp>
        <p:nvSpPr>
          <p:cNvPr id="19459" name="Rectangle 3"/>
          <p:cNvSpPr>
            <a:spLocks noGrp="1" noChangeArrowheads="1"/>
          </p:cNvSpPr>
          <p:nvPr>
            <p:ph idx="1"/>
          </p:nvPr>
        </p:nvSpPr>
        <p:spPr>
          <a:xfrm>
            <a:off x="304800" y="2506663"/>
            <a:ext cx="8534400" cy="3741737"/>
          </a:xfrm>
        </p:spPr>
        <p:txBody>
          <a:bodyPr/>
          <a:lstStyle/>
          <a:p>
            <a:pPr eaLnBrk="1" hangingPunct="1">
              <a:lnSpc>
                <a:spcPct val="90000"/>
              </a:lnSpc>
            </a:pPr>
            <a:r>
              <a:rPr lang="en-US" sz="2800" smtClean="0"/>
              <a:t>Administrative Costs (5%)</a:t>
            </a:r>
          </a:p>
          <a:p>
            <a:pPr eaLnBrk="1" hangingPunct="1">
              <a:lnSpc>
                <a:spcPct val="90000"/>
              </a:lnSpc>
            </a:pPr>
            <a:r>
              <a:rPr lang="en-US" sz="2800" smtClean="0"/>
              <a:t>Personnel Services (time distribution records)</a:t>
            </a:r>
          </a:p>
          <a:p>
            <a:pPr eaLnBrk="1" hangingPunct="1">
              <a:lnSpc>
                <a:spcPct val="90000"/>
              </a:lnSpc>
            </a:pPr>
            <a:r>
              <a:rPr lang="en-US" sz="2800" smtClean="0"/>
              <a:t>Stipends</a:t>
            </a:r>
          </a:p>
          <a:p>
            <a:pPr eaLnBrk="1" hangingPunct="1">
              <a:lnSpc>
                <a:spcPct val="90000"/>
              </a:lnSpc>
            </a:pPr>
            <a:r>
              <a:rPr lang="en-US" sz="2800" smtClean="0"/>
              <a:t>Consultants</a:t>
            </a:r>
          </a:p>
          <a:p>
            <a:pPr eaLnBrk="1" hangingPunct="1">
              <a:lnSpc>
                <a:spcPct val="90000"/>
              </a:lnSpc>
            </a:pPr>
            <a:r>
              <a:rPr lang="en-US" sz="2800" smtClean="0"/>
              <a:t>Instructional Materials</a:t>
            </a:r>
          </a:p>
          <a:p>
            <a:pPr eaLnBrk="1" hangingPunct="1">
              <a:lnSpc>
                <a:spcPct val="90000"/>
              </a:lnSpc>
            </a:pPr>
            <a:r>
              <a:rPr lang="en-US" sz="2800" smtClean="0"/>
              <a:t>Travel</a:t>
            </a:r>
          </a:p>
          <a:p>
            <a:pPr eaLnBrk="1" hangingPunct="1">
              <a:lnSpc>
                <a:spcPct val="90000"/>
              </a:lnSpc>
            </a:pPr>
            <a:r>
              <a:rPr lang="en-US" sz="2800" smtClean="0"/>
              <a:t>Instructional Equipment</a:t>
            </a:r>
          </a:p>
          <a:p>
            <a:pPr eaLnBrk="1" hangingPunct="1">
              <a:lnSpc>
                <a:spcPct val="90000"/>
              </a:lnSpc>
              <a:buFont typeface="Wingdings 2" pitchFamily="18" charset="2"/>
              <a:buNone/>
            </a:pPr>
            <a:endParaRPr lang="en-US" sz="2400" smtClean="0"/>
          </a:p>
        </p:txBody>
      </p:sp>
      <p:sp>
        <p:nvSpPr>
          <p:cNvPr id="19460" name="Date Placeholder 3"/>
          <p:cNvSpPr>
            <a:spLocks noGrp="1"/>
          </p:cNvSpPr>
          <p:nvPr>
            <p:ph type="dt" sz="quarter" idx="10"/>
          </p:nvPr>
        </p:nvSpPr>
        <p:spPr bwMode="auto">
          <a:xfrm>
            <a:off x="457200" y="6230938"/>
            <a:ext cx="7721600" cy="490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5" name="Slide Number Placeholder 4"/>
          <p:cNvSpPr>
            <a:spLocks noGrp="1"/>
          </p:cNvSpPr>
          <p:nvPr>
            <p:ph type="sldNum" sz="quarter" idx="12"/>
          </p:nvPr>
        </p:nvSpPr>
        <p:spPr/>
        <p:txBody>
          <a:bodyPr/>
          <a:lstStyle/>
          <a:p>
            <a:pPr>
              <a:defRPr/>
            </a:pPr>
            <a:fld id="{0827B2CD-19AE-453E-8488-155D51998A2F}"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81000" y="947738"/>
            <a:ext cx="8458200" cy="1287462"/>
          </a:xfrm>
        </p:spPr>
        <p:txBody>
          <a:bodyPr>
            <a:normAutofit fontScale="90000"/>
          </a:bodyPr>
          <a:lstStyle/>
          <a:p>
            <a:pPr eaLnBrk="1" fontAlgn="auto" hangingPunct="1">
              <a:spcAft>
                <a:spcPts val="0"/>
              </a:spcAft>
              <a:defRPr/>
            </a:pPr>
            <a:r>
              <a:rPr lang="en-US" dirty="0"/>
              <a:t>What Types of Costs are </a:t>
            </a:r>
            <a:r>
              <a:rPr lang="en-US" u="sng" dirty="0"/>
              <a:t>NOT</a:t>
            </a:r>
            <a:r>
              <a:rPr lang="en-US" dirty="0"/>
              <a:t> Eligible?</a:t>
            </a:r>
          </a:p>
        </p:txBody>
      </p:sp>
      <p:sp>
        <p:nvSpPr>
          <p:cNvPr id="20483" name="Rectangle 3"/>
          <p:cNvSpPr>
            <a:spLocks noGrp="1" noChangeArrowheads="1"/>
          </p:cNvSpPr>
          <p:nvPr>
            <p:ph sz="half" idx="1"/>
          </p:nvPr>
        </p:nvSpPr>
        <p:spPr>
          <a:xfrm>
            <a:off x="304800" y="2217738"/>
            <a:ext cx="4191000" cy="4064000"/>
          </a:xfrm>
        </p:spPr>
        <p:txBody>
          <a:bodyPr/>
          <a:lstStyle/>
          <a:p>
            <a:pPr marL="457200" indent="-457200" eaLnBrk="1" hangingPunct="1">
              <a:spcBef>
                <a:spcPct val="0"/>
              </a:spcBef>
              <a:buFont typeface="Wingdings 2" pitchFamily="18" charset="2"/>
              <a:buNone/>
            </a:pPr>
            <a:r>
              <a:rPr lang="en-US" sz="2300" smtClean="0"/>
              <a:t>1.	Student expenses or direct assistance to students *</a:t>
            </a:r>
          </a:p>
          <a:p>
            <a:pPr marL="457200" indent="-457200" eaLnBrk="1" hangingPunct="1">
              <a:buFont typeface="Wingdings 2" pitchFamily="18" charset="2"/>
              <a:buNone/>
            </a:pPr>
            <a:r>
              <a:rPr lang="en-US" sz="2300" smtClean="0"/>
              <a:t>2.	Entertainment</a:t>
            </a:r>
          </a:p>
          <a:p>
            <a:pPr marL="457200" indent="-457200" eaLnBrk="1" hangingPunct="1">
              <a:buFont typeface="Wingdings 2" pitchFamily="18" charset="2"/>
              <a:buNone/>
            </a:pPr>
            <a:r>
              <a:rPr lang="en-US" sz="2300" smtClean="0"/>
              <a:t>3.	Awards and memorabilia</a:t>
            </a:r>
          </a:p>
          <a:p>
            <a:pPr marL="457200" indent="-457200" eaLnBrk="1" hangingPunct="1">
              <a:spcBef>
                <a:spcPts val="600"/>
              </a:spcBef>
              <a:buFont typeface="Wingdings 2" pitchFamily="18" charset="2"/>
              <a:buNone/>
            </a:pPr>
            <a:r>
              <a:rPr lang="en-US" sz="2300" smtClean="0"/>
              <a:t>4.	Individual memberships</a:t>
            </a:r>
          </a:p>
          <a:p>
            <a:pPr marL="457200" indent="-457200" eaLnBrk="1" hangingPunct="1">
              <a:buFont typeface="Wingdings 2" pitchFamily="18" charset="2"/>
              <a:buNone/>
            </a:pPr>
            <a:r>
              <a:rPr lang="en-US" sz="2300" smtClean="0"/>
              <a:t>5.	Membership with orgs. that lobby</a:t>
            </a:r>
          </a:p>
          <a:p>
            <a:pPr marL="457200" indent="-457200" eaLnBrk="1" hangingPunct="1">
              <a:buFont typeface="Wingdings 2" pitchFamily="18" charset="2"/>
              <a:buNone/>
            </a:pPr>
            <a:r>
              <a:rPr lang="en-US" sz="2300" smtClean="0"/>
              <a:t>6.	College tuition, fees, books</a:t>
            </a:r>
          </a:p>
          <a:p>
            <a:pPr marL="457200" indent="-457200" eaLnBrk="1" hangingPunct="1">
              <a:buFont typeface="Wingdings 2" pitchFamily="18" charset="2"/>
              <a:buNone/>
            </a:pPr>
            <a:r>
              <a:rPr lang="en-US" sz="2300" smtClean="0"/>
              <a:t>7.	Fines and penalties</a:t>
            </a:r>
          </a:p>
          <a:p>
            <a:pPr marL="457200" indent="-457200" eaLnBrk="1" hangingPunct="1">
              <a:buFont typeface="Wingdings 2" pitchFamily="18" charset="2"/>
              <a:buNone/>
            </a:pPr>
            <a:r>
              <a:rPr lang="en-US" sz="2300" smtClean="0"/>
              <a:t>8.	Insurance/self-insurance</a:t>
            </a:r>
          </a:p>
        </p:txBody>
      </p:sp>
      <p:sp>
        <p:nvSpPr>
          <p:cNvPr id="22533" name="Rectangle 4"/>
          <p:cNvSpPr>
            <a:spLocks noGrp="1" noChangeArrowheads="1"/>
          </p:cNvSpPr>
          <p:nvPr>
            <p:ph sz="half" idx="2"/>
          </p:nvPr>
        </p:nvSpPr>
        <p:spPr>
          <a:xfrm>
            <a:off x="4648200" y="2151063"/>
            <a:ext cx="4191000" cy="4333875"/>
          </a:xfrm>
        </p:spPr>
        <p:txBody>
          <a:bodyPr>
            <a:normAutofit fontScale="70000" lnSpcReduction="20000"/>
          </a:bodyPr>
          <a:lstStyle/>
          <a:p>
            <a:pPr marL="457200" indent="-457200" eaLnBrk="1" fontAlgn="auto" hangingPunct="1">
              <a:lnSpc>
                <a:spcPct val="120000"/>
              </a:lnSpc>
              <a:spcBef>
                <a:spcPts val="1200"/>
              </a:spcBef>
              <a:spcAft>
                <a:spcPts val="0"/>
              </a:spcAft>
              <a:buClr>
                <a:schemeClr val="accent3"/>
              </a:buClr>
              <a:buFont typeface="Wingdings 2" pitchFamily="18" charset="2"/>
              <a:buNone/>
              <a:defRPr/>
            </a:pPr>
            <a:r>
              <a:rPr lang="en-US" sz="3300" dirty="0" smtClean="0"/>
              <a:t>9.	Expenses </a:t>
            </a:r>
            <a:r>
              <a:rPr lang="en-US" sz="3300" dirty="0"/>
              <a:t>that supplant</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10.	Audits</a:t>
            </a:r>
            <a:r>
              <a:rPr lang="en-US" sz="3300" dirty="0"/>
              <a:t>, except single audit</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11.	Contributions </a:t>
            </a:r>
            <a:r>
              <a:rPr lang="en-US" sz="3300" dirty="0"/>
              <a:t>and donations</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12.	Contingencies</a:t>
            </a:r>
            <a:endParaRPr lang="en-US" sz="3300" dirty="0"/>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13.	Facilities </a:t>
            </a:r>
            <a:r>
              <a:rPr lang="en-US" sz="3300" dirty="0"/>
              <a:t>and furniture *</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14.	General </a:t>
            </a:r>
            <a:r>
              <a:rPr lang="en-US" sz="3300" dirty="0"/>
              <a:t>advertising</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15.	Alcohol</a:t>
            </a:r>
            <a:endParaRPr lang="en-US" sz="3300" dirty="0"/>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16.	Fund </a:t>
            </a:r>
            <a:r>
              <a:rPr lang="en-US" sz="3300" dirty="0"/>
              <a:t>raising</a:t>
            </a:r>
          </a:p>
          <a:p>
            <a:pPr marL="457200" indent="-457200" eaLnBrk="1" fontAlgn="auto" hangingPunct="1">
              <a:lnSpc>
                <a:spcPct val="90000"/>
              </a:lnSpc>
              <a:spcBef>
                <a:spcPts val="1200"/>
              </a:spcBef>
              <a:spcAft>
                <a:spcPts val="0"/>
              </a:spcAft>
              <a:buClr>
                <a:schemeClr val="accent3"/>
              </a:buClr>
              <a:buFont typeface="Wingdings 2" pitchFamily="18" charset="2"/>
              <a:buNone/>
              <a:defRPr/>
            </a:pPr>
            <a:r>
              <a:rPr lang="en-US" sz="3300" dirty="0" smtClean="0"/>
              <a:t>17.	General </a:t>
            </a:r>
            <a:r>
              <a:rPr lang="en-US" sz="3300" dirty="0"/>
              <a:t>administration</a:t>
            </a:r>
          </a:p>
          <a:p>
            <a:pPr marL="457200" indent="-457200" eaLnBrk="1" fontAlgn="auto" hangingPunct="1">
              <a:lnSpc>
                <a:spcPct val="90000"/>
              </a:lnSpc>
              <a:spcAft>
                <a:spcPts val="0"/>
              </a:spcAft>
              <a:buClr>
                <a:schemeClr val="accent3"/>
              </a:buClr>
              <a:buFont typeface="Wingdings 2"/>
              <a:buNone/>
              <a:defRPr/>
            </a:pPr>
            <a:endParaRPr lang="en-US" sz="2300" dirty="0"/>
          </a:p>
          <a:p>
            <a:pPr marL="457200" indent="-457200" eaLnBrk="1" fontAlgn="auto" hangingPunct="1">
              <a:lnSpc>
                <a:spcPct val="90000"/>
              </a:lnSpc>
              <a:spcAft>
                <a:spcPts val="0"/>
              </a:spcAft>
              <a:buClr>
                <a:schemeClr val="accent3"/>
              </a:buClr>
              <a:buFontTx/>
              <a:buNone/>
              <a:defRPr/>
            </a:pPr>
            <a:r>
              <a:rPr lang="en-US" sz="2000" dirty="0">
                <a:solidFill>
                  <a:srgbClr val="FF0000"/>
                </a:solidFill>
              </a:rPr>
              <a:t> </a:t>
            </a:r>
            <a:r>
              <a:rPr lang="en-US" sz="2300" b="1" dirty="0">
                <a:solidFill>
                  <a:srgbClr val="FF0000"/>
                </a:solidFill>
              </a:rPr>
              <a:t>*See Notes Page for clarification</a:t>
            </a:r>
          </a:p>
        </p:txBody>
      </p:sp>
      <p:sp>
        <p:nvSpPr>
          <p:cNvPr id="20485" name="Date Placeholder 4"/>
          <p:cNvSpPr>
            <a:spLocks noGrp="1"/>
          </p:cNvSpPr>
          <p:nvPr>
            <p:ph type="dt" sz="quarter" idx="10"/>
          </p:nvPr>
        </p:nvSpPr>
        <p:spPr bwMode="auto">
          <a:xfrm>
            <a:off x="457200" y="6230938"/>
            <a:ext cx="7721600" cy="490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200" b="1" smtClean="0">
                <a:solidFill>
                  <a:srgbClr val="045C75"/>
                </a:solidFill>
                <a:latin typeface="Constantia" pitchFamily="18" charset="0"/>
              </a:rPr>
              <a:t>Career Technical Education </a:t>
            </a:r>
          </a:p>
          <a:p>
            <a:pPr eaLnBrk="1" hangingPunct="1"/>
            <a:r>
              <a:rPr lang="en-US" sz="1200" i="1" smtClean="0">
                <a:solidFill>
                  <a:srgbClr val="045C75"/>
                </a:solidFill>
                <a:latin typeface="Constantia" pitchFamily="18" charset="0"/>
              </a:rPr>
              <a:t>Enhancing quality career and technical education for all California's community college students.   </a:t>
            </a:r>
          </a:p>
        </p:txBody>
      </p:sp>
      <p:sp>
        <p:nvSpPr>
          <p:cNvPr id="6" name="Slide Number Placeholder 5"/>
          <p:cNvSpPr>
            <a:spLocks noGrp="1"/>
          </p:cNvSpPr>
          <p:nvPr>
            <p:ph type="sldNum" sz="quarter" idx="12"/>
          </p:nvPr>
        </p:nvSpPr>
        <p:spPr/>
        <p:txBody>
          <a:bodyPr/>
          <a:lstStyle/>
          <a:p>
            <a:pPr>
              <a:defRPr/>
            </a:pPr>
            <a:fld id="{A6D1DF52-7F1D-47C2-9321-34480DAB10D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2077</TotalTime>
  <Words>2506</Words>
  <Application>Microsoft Office PowerPoint</Application>
  <PresentationFormat>On-screen Show (4:3)</PresentationFormat>
  <Paragraphs>445</Paragraphs>
  <Slides>32</Slides>
  <Notes>23</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Constantia</vt:lpstr>
      <vt:lpstr>Times New Roman</vt:lpstr>
      <vt:lpstr>Wingdings 2</vt:lpstr>
      <vt:lpstr>Flow</vt:lpstr>
      <vt:lpstr>Photo Editor Photo</vt:lpstr>
      <vt:lpstr>Managing Perkins Funds - Workshop Housekeeping</vt:lpstr>
      <vt:lpstr>Managing Perkins IV Funds: Policies, Questions and Answers</vt:lpstr>
      <vt:lpstr>Background</vt:lpstr>
      <vt:lpstr>Purposes of the Act (Perkins, Section 2)</vt:lpstr>
      <vt:lpstr>Perkins IV Application</vt:lpstr>
      <vt:lpstr>What are the Basic Criteria for Expending the Funds?</vt:lpstr>
      <vt:lpstr>What Federal Rules Apply to Perkins IV Funding?</vt:lpstr>
      <vt:lpstr>What Types of Costs can Generally be Considered Eligible?</vt:lpstr>
      <vt:lpstr>What Types of Costs are NOT Eligible?</vt:lpstr>
      <vt:lpstr>What are the Requirements for Uses of Perkins IV, Title I, Part C Funds?</vt:lpstr>
      <vt:lpstr>Are Local Recipients Required to Budget and Expend Funds in all 9 Requirements?</vt:lpstr>
      <vt:lpstr>Twenty Permissive Uses of Funds</vt:lpstr>
      <vt:lpstr>May Federal Funds be Used to Support a Program Supported Last Year with Non-Federal Funds?</vt:lpstr>
      <vt:lpstr>Supplement, Not Supplant !!</vt:lpstr>
      <vt:lpstr>When are Funds Considered Obligated?</vt:lpstr>
      <vt:lpstr>Why are these Dates Important?</vt:lpstr>
      <vt:lpstr>What Do Auditors Look At? *</vt:lpstr>
      <vt:lpstr>What Do Auditors Look For? *</vt:lpstr>
      <vt:lpstr>What are the Rules on Perkins IV Equipment Purchase &amp; Inventory?</vt:lpstr>
      <vt:lpstr>What is Included in Equipment Records?</vt:lpstr>
      <vt:lpstr>What are the Rules on Perkins IV Equipment Usage and Disposition?</vt:lpstr>
      <vt:lpstr>What are the Rules on Perkins IV Travel Rates and Out-of-State Travel?</vt:lpstr>
      <vt:lpstr>Where Can I Find “The Rules?”</vt:lpstr>
      <vt:lpstr>Scenario 1</vt:lpstr>
      <vt:lpstr>Why might this be an audit exception?</vt:lpstr>
      <vt:lpstr>Scenario 1 Answer </vt:lpstr>
      <vt:lpstr>      Ask yourself this question when you are unsure about an activity that you want to fund with Perkins</vt:lpstr>
      <vt:lpstr>Scenario 2</vt:lpstr>
      <vt:lpstr>Scenario 2 Answer</vt:lpstr>
      <vt:lpstr>Scenario 4</vt:lpstr>
      <vt:lpstr>Scenario 4 Answer</vt:lpstr>
      <vt:lpstr>Questions, Comments, Scenarios?</vt:lpstr>
    </vt:vector>
  </TitlesOfParts>
  <Company>Chancellor's Office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California Community Colleges</dc:creator>
  <cp:lastModifiedBy>RCAGPROJ</cp:lastModifiedBy>
  <cp:revision>212</cp:revision>
  <dcterms:created xsi:type="dcterms:W3CDTF">2001-01-12T20:44:42Z</dcterms:created>
  <dcterms:modified xsi:type="dcterms:W3CDTF">2015-12-16T20:44:22Z</dcterms:modified>
</cp:coreProperties>
</file>